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3"/>
  </p:notesMasterIdLst>
  <p:sldIdLst>
    <p:sldId id="257" r:id="rId2"/>
    <p:sldId id="266" r:id="rId3"/>
    <p:sldId id="259" r:id="rId4"/>
    <p:sldId id="268" r:id="rId5"/>
    <p:sldId id="269" r:id="rId6"/>
    <p:sldId id="283" r:id="rId7"/>
    <p:sldId id="272" r:id="rId8"/>
    <p:sldId id="273" r:id="rId9"/>
    <p:sldId id="271" r:id="rId10"/>
    <p:sldId id="275" r:id="rId11"/>
    <p:sldId id="285" r:id="rId12"/>
    <p:sldId id="286" r:id="rId13"/>
    <p:sldId id="276" r:id="rId14"/>
    <p:sldId id="277" r:id="rId15"/>
    <p:sldId id="278" r:id="rId16"/>
    <p:sldId id="284" r:id="rId17"/>
    <p:sldId id="287" r:id="rId18"/>
    <p:sldId id="279" r:id="rId19"/>
    <p:sldId id="288" r:id="rId20"/>
    <p:sldId id="280" r:id="rId21"/>
    <p:sldId id="282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21"/>
    <p:restoredTop sz="94643"/>
  </p:normalViewPr>
  <p:slideViewPr>
    <p:cSldViewPr>
      <p:cViewPr varScale="1">
        <p:scale>
          <a:sx n="120" d="100"/>
          <a:sy n="120" d="100"/>
        </p:scale>
        <p:origin x="58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83B6D7D-88E7-4878-B7CB-414304E08A8E}" type="datetimeFigureOut">
              <a:rPr lang="en-US" smtClean="0"/>
              <a:t>6/1/16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420F74B-10EC-4813-B64A-CC03B1A57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41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0F74B-10EC-4813-B64A-CC03B1A57C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7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0F74B-10EC-4813-B64A-CC03B1A57C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7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0F74B-10EC-4813-B64A-CC03B1A57C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47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0F74B-10EC-4813-B64A-CC03B1A57C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2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0F74B-10EC-4813-B64A-CC03B1A57C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7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0F74B-10EC-4813-B64A-CC03B1A57C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7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0F74B-10EC-4813-B64A-CC03B1A57C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7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0F74B-10EC-4813-B64A-CC03B1A57C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31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0F74B-10EC-4813-B64A-CC03B1A57C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6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0F74B-10EC-4813-B64A-CC03B1A57CD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7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0F74B-10EC-4813-B64A-CC03B1A57CD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77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0F74B-10EC-4813-B64A-CC03B1A57C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73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0F74B-10EC-4813-B64A-CC03B1A57CD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7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0F74B-10EC-4813-B64A-CC03B1A57CD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7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0F74B-10EC-4813-B64A-CC03B1A57C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7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0F74B-10EC-4813-B64A-CC03B1A57C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7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0F74B-10EC-4813-B64A-CC03B1A57C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7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0F74B-10EC-4813-B64A-CC03B1A57C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53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0F74B-10EC-4813-B64A-CC03B1A57C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7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0F74B-10EC-4813-B64A-CC03B1A57C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7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0F74B-10EC-4813-B64A-CC03B1A57C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2441-BC91-493B-B645-B5F1D434D856}" type="datetime1">
              <a:rPr lang="en-US" smtClean="0"/>
              <a:t>6/1/16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143D6C-F7AD-4870-B3F5-D25368E65F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Jason Glenn, Unveiling the Far-IR and Sub-mm Extragalactic Universe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15DC-3CFC-434E-AAB5-9099DF20CB5A}" type="datetime1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Jason Glenn, Unveiling the Far-IR and Sub-mm Extragalactic Universe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3D6C-F7AD-4870-B3F5-D25368E65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AEC9-A049-4645-A9D4-B6517E5E48B5}" type="datetime1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Jason Glenn, Unveiling the Far-IR and Sub-mm Extragalactic Universe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3D6C-F7AD-4870-B3F5-D25368E65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6489-89A3-4786-8FE1-D5A7B95C0130}" type="datetime1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Jason Glenn, Unveiling the Far-IR and Sub-mm Extragalactic Universe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3D6C-F7AD-4870-B3F5-D25368E65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0550-35AD-4C22-BE7B-D0E74675A1CA}" type="datetime1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Jason Glenn, Unveiling the Far-IR and Sub-mm Extragalactic Universe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3D6C-F7AD-4870-B3F5-D25368E65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C21B-BF7C-460F-9FB3-9F684133D28B}" type="datetime1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Jason Glenn, Unveiling the Far-IR and Sub-mm Extragalactic Universe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3D6C-F7AD-4870-B3F5-D25368E65F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208E-481C-4F6B-AE6A-FD830CF91DCD}" type="datetime1">
              <a:rPr lang="en-US" smtClean="0"/>
              <a:t>6/1/16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Jason Glenn, Unveiling the Far-IR and Sub-mm Extragalactic Universe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3D6C-F7AD-4870-B3F5-D25368E65F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23B8-6804-404A-A7C0-FC9B80C13A9D}" type="datetime1">
              <a:rPr lang="en-US" smtClean="0"/>
              <a:t>6/1/16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Jason Glenn, Unveiling the Far-IR and Sub-mm Extragalactic Universe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3D6C-F7AD-4870-B3F5-D25368E65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6A4A-A590-4577-8DA1-50FB19CAE007}" type="datetime1">
              <a:rPr lang="en-US" smtClean="0"/>
              <a:t>6/1/16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Jason Glenn, Unveiling the Far-IR and Sub-mm Extragalactic Universe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3D6C-F7AD-4870-B3F5-D25368E65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C5D3-9474-48FC-87B5-B6EAB3837FE1}" type="datetime1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Jason Glenn, Unveiling the Far-IR and Sub-mm Extragalactic Universe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3D6C-F7AD-4870-B3F5-D25368E65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7A90-1B96-4578-84E8-5E3E1033E191}" type="datetime1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Jason Glenn, Unveiling the Far-IR and Sub-mm Extragalactic Universe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3D6C-F7AD-4870-B3F5-D25368E65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2C8C381E-0C77-42BC-A476-9A91709241C1}" type="datetime1">
              <a:rPr lang="en-US" smtClean="0"/>
              <a:t>6/1/16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9143D6C-F7AD-4870-B3F5-D25368E65F2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Jason Glenn, Unveiling the Far-IR and Sub-mm Extragalactic Universe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continuum.io/download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12379"/>
            <a:ext cx="8153400" cy="802021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Scientific Programming, Python Basics</a:t>
            </a:r>
            <a:endParaRPr lang="en-US" sz="4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2797" y="152400"/>
            <a:ext cx="941203" cy="301752"/>
          </a:xfrm>
        </p:spPr>
        <p:txBody>
          <a:bodyPr/>
          <a:lstStyle/>
          <a:p>
            <a:fld id="{A9143D6C-F7AD-4870-B3F5-D25368E65F27}" type="slidenum">
              <a:rPr lang="en-US" sz="1600" smtClean="0"/>
              <a:t>1</a:t>
            </a:fld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524000"/>
            <a:ext cx="838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Today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Linux review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What is scientific programming?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What is Python and why use it?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Running a simply python program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Introduction to </a:t>
            </a:r>
            <a:r>
              <a:rPr lang="en-US" sz="32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jupyter</a:t>
            </a:r>
            <a:r>
              <a:rPr lang="en-US" sz="320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notebook</a:t>
            </a:r>
            <a:endParaRPr lang="en-US" sz="32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06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12379"/>
            <a:ext cx="8153400" cy="80202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Python</a:t>
            </a:r>
            <a:endParaRPr lang="en-US" sz="4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2797" y="152400"/>
            <a:ext cx="941203" cy="301752"/>
          </a:xfrm>
        </p:spPr>
        <p:txBody>
          <a:bodyPr/>
          <a:lstStyle/>
          <a:p>
            <a:fld id="{A9143D6C-F7AD-4870-B3F5-D25368E65F27}" type="slidenum">
              <a:rPr lang="en-US" sz="1600" smtClean="0"/>
              <a:t>10</a:t>
            </a:fld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914400"/>
            <a:ext cx="8382000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Why Python?</a:t>
            </a:r>
          </a:p>
          <a:p>
            <a:pPr>
              <a:spcAft>
                <a:spcPts val="1800"/>
              </a:spcAft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What is Python?</a:t>
            </a:r>
          </a:p>
          <a:p>
            <a:pPr marL="457200" indent="-457200">
              <a:spcAft>
                <a:spcPts val="1800"/>
              </a:spcAft>
              <a:buFont typeface="Wingdings" charset="2"/>
              <a:buChar char="Ø"/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Modern:  Started ~1990, ongoing evolution</a:t>
            </a:r>
          </a:p>
          <a:p>
            <a:pPr marL="457200" indent="-457200">
              <a:spcAft>
                <a:spcPts val="1800"/>
              </a:spcAft>
              <a:buFont typeface="Wingdings" charset="2"/>
              <a:buChar char="Ø"/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High-level:  It deals with the details of the computer for you </a:t>
            </a:r>
          </a:p>
          <a:p>
            <a:pPr marL="457200" indent="-457200">
              <a:spcAft>
                <a:spcPts val="1800"/>
              </a:spcAft>
              <a:buFont typeface="Wingdings" charset="2"/>
              <a:buChar char="Ø"/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Interpretive:  You can do on-the-fly calculations</a:t>
            </a:r>
          </a:p>
          <a:p>
            <a:pPr marL="914400" lvl="1" indent="-457200">
              <a:spcAft>
                <a:spcPts val="1800"/>
              </a:spcAft>
              <a:buFont typeface="Wingdings" charset="2"/>
              <a:buChar char="Ø"/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Important language: the interpreter is run in “interactive” mode when it sits and waits for your input. But one can also run a script at once.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94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12379"/>
            <a:ext cx="8153400" cy="80202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How to install?</a:t>
            </a:r>
            <a:endParaRPr lang="en-US" sz="4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2797" y="152400"/>
            <a:ext cx="941203" cy="301752"/>
          </a:xfrm>
        </p:spPr>
        <p:txBody>
          <a:bodyPr/>
          <a:lstStyle/>
          <a:p>
            <a:fld id="{A9143D6C-F7AD-4870-B3F5-D25368E65F27}" type="slidenum">
              <a:rPr lang="en-US" sz="1600" smtClean="0"/>
              <a:t>11</a:t>
            </a:fld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914400"/>
            <a:ext cx="838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Arial" charset="0"/>
              <a:buChar char="•"/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The Python </a:t>
            </a:r>
            <a:r>
              <a:rPr lang="en-US" sz="2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enviroment</a:t>
            </a: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can live in user-space, so you can install it wherever you need it without administrator</a:t>
            </a:r>
          </a:p>
          <a:p>
            <a:pPr marL="457200" indent="-457200">
              <a:spcAft>
                <a:spcPts val="1800"/>
              </a:spcAft>
              <a:buFont typeface="Arial" charset="0"/>
              <a:buChar char="•"/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Several distributions exist but currently I think anaconda from </a:t>
            </a:r>
            <a:r>
              <a:rPr lang="en-US" sz="2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continuum.io</a:t>
            </a: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is the best</a:t>
            </a:r>
          </a:p>
          <a:p>
            <a:pPr marL="457200" indent="-457200">
              <a:spcAft>
                <a:spcPts val="1800"/>
              </a:spcAft>
              <a:buFont typeface="Arial" charset="0"/>
              <a:buChar char="•"/>
            </a:pPr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  <a:hlinkClick r:id="rId3"/>
              </a:rPr>
              <a:t>https://</a:t>
            </a: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  <a:hlinkClick r:id="rId3"/>
              </a:rPr>
              <a:t>www.continuum.io/downloads</a:t>
            </a: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offers installers for both Python 2.x and 3.x and for the 3 main operating systems Win/Linux/Mac OSX</a:t>
            </a:r>
          </a:p>
          <a:p>
            <a:pPr marL="457200" indent="-457200">
              <a:spcAft>
                <a:spcPts val="1800"/>
              </a:spcAft>
              <a:buFont typeface="Arial" charset="0"/>
              <a:buChar char="•"/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You will practice this in the tutorial so that you can install your own Python environment when you need it</a:t>
            </a:r>
          </a:p>
          <a:p>
            <a:pPr marL="457200" indent="-457200">
              <a:spcAft>
                <a:spcPts val="1800"/>
              </a:spcAft>
              <a:buFont typeface="Wingdings" charset="2"/>
              <a:buChar char="Ø"/>
            </a:pP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2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12379"/>
            <a:ext cx="8153400" cy="80202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Why should you learn how to install</a:t>
            </a:r>
            <a:endParaRPr lang="en-US" sz="4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2797" y="152400"/>
            <a:ext cx="941203" cy="301752"/>
          </a:xfrm>
        </p:spPr>
        <p:txBody>
          <a:bodyPr/>
          <a:lstStyle/>
          <a:p>
            <a:fld id="{A9143D6C-F7AD-4870-B3F5-D25368E65F27}" type="slidenum">
              <a:rPr lang="en-US" sz="1600" smtClean="0"/>
              <a:t>12</a:t>
            </a:fld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914400"/>
            <a:ext cx="8382000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Arial" charset="0"/>
              <a:buChar char="•"/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Become independent from administrator</a:t>
            </a:r>
          </a:p>
          <a:p>
            <a:pPr marL="457200" indent="-457200">
              <a:spcAft>
                <a:spcPts val="1800"/>
              </a:spcAft>
              <a:buFont typeface="Arial" charset="0"/>
              <a:buChar char="•"/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Imagine logging into new remote system and the software you like to use is not there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457200" indent="-457200">
              <a:spcAft>
                <a:spcPts val="1800"/>
              </a:spcAft>
              <a:buFont typeface="Arial" charset="0"/>
              <a:buChar char="•"/>
            </a:pPr>
            <a:r>
              <a:rPr lang="en-US" sz="2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OpenSource</a:t>
            </a: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environments develop fast, sometimes it pays to stay up to date and get newest versions</a:t>
            </a:r>
          </a:p>
          <a:p>
            <a:pPr marL="457200" indent="-457200">
              <a:spcAft>
                <a:spcPts val="1800"/>
              </a:spcAft>
              <a:buFont typeface="Arial" charset="0"/>
              <a:buChar char="•"/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We will go into Python package management at the next lecture.</a:t>
            </a:r>
          </a:p>
        </p:txBody>
      </p:sp>
    </p:spTree>
    <p:extLst>
      <p:ext uri="{BB962C8B-B14F-4D97-AF65-F5344CB8AC3E}">
        <p14:creationId xmlns:p14="http://schemas.microsoft.com/office/powerpoint/2010/main" val="114728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12379"/>
            <a:ext cx="8153400" cy="80202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Running Python Programs</a:t>
            </a:r>
            <a:endParaRPr lang="en-US" sz="4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2797" y="152400"/>
            <a:ext cx="941203" cy="301752"/>
          </a:xfrm>
        </p:spPr>
        <p:txBody>
          <a:bodyPr/>
          <a:lstStyle/>
          <a:p>
            <a:fld id="{A9143D6C-F7AD-4870-B3F5-D25368E65F27}" type="slidenum">
              <a:rPr lang="en-US" sz="1600" smtClean="0"/>
              <a:t>13</a:t>
            </a:fld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914400"/>
            <a:ext cx="8382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There are several ways to run a python program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From the command </a:t>
            </a:r>
            <a:r>
              <a:rPr lang="en-US" sz="2800" dirty="0" smtClean="0">
                <a:latin typeface="Courier"/>
              </a:rPr>
              <a:t>python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From the command </a:t>
            </a:r>
            <a:r>
              <a:rPr lang="en-US" sz="2800" dirty="0" smtClean="0">
                <a:latin typeface="Courier"/>
              </a:rPr>
              <a:t>ipython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From within </a:t>
            </a:r>
            <a:r>
              <a:rPr lang="en-US" sz="2800" dirty="0" err="1" smtClean="0">
                <a:latin typeface="Courier"/>
              </a:rPr>
              <a:t>jupyter</a:t>
            </a:r>
            <a:r>
              <a:rPr lang="en-US" sz="2800" dirty="0" smtClean="0">
                <a:latin typeface="Courier"/>
              </a:rPr>
              <a:t> notebook (formerly </a:t>
            </a:r>
            <a:r>
              <a:rPr lang="en-US" sz="2800" dirty="0" err="1" smtClean="0">
                <a:latin typeface="Courier"/>
              </a:rPr>
              <a:t>ipython</a:t>
            </a:r>
            <a:r>
              <a:rPr lang="en-US" sz="2800" dirty="0" smtClean="0">
                <a:latin typeface="Courier"/>
              </a:rPr>
              <a:t> notebook)</a:t>
            </a:r>
          </a:p>
          <a:p>
            <a:pPr>
              <a:spcAft>
                <a:spcPts val="1800"/>
              </a:spcAft>
            </a:pPr>
            <a:endParaRPr lang="en-US" sz="2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spcAft>
                <a:spcPts val="1800"/>
              </a:spcAft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This class will mainly use </a:t>
            </a:r>
            <a:r>
              <a:rPr lang="en-US" sz="2800" dirty="0" err="1" smtClean="0">
                <a:latin typeface="Courier"/>
                <a:cs typeface="Courier"/>
              </a:rPr>
              <a:t>jupyter</a:t>
            </a:r>
            <a:r>
              <a:rPr lang="en-US" sz="2800" dirty="0" smtClean="0">
                <a:latin typeface="Courier"/>
                <a:cs typeface="Courier"/>
              </a:rPr>
              <a:t> notebook.</a:t>
            </a:r>
            <a:endParaRPr lang="en-US" sz="2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spcAft>
                <a:spcPts val="1800"/>
              </a:spcAft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Now, we will see how we can create a file called hello_world.py and run it in Python.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97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12379"/>
            <a:ext cx="8153400" cy="80202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Running </a:t>
            </a:r>
            <a:r>
              <a:rPr lang="en-US" sz="4000" dirty="0" err="1" smtClean="0"/>
              <a:t>hello_world.py</a:t>
            </a:r>
            <a:endParaRPr lang="en-US" sz="4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2797" y="152400"/>
            <a:ext cx="941203" cy="301752"/>
          </a:xfrm>
        </p:spPr>
        <p:txBody>
          <a:bodyPr/>
          <a:lstStyle/>
          <a:p>
            <a:fld id="{A9143D6C-F7AD-4870-B3F5-D25368E65F27}" type="slidenum">
              <a:rPr lang="en-US" sz="1600" smtClean="0"/>
              <a:t>14</a:t>
            </a:fld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066800"/>
            <a:ext cx="8763000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 created the file hello_world.py in my test_programs subdirectory.</a:t>
            </a:r>
          </a:p>
          <a:p>
            <a:pPr>
              <a:spcAft>
                <a:spcPts val="1800"/>
              </a:spcAft>
            </a:pPr>
            <a:r>
              <a:rPr lang="en-US" sz="2800" u="sng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You</a:t>
            </a: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can view it with</a:t>
            </a:r>
          </a:p>
          <a:p>
            <a:pPr>
              <a:spcAft>
                <a:spcPts val="1800"/>
              </a:spcAft>
            </a:pPr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$cd /home/klay6683/</a:t>
            </a:r>
            <a:r>
              <a:rPr lang="en-US" sz="2800" dirty="0" err="1" smtClean="0">
                <a:solidFill>
                  <a:srgbClr val="FFFFFF"/>
                </a:solidFill>
                <a:latin typeface="Courier"/>
              </a:rPr>
              <a:t>test_programs</a:t>
            </a:r>
            <a:endParaRPr lang="en-US" sz="2800" dirty="0" smtClean="0">
              <a:solidFill>
                <a:srgbClr val="FFFFFF"/>
              </a:solidFill>
              <a:latin typeface="Courier"/>
            </a:endParaRPr>
          </a:p>
          <a:p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$</a:t>
            </a:r>
            <a:r>
              <a:rPr lang="en-US" sz="2800" dirty="0" err="1" smtClean="0">
                <a:solidFill>
                  <a:srgbClr val="FFFFFF"/>
                </a:solidFill>
                <a:latin typeface="Courier"/>
              </a:rPr>
              <a:t>ls</a:t>
            </a:r>
            <a:endParaRPr lang="en-US" sz="2800" dirty="0" smtClean="0">
              <a:solidFill>
                <a:srgbClr val="FFFFFF"/>
              </a:solidFill>
              <a:latin typeface="Courier"/>
            </a:endParaRPr>
          </a:p>
          <a:p>
            <a:pPr>
              <a:spcAft>
                <a:spcPts val="1800"/>
              </a:spcAft>
            </a:pPr>
            <a:r>
              <a:rPr lang="en-US" sz="2800" dirty="0" err="1" smtClean="0">
                <a:solidFill>
                  <a:srgbClr val="FFFFFF"/>
                </a:solidFill>
                <a:latin typeface="Courier"/>
              </a:rPr>
              <a:t>hello_world.py</a:t>
            </a:r>
            <a:endParaRPr lang="en-US" sz="2800" dirty="0" smtClean="0">
              <a:solidFill>
                <a:srgbClr val="FFFFFF"/>
              </a:solidFill>
              <a:latin typeface="Courier"/>
            </a:endParaRPr>
          </a:p>
          <a:p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$more </a:t>
            </a:r>
            <a:r>
              <a:rPr lang="en-US" sz="2800" dirty="0" err="1" smtClean="0">
                <a:solidFill>
                  <a:srgbClr val="FFFFFF"/>
                </a:solidFill>
                <a:latin typeface="Courier"/>
              </a:rPr>
              <a:t>hello_world.py</a:t>
            </a:r>
            <a:endParaRPr lang="en-US" sz="2800" dirty="0" smtClean="0">
              <a:solidFill>
                <a:srgbClr val="FFFFFF"/>
              </a:solidFill>
              <a:latin typeface="Courier"/>
            </a:endParaRPr>
          </a:p>
          <a:p>
            <a:pPr>
              <a:spcAft>
                <a:spcPts val="1800"/>
              </a:spcAft>
            </a:pPr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print ‘hello world’</a:t>
            </a:r>
          </a:p>
          <a:p>
            <a:r>
              <a:rPr lang="en-US" sz="2800" dirty="0" smtClean="0">
                <a:solidFill>
                  <a:srgbClr val="FF6600"/>
                </a:solidFill>
              </a:rPr>
              <a:t>Q. What did the Linux </a:t>
            </a:r>
            <a:r>
              <a:rPr lang="en-US" sz="2800" dirty="0" smtClean="0">
                <a:latin typeface="Courier"/>
              </a:rPr>
              <a:t>more</a:t>
            </a:r>
            <a:r>
              <a:rPr lang="en-US" sz="2800" dirty="0" smtClean="0">
                <a:solidFill>
                  <a:srgbClr val="FF6600"/>
                </a:solidFill>
              </a:rPr>
              <a:t> command just do?</a:t>
            </a:r>
          </a:p>
          <a:p>
            <a:r>
              <a:rPr lang="en-US" sz="2800" dirty="0" smtClean="0">
                <a:solidFill>
                  <a:srgbClr val="FF6600"/>
                </a:solidFill>
              </a:rPr>
              <a:t>Q. How could you learn more about </a:t>
            </a:r>
            <a:r>
              <a:rPr lang="en-US" sz="2800" dirty="0" smtClean="0">
                <a:latin typeface="Courier"/>
              </a:rPr>
              <a:t>more</a:t>
            </a:r>
            <a:r>
              <a:rPr lang="en-US" sz="2800" dirty="0" smtClean="0">
                <a:solidFill>
                  <a:srgbClr val="FF66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4537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12379"/>
            <a:ext cx="8153400" cy="80202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Running </a:t>
            </a:r>
            <a:r>
              <a:rPr lang="en-US" sz="4000" dirty="0" err="1" smtClean="0"/>
              <a:t>hello_world.py</a:t>
            </a:r>
            <a:endParaRPr lang="en-US" sz="4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2797" y="152400"/>
            <a:ext cx="941203" cy="301752"/>
          </a:xfrm>
        </p:spPr>
        <p:txBody>
          <a:bodyPr/>
          <a:lstStyle/>
          <a:p>
            <a:fld id="{A9143D6C-F7AD-4870-B3F5-D25368E65F27}" type="slidenum">
              <a:rPr lang="en-US" sz="1600" smtClean="0"/>
              <a:t>15</a:t>
            </a:fld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914400"/>
            <a:ext cx="87630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Now to run it directly on the command line:</a:t>
            </a:r>
          </a:p>
          <a:p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$python hello_world.py</a:t>
            </a:r>
            <a:endParaRPr lang="en-US" sz="2800" dirty="0">
              <a:solidFill>
                <a:srgbClr val="FFFFFF"/>
              </a:solidFill>
              <a:latin typeface="Courier"/>
            </a:endParaRPr>
          </a:p>
          <a:p>
            <a:pPr>
              <a:spcAft>
                <a:spcPts val="1800"/>
              </a:spcAft>
            </a:pPr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hello_world</a:t>
            </a:r>
          </a:p>
          <a:p>
            <a:pPr>
              <a:spcAft>
                <a:spcPts val="1800"/>
              </a:spcAft>
            </a:pPr>
            <a:endParaRPr lang="en-US" sz="2800" dirty="0">
              <a:solidFill>
                <a:srgbClr val="FFFFFF"/>
              </a:solidFill>
              <a:latin typeface="Courier"/>
            </a:endParaRPr>
          </a:p>
          <a:p>
            <a:pPr>
              <a:spcAft>
                <a:spcPts val="1800"/>
              </a:spcAft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Typing </a:t>
            </a:r>
            <a:r>
              <a:rPr lang="en-US" sz="2800" dirty="0" smtClean="0">
                <a:latin typeface="Courier"/>
              </a:rPr>
              <a:t>python</a:t>
            </a: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(the command) followed by </a:t>
            </a:r>
            <a:r>
              <a:rPr lang="en-US" sz="2800" dirty="0" smtClean="0">
                <a:latin typeface="Courier"/>
              </a:rPr>
              <a:t>hello_world.py</a:t>
            </a: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(the Python file we want to run), runs our Python file. This is NOT interactive, but still interpreted (b/c of the nature of Python it’s always ‘interpreted’)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53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12379"/>
            <a:ext cx="8153400" cy="80202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Running </a:t>
            </a:r>
            <a:r>
              <a:rPr lang="en-US" sz="4000" dirty="0" err="1" smtClean="0"/>
              <a:t>hello_world.py</a:t>
            </a:r>
            <a:endParaRPr lang="en-US" sz="4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2797" y="152400"/>
            <a:ext cx="941203" cy="301752"/>
          </a:xfrm>
        </p:spPr>
        <p:txBody>
          <a:bodyPr/>
          <a:lstStyle/>
          <a:p>
            <a:fld id="{A9143D6C-F7AD-4870-B3F5-D25368E65F27}" type="slidenum">
              <a:rPr lang="en-US" sz="1600" smtClean="0"/>
              <a:t>16</a:t>
            </a:fld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914400"/>
            <a:ext cx="87630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Now to run it from ipython</a:t>
            </a:r>
          </a:p>
          <a:p>
            <a:pPr>
              <a:spcAft>
                <a:spcPts val="1800"/>
              </a:spcAft>
            </a:pPr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$</a:t>
            </a:r>
            <a:r>
              <a:rPr lang="en-US" sz="2800" dirty="0" err="1" smtClean="0">
                <a:solidFill>
                  <a:srgbClr val="FFFFFF"/>
                </a:solidFill>
                <a:latin typeface="Courier"/>
              </a:rPr>
              <a:t>ipython</a:t>
            </a:r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  </a:t>
            </a: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#The “</a:t>
            </a:r>
            <a:r>
              <a:rPr lang="en-US" sz="2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” makes it the interactive version</a:t>
            </a:r>
          </a:p>
          <a:p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In [1]: run </a:t>
            </a:r>
            <a:r>
              <a:rPr lang="en-US" sz="2800" dirty="0" err="1" smtClean="0">
                <a:solidFill>
                  <a:srgbClr val="FFFFFF"/>
                </a:solidFill>
                <a:latin typeface="Courier"/>
              </a:rPr>
              <a:t>hello_world.py</a:t>
            </a:r>
            <a:endParaRPr lang="en-US" sz="2800" dirty="0">
              <a:solidFill>
                <a:srgbClr val="FFFFFF"/>
              </a:solidFill>
              <a:latin typeface="Courier"/>
            </a:endParaRPr>
          </a:p>
          <a:p>
            <a:pPr>
              <a:spcAft>
                <a:spcPts val="1800"/>
              </a:spcAft>
            </a:pPr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hello_world</a:t>
            </a:r>
          </a:p>
          <a:p>
            <a:pPr>
              <a:spcAft>
                <a:spcPts val="1800"/>
              </a:spcAft>
            </a:pPr>
            <a:endParaRPr lang="en-US" sz="2800" dirty="0" smtClean="0">
              <a:solidFill>
                <a:srgbClr val="FFFFFF"/>
              </a:solidFill>
              <a:latin typeface="Courier"/>
            </a:endParaRPr>
          </a:p>
          <a:p>
            <a:pPr>
              <a:spcAft>
                <a:spcPts val="1800"/>
              </a:spcAft>
            </a:pPr>
            <a:r>
              <a:rPr lang="en-US" sz="2800" dirty="0" smtClean="0">
                <a:solidFill>
                  <a:srgbClr val="F2D9A4"/>
                </a:solidFill>
              </a:rPr>
              <a:t>You can also run Linux operating commands from ipython by preceding with “!”:</a:t>
            </a:r>
          </a:p>
          <a:p>
            <a:r>
              <a:rPr lang="en-US" sz="2800" dirty="0" smtClean="0">
                <a:latin typeface="Courier"/>
              </a:rPr>
              <a:t>In [2]: !</a:t>
            </a:r>
            <a:r>
              <a:rPr lang="en-US" sz="2800" dirty="0" err="1" smtClean="0">
                <a:latin typeface="Courier"/>
              </a:rPr>
              <a:t>pwd</a:t>
            </a:r>
            <a:endParaRPr lang="en-US" sz="2800" dirty="0" smtClean="0">
              <a:latin typeface="Courier"/>
            </a:endParaRPr>
          </a:p>
          <a:p>
            <a:pPr>
              <a:spcAft>
                <a:spcPts val="1800"/>
              </a:spcAft>
            </a:pPr>
            <a:r>
              <a:rPr lang="en-US" sz="2800" dirty="0" smtClean="0">
                <a:latin typeface="Courier"/>
              </a:rPr>
              <a:t>/home/dawe1428/test_programs</a:t>
            </a:r>
          </a:p>
          <a:p>
            <a:pPr>
              <a:spcAft>
                <a:spcPts val="1800"/>
              </a:spcAft>
            </a:pPr>
            <a:r>
              <a:rPr lang="en-US" sz="2800" dirty="0" smtClean="0">
                <a:latin typeface="Courier"/>
              </a:rPr>
              <a:t>In [3]: quit</a:t>
            </a:r>
          </a:p>
        </p:txBody>
      </p:sp>
    </p:spTree>
    <p:extLst>
      <p:ext uri="{BB962C8B-B14F-4D97-AF65-F5344CB8AC3E}">
        <p14:creationId xmlns:p14="http://schemas.microsoft.com/office/powerpoint/2010/main" val="337512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12379"/>
            <a:ext cx="8153400" cy="802021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Terminology again</a:t>
            </a:r>
            <a:r>
              <a:rPr lang="en-US" sz="4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and </a:t>
            </a:r>
            <a:r>
              <a:rPr lang="en-US" sz="4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IPython</a:t>
            </a:r>
            <a:r>
              <a:rPr lang="en-US" sz="4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history</a:t>
            </a:r>
            <a:endParaRPr lang="en-US" sz="4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2797" y="152400"/>
            <a:ext cx="941203" cy="301752"/>
          </a:xfrm>
        </p:spPr>
        <p:txBody>
          <a:bodyPr/>
          <a:lstStyle/>
          <a:p>
            <a:fld id="{A9143D6C-F7AD-4870-B3F5-D25368E65F27}" type="slidenum">
              <a:rPr lang="en-US" sz="1600" smtClean="0"/>
              <a:t>17</a:t>
            </a:fld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914400"/>
            <a:ext cx="87630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Arial" charset="0"/>
              <a:buChar char="•"/>
            </a:pPr>
            <a:r>
              <a:rPr lang="en-US" sz="2800" dirty="0" smtClean="0">
                <a:latin typeface="Courier"/>
              </a:rPr>
              <a:t>Python interpreter can be run both interactive and non-interactive. (sit there and wait for me or just used as ‘executer’ for a script.</a:t>
            </a:r>
          </a:p>
          <a:p>
            <a:pPr marL="457200" indent="-457200">
              <a:spcAft>
                <a:spcPts val="1800"/>
              </a:spcAft>
              <a:buFont typeface="Arial" charset="0"/>
              <a:buChar char="•"/>
            </a:pPr>
            <a:r>
              <a:rPr lang="en-US" sz="2800" dirty="0" err="1" smtClean="0">
                <a:latin typeface="Courier"/>
              </a:rPr>
              <a:t>But,‘interactive</a:t>
            </a:r>
            <a:r>
              <a:rPr lang="en-US" sz="2800" dirty="0" smtClean="0">
                <a:latin typeface="Courier"/>
              </a:rPr>
              <a:t>’ mode of the Python interpreter itself not very powerful. –&gt; Physicist Fernando Pérez created </a:t>
            </a:r>
            <a:r>
              <a:rPr lang="en-US" sz="2800" dirty="0" err="1" smtClean="0">
                <a:latin typeface="Courier"/>
              </a:rPr>
              <a:t>IPython</a:t>
            </a:r>
            <a:r>
              <a:rPr lang="en-US" sz="2800" dirty="0" smtClean="0">
                <a:latin typeface="Courier"/>
              </a:rPr>
              <a:t>, a much more powerful interactive version of Python.</a:t>
            </a:r>
          </a:p>
          <a:p>
            <a:pPr marL="457200" indent="-457200">
              <a:spcAft>
                <a:spcPts val="1800"/>
              </a:spcAft>
              <a:buFont typeface="Arial" charset="0"/>
              <a:buChar char="•"/>
            </a:pPr>
            <a:r>
              <a:rPr lang="en-US" sz="2800" dirty="0" smtClean="0">
                <a:latin typeface="Courier"/>
              </a:rPr>
              <a:t>It includes command completion via &lt;tab&gt; and can run system commands via !</a:t>
            </a:r>
            <a:r>
              <a:rPr lang="en-US" sz="2800" dirty="0" err="1" smtClean="0">
                <a:latin typeface="Courier"/>
              </a:rPr>
              <a:t>cmd</a:t>
            </a:r>
            <a:r>
              <a:rPr lang="en-US" sz="2800" dirty="0" smtClean="0">
                <a:latin typeface="Courier"/>
              </a:rPr>
              <a:t> and much more.</a:t>
            </a:r>
          </a:p>
        </p:txBody>
      </p:sp>
    </p:spTree>
    <p:extLst>
      <p:ext uri="{BB962C8B-B14F-4D97-AF65-F5344CB8AC3E}">
        <p14:creationId xmlns:p14="http://schemas.microsoft.com/office/powerpoint/2010/main" val="127083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12379"/>
            <a:ext cx="8153400" cy="802021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Jupyter</a:t>
            </a:r>
            <a:r>
              <a:rPr lang="en-US" sz="4000" dirty="0" smtClean="0"/>
              <a:t> notebook</a:t>
            </a:r>
            <a:endParaRPr lang="en-US" sz="4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2797" y="152400"/>
            <a:ext cx="941203" cy="301752"/>
          </a:xfrm>
        </p:spPr>
        <p:txBody>
          <a:bodyPr/>
          <a:lstStyle/>
          <a:p>
            <a:fld id="{A9143D6C-F7AD-4870-B3F5-D25368E65F27}" type="slidenum">
              <a:rPr lang="en-US" sz="1600" smtClean="0"/>
              <a:t>18</a:t>
            </a:fld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066800"/>
            <a:ext cx="8763000" cy="5524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(To be used for lectures &amp; homework!)</a:t>
            </a:r>
          </a:p>
          <a:p>
            <a:pPr>
              <a:spcAft>
                <a:spcPts val="1800"/>
              </a:spcAft>
            </a:pPr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$</a:t>
            </a:r>
            <a:r>
              <a:rPr lang="en-US" sz="2800" dirty="0" err="1" smtClean="0">
                <a:solidFill>
                  <a:srgbClr val="FFFFFF"/>
                </a:solidFill>
                <a:latin typeface="Courier"/>
              </a:rPr>
              <a:t>jupyter</a:t>
            </a:r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 notebook &amp;  </a:t>
            </a:r>
          </a:p>
          <a:p>
            <a:pPr>
              <a:spcAft>
                <a:spcPts val="1800"/>
              </a:spcAft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The “</a:t>
            </a:r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&amp;</a:t>
            </a: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” (ampersand) is optional and allows you to continue using your shell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New notebook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print(‘hello world!’)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Run cell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Save notebook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!</a:t>
            </a:r>
            <a:r>
              <a:rPr lang="en-US" sz="2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ls</a:t>
            </a:r>
            <a:endParaRPr lang="en-US" sz="2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Help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Menu bar</a:t>
            </a:r>
          </a:p>
        </p:txBody>
      </p:sp>
    </p:spTree>
    <p:extLst>
      <p:ext uri="{BB962C8B-B14F-4D97-AF65-F5344CB8AC3E}">
        <p14:creationId xmlns:p14="http://schemas.microsoft.com/office/powerpoint/2010/main" val="305360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303548"/>
            <a:ext cx="7315200" cy="1154097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IPython</a:t>
            </a:r>
            <a:r>
              <a:rPr lang="en-US" sz="4000" dirty="0" smtClean="0"/>
              <a:t> -&gt; </a:t>
            </a:r>
            <a:r>
              <a:rPr lang="en-US" sz="4000" dirty="0" err="1" smtClean="0"/>
              <a:t>Jupyter</a:t>
            </a:r>
            <a:r>
              <a:rPr lang="en-US" sz="4000" dirty="0" smtClean="0"/>
              <a:t> notebook</a:t>
            </a:r>
            <a:endParaRPr lang="en-US" sz="4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066801"/>
            <a:ext cx="7848600" cy="52425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happened? Why do we have now </a:t>
            </a:r>
            <a:r>
              <a:rPr lang="en-US" sz="2400" dirty="0" err="1" smtClean="0"/>
              <a:t>Jupyter</a:t>
            </a:r>
            <a:r>
              <a:rPr lang="en-US" sz="2400" dirty="0" smtClean="0"/>
              <a:t> notebook instead of </a:t>
            </a:r>
            <a:r>
              <a:rPr lang="en-US" sz="2400" dirty="0" err="1" smtClean="0"/>
              <a:t>IPython</a:t>
            </a:r>
            <a:r>
              <a:rPr lang="en-US" sz="2400" dirty="0" smtClean="0"/>
              <a:t>  notebook?</a:t>
            </a:r>
          </a:p>
          <a:p>
            <a:r>
              <a:rPr lang="en-US" sz="2400" dirty="0" err="1" smtClean="0"/>
              <a:t>IPython</a:t>
            </a:r>
            <a:r>
              <a:rPr lang="en-US" sz="2400" dirty="0" smtClean="0"/>
              <a:t> notebook was realized to offer a very powerful working mode</a:t>
            </a:r>
          </a:p>
          <a:p>
            <a:r>
              <a:rPr lang="en-US" sz="2400" dirty="0" smtClean="0"/>
              <a:t>Idea came up to abstract/separate the Python part to enable other computing languages to use the same kind of interface</a:t>
            </a:r>
          </a:p>
          <a:p>
            <a:r>
              <a:rPr lang="en-US" sz="2400" dirty="0" smtClean="0"/>
              <a:t>Lead to definition of “kernels” as the definition of what language the current notebook is working on.</a:t>
            </a:r>
          </a:p>
          <a:p>
            <a:r>
              <a:rPr lang="en-US" sz="2400" dirty="0" smtClean="0"/>
              <a:t>Renamed the whole cell-based display framework to </a:t>
            </a:r>
            <a:r>
              <a:rPr lang="en-US" sz="2400" dirty="0" err="1" smtClean="0"/>
              <a:t>Jupyter</a:t>
            </a:r>
            <a:r>
              <a:rPr lang="en-US" sz="2400" dirty="0" smtClean="0"/>
              <a:t> which is a compression of the names for the languages Julia, Python and R, some of the most important data analysis languages these days.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3D6C-F7AD-4870-B3F5-D25368E65F27}" type="slidenum">
              <a:rPr lang="en-US" sz="1600" smtClean="0"/>
              <a:t>19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282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153400" cy="838200"/>
          </a:xfrm>
        </p:spPr>
        <p:txBody>
          <a:bodyPr>
            <a:noAutofit/>
          </a:bodyPr>
          <a:lstStyle/>
          <a:p>
            <a:r>
              <a:rPr lang="en-US" sz="3600" dirty="0" smtClean="0"/>
              <a:t>Essential commands to be familiar with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2797" y="152400"/>
            <a:ext cx="941203" cy="301752"/>
          </a:xfrm>
        </p:spPr>
        <p:txBody>
          <a:bodyPr/>
          <a:lstStyle/>
          <a:p>
            <a:fld id="{A9143D6C-F7AD-4870-B3F5-D25368E65F27}" type="slidenum">
              <a:rPr lang="en-US" sz="1600" smtClean="0"/>
              <a:t>2</a:t>
            </a:fld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219200"/>
            <a:ext cx="8458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latin typeface="Courier"/>
                <a:cs typeface="Courier"/>
              </a:rPr>
              <a:t>Command</a:t>
            </a:r>
            <a:r>
              <a:rPr lang="en-US" sz="2400" dirty="0" smtClean="0">
                <a:latin typeface="Courier"/>
                <a:cs typeface="Courier"/>
              </a:rPr>
              <a:t>			</a:t>
            </a:r>
            <a:r>
              <a:rPr lang="en-US" sz="2400" u="sng" dirty="0" smtClean="0">
                <a:solidFill>
                  <a:srgbClr val="FF6600"/>
                </a:solidFill>
                <a:latin typeface="Courier"/>
                <a:cs typeface="Courier"/>
              </a:rPr>
              <a:t>Action</a:t>
            </a:r>
          </a:p>
          <a:p>
            <a:r>
              <a:rPr lang="en-US" sz="2400" dirty="0" err="1" smtClean="0">
                <a:latin typeface="Courier"/>
                <a:cs typeface="Courier"/>
              </a:rPr>
              <a:t>ls</a:t>
            </a:r>
            <a:r>
              <a:rPr lang="en-US" sz="2400" dirty="0" smtClean="0">
                <a:latin typeface="Courier"/>
                <a:cs typeface="Courier"/>
              </a:rPr>
              <a:t>				</a:t>
            </a:r>
          </a:p>
          <a:p>
            <a:r>
              <a:rPr lang="en-US" sz="2400" dirty="0" smtClean="0">
                <a:latin typeface="Courier"/>
                <a:cs typeface="Courier"/>
              </a:rPr>
              <a:t>cd &lt;path&gt;			</a:t>
            </a:r>
          </a:p>
          <a:p>
            <a:r>
              <a:rPr lang="en-US" sz="2400" dirty="0" err="1" smtClean="0">
                <a:latin typeface="Courier"/>
                <a:cs typeface="Courier"/>
              </a:rPr>
              <a:t>pwd</a:t>
            </a:r>
            <a:r>
              <a:rPr lang="en-US" sz="2400" dirty="0" smtClean="0">
                <a:latin typeface="Courier"/>
                <a:cs typeface="Courier"/>
              </a:rPr>
              <a:t>				</a:t>
            </a:r>
          </a:p>
          <a:p>
            <a:r>
              <a:rPr lang="en-US" sz="2400" dirty="0" smtClean="0">
                <a:latin typeface="Courier"/>
                <a:cs typeface="Courier"/>
              </a:rPr>
              <a:t>man &lt;command&gt;		</a:t>
            </a:r>
          </a:p>
          <a:p>
            <a:r>
              <a:rPr lang="en-US" sz="2400" dirty="0" smtClean="0">
                <a:latin typeface="Courier"/>
                <a:cs typeface="Courier"/>
              </a:rPr>
              <a:t>mkdir </a:t>
            </a:r>
            <a:r>
              <a:rPr lang="en-US" sz="2400" dirty="0">
                <a:latin typeface="Courier"/>
                <a:cs typeface="Courier"/>
              </a:rPr>
              <a:t>&lt;</a:t>
            </a:r>
            <a:r>
              <a:rPr lang="en-US" sz="2400" dirty="0" err="1">
                <a:latin typeface="Courier"/>
                <a:cs typeface="Courier"/>
              </a:rPr>
              <a:t>dirname</a:t>
            </a:r>
            <a:r>
              <a:rPr lang="en-US" sz="2400" dirty="0" smtClean="0">
                <a:latin typeface="Courier"/>
                <a:cs typeface="Courier"/>
              </a:rPr>
              <a:t>&gt;</a:t>
            </a:r>
          </a:p>
          <a:p>
            <a:r>
              <a:rPr lang="en-US" sz="2400" dirty="0">
                <a:latin typeface="Courier"/>
                <a:cs typeface="Courier"/>
              </a:rPr>
              <a:t>rmdir &lt;</a:t>
            </a:r>
            <a:r>
              <a:rPr lang="en-US" sz="2400" dirty="0" err="1">
                <a:latin typeface="Courier"/>
                <a:cs typeface="Courier"/>
              </a:rPr>
              <a:t>dirname</a:t>
            </a:r>
            <a:r>
              <a:rPr lang="en-US" sz="2400" dirty="0">
                <a:latin typeface="Courier"/>
                <a:cs typeface="Courier"/>
              </a:rPr>
              <a:t>&gt;		</a:t>
            </a:r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err="1" smtClean="0">
                <a:latin typeface="Courier"/>
                <a:cs typeface="Courier"/>
              </a:rPr>
              <a:t>rm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&lt;filename&gt;		</a:t>
            </a:r>
            <a:endParaRPr lang="en-US" sz="2400" i="1" dirty="0">
              <a:latin typeface="Courier"/>
              <a:cs typeface="Courier"/>
            </a:endParaRPr>
          </a:p>
          <a:p>
            <a:r>
              <a:rPr lang="en-US" sz="2400" dirty="0" err="1">
                <a:latin typeface="Courier"/>
                <a:cs typeface="Courier"/>
              </a:rPr>
              <a:t>cp</a:t>
            </a:r>
            <a:r>
              <a:rPr lang="en-US" sz="2400" dirty="0">
                <a:latin typeface="Courier"/>
                <a:cs typeface="Courier"/>
              </a:rPr>
              <a:t> &lt;</a:t>
            </a:r>
            <a:r>
              <a:rPr lang="en-US" sz="2400" dirty="0" err="1">
                <a:latin typeface="Courier"/>
                <a:cs typeface="Courier"/>
              </a:rPr>
              <a:t>src</a:t>
            </a:r>
            <a:r>
              <a:rPr lang="en-US" sz="2400" dirty="0">
                <a:latin typeface="Courier"/>
                <a:cs typeface="Courier"/>
              </a:rPr>
              <a:t>&gt; &lt;</a:t>
            </a:r>
            <a:r>
              <a:rPr lang="en-US" sz="2400" dirty="0" err="1">
                <a:latin typeface="Courier"/>
                <a:cs typeface="Courier"/>
              </a:rPr>
              <a:t>dest</a:t>
            </a:r>
            <a:r>
              <a:rPr lang="en-US" sz="2400" dirty="0">
                <a:latin typeface="Courier"/>
                <a:cs typeface="Courier"/>
              </a:rPr>
              <a:t>&gt;		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mv </a:t>
            </a:r>
            <a:r>
              <a:rPr lang="en-US" sz="2400" dirty="0">
                <a:latin typeface="Courier"/>
                <a:cs typeface="Courier"/>
              </a:rPr>
              <a:t>&lt;src&gt; &lt;dest&gt;	</a:t>
            </a:r>
            <a:endParaRPr lang="en-US" sz="2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4997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12379"/>
            <a:ext cx="8153400" cy="80202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Two Formulas We Will Use Soon</a:t>
            </a:r>
            <a:endParaRPr lang="en-US" sz="4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2797" y="152400"/>
            <a:ext cx="941203" cy="301752"/>
          </a:xfrm>
        </p:spPr>
        <p:txBody>
          <a:bodyPr/>
          <a:lstStyle/>
          <a:p>
            <a:fld id="{A9143D6C-F7AD-4870-B3F5-D25368E65F27}" type="slidenum">
              <a:rPr lang="en-US" sz="1600" smtClean="0"/>
              <a:t>20</a:t>
            </a:fld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066800"/>
            <a:ext cx="8763000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Law of Gravitation: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ctr">
              <a:spcAft>
                <a:spcPts val="1800"/>
              </a:spcAft>
            </a:pPr>
            <a:r>
              <a:rPr lang="en-US" sz="4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 = G m</a:t>
            </a:r>
            <a:r>
              <a:rPr lang="en-US" sz="4000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</a:t>
            </a:r>
            <a:r>
              <a:rPr lang="en-US" sz="4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m</a:t>
            </a:r>
            <a:r>
              <a:rPr lang="en-US" sz="4000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4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/ r</a:t>
            </a:r>
            <a:r>
              <a:rPr lang="en-US" sz="4000" baseline="30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2</a:t>
            </a:r>
          </a:p>
          <a:p>
            <a:pPr>
              <a:spcAft>
                <a:spcPts val="1800"/>
              </a:spcAft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Where: </a:t>
            </a:r>
          </a:p>
          <a:p>
            <a:pPr>
              <a:spcAft>
                <a:spcPts val="1800"/>
              </a:spcAft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 = force in </a:t>
            </a:r>
            <a:r>
              <a:rPr lang="en-US" sz="2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Newtons</a:t>
            </a: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:  1 N = 1 kg m s</a:t>
            </a:r>
            <a:r>
              <a:rPr lang="en-US" sz="2800" baseline="30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-2</a:t>
            </a:r>
          </a:p>
          <a:p>
            <a:pPr>
              <a:spcAft>
                <a:spcPts val="1800"/>
              </a:spcAft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 = 6.67e-11 kg</a:t>
            </a:r>
            <a:r>
              <a:rPr lang="en-US" sz="2800" baseline="30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-1</a:t>
            </a: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m</a:t>
            </a:r>
            <a:r>
              <a:rPr lang="en-US" sz="2800" baseline="30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3</a:t>
            </a: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s</a:t>
            </a:r>
            <a:r>
              <a:rPr lang="en-US" sz="2800" baseline="30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-2</a:t>
            </a:r>
          </a:p>
          <a:p>
            <a:pPr>
              <a:spcAft>
                <a:spcPts val="1800"/>
              </a:spcAft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</a:t>
            </a:r>
            <a:r>
              <a:rPr lang="en-US" sz="2800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</a:t>
            </a: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= mass 1 in kilograms (kg)</a:t>
            </a:r>
          </a:p>
          <a:p>
            <a:pPr>
              <a:spcAft>
                <a:spcPts val="1800"/>
              </a:spcAft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</a:t>
            </a:r>
            <a:r>
              <a:rPr lang="en-US" sz="2800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= mass 2 in kilograms (kg)</a:t>
            </a:r>
          </a:p>
          <a:p>
            <a:pPr>
              <a:spcAft>
                <a:spcPts val="1800"/>
              </a:spcAft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 = center-to-center separation in meters (m)</a:t>
            </a:r>
          </a:p>
        </p:txBody>
      </p:sp>
    </p:spTree>
    <p:extLst>
      <p:ext uri="{BB962C8B-B14F-4D97-AF65-F5344CB8AC3E}">
        <p14:creationId xmlns:p14="http://schemas.microsoft.com/office/powerpoint/2010/main" val="307785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12379"/>
            <a:ext cx="8153400" cy="80202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Two Formulas We Will Use Soon</a:t>
            </a:r>
            <a:endParaRPr lang="en-US" sz="4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2797" y="152400"/>
            <a:ext cx="941203" cy="301752"/>
          </a:xfrm>
        </p:spPr>
        <p:txBody>
          <a:bodyPr/>
          <a:lstStyle/>
          <a:p>
            <a:fld id="{A9143D6C-F7AD-4870-B3F5-D25368E65F27}" type="slidenum">
              <a:rPr lang="en-US" sz="1600" smtClean="0"/>
              <a:t>21</a:t>
            </a:fld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881229"/>
            <a:ext cx="876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Planck Function: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ctr">
              <a:spcAft>
                <a:spcPts val="1800"/>
              </a:spcAft>
            </a:pPr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B(</a:t>
            </a:r>
            <a:r>
              <a:rPr lang="en-US" sz="36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λ</a:t>
            </a:r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T) = 2hc</a:t>
            </a:r>
            <a:r>
              <a:rPr lang="en-US" sz="3600" baseline="30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2 </a:t>
            </a:r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/ {λ</a:t>
            </a:r>
            <a:r>
              <a:rPr lang="en-US" sz="3600" baseline="30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5</a:t>
            </a:r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[</a:t>
            </a:r>
            <a:r>
              <a:rPr lang="en-US" sz="36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exp</a:t>
            </a:r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36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hc</a:t>
            </a:r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/(</a:t>
            </a:r>
            <a:r>
              <a:rPr lang="en-US" sz="36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λkT</a:t>
            </a:r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)) – 1]}</a:t>
            </a:r>
            <a:endParaRPr lang="en-US" sz="3600" baseline="30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spcAft>
                <a:spcPts val="1800"/>
              </a:spcAft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Where: </a:t>
            </a:r>
          </a:p>
          <a:p>
            <a:pPr>
              <a:spcAft>
                <a:spcPts val="1800"/>
              </a:spcAft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B(</a:t>
            </a:r>
            <a:r>
              <a:rPr lang="en-US" sz="2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λ</a:t>
            </a: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T) = Intensity in W m</a:t>
            </a:r>
            <a:r>
              <a:rPr lang="en-US" sz="2800" baseline="30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-2</a:t>
            </a: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Å</a:t>
            </a:r>
            <a:r>
              <a:rPr lang="en-US" sz="2800" baseline="30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-1</a:t>
            </a: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ster</a:t>
            </a:r>
            <a:r>
              <a:rPr lang="en-US" sz="2800" baseline="30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-1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h</a:t>
            </a: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= Planck constant = 6.626e-34 J s</a:t>
            </a:r>
            <a:endParaRPr lang="en-US" sz="2800" baseline="30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spcAft>
                <a:spcPts val="1800"/>
              </a:spcAft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 = speed of light = 3e-8 m s</a:t>
            </a:r>
            <a:r>
              <a:rPr lang="en-US" sz="2800" baseline="30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-1</a:t>
            </a:r>
          </a:p>
          <a:p>
            <a:pPr>
              <a:spcAft>
                <a:spcPts val="1800"/>
              </a:spcAft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λ = wavelength in meters (m)</a:t>
            </a:r>
          </a:p>
          <a:p>
            <a:pPr>
              <a:spcAft>
                <a:spcPts val="1800"/>
              </a:spcAft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k = Boltzmann constant = 1.38e-23 J K</a:t>
            </a:r>
            <a:r>
              <a:rPr lang="en-US" sz="2800" baseline="30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-1</a:t>
            </a:r>
            <a:endParaRPr lang="en-US" sz="2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spcAft>
                <a:spcPts val="1800"/>
              </a:spcAft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 = temperature in Kelvin (K)</a:t>
            </a:r>
          </a:p>
        </p:txBody>
      </p:sp>
    </p:spTree>
    <p:extLst>
      <p:ext uri="{BB962C8B-B14F-4D97-AF65-F5344CB8AC3E}">
        <p14:creationId xmlns:p14="http://schemas.microsoft.com/office/powerpoint/2010/main" val="149073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153400" cy="838200"/>
          </a:xfrm>
        </p:spPr>
        <p:txBody>
          <a:bodyPr>
            <a:noAutofit/>
          </a:bodyPr>
          <a:lstStyle/>
          <a:p>
            <a:r>
              <a:rPr lang="en-US" sz="3600" dirty="0" smtClean="0"/>
              <a:t>Essential commands to be familiar with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2797" y="152400"/>
            <a:ext cx="941203" cy="301752"/>
          </a:xfrm>
        </p:spPr>
        <p:txBody>
          <a:bodyPr/>
          <a:lstStyle/>
          <a:p>
            <a:fld id="{A9143D6C-F7AD-4870-B3F5-D25368E65F27}" type="slidenum">
              <a:rPr lang="en-US" sz="1600" smtClean="0"/>
              <a:t>3</a:t>
            </a:fld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219200"/>
            <a:ext cx="8458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latin typeface="Courier"/>
                <a:cs typeface="Courier"/>
              </a:rPr>
              <a:t>Command</a:t>
            </a:r>
            <a:r>
              <a:rPr lang="en-US" sz="2400" dirty="0" smtClean="0">
                <a:latin typeface="Courier"/>
                <a:cs typeface="Courier"/>
              </a:rPr>
              <a:t>			</a:t>
            </a:r>
            <a:r>
              <a:rPr lang="en-US" sz="2400" u="sng" dirty="0" smtClean="0">
                <a:latin typeface="Courier"/>
                <a:cs typeface="Courier"/>
              </a:rPr>
              <a:t>Action</a:t>
            </a:r>
          </a:p>
          <a:p>
            <a:r>
              <a:rPr lang="en-US" sz="2400" dirty="0" err="1" smtClean="0">
                <a:latin typeface="Courier"/>
                <a:cs typeface="Courier"/>
              </a:rPr>
              <a:t>ls</a:t>
            </a:r>
            <a:r>
              <a:rPr lang="en-US" sz="2400" dirty="0" smtClean="0">
                <a:latin typeface="Courier"/>
                <a:cs typeface="Courier"/>
              </a:rPr>
              <a:t>				lists directory contents</a:t>
            </a:r>
          </a:p>
          <a:p>
            <a:r>
              <a:rPr lang="en-US" sz="2400" dirty="0" smtClean="0">
                <a:latin typeface="Courier"/>
                <a:cs typeface="Courier"/>
              </a:rPr>
              <a:t>cd &lt;path&gt;			change directory</a:t>
            </a:r>
          </a:p>
          <a:p>
            <a:r>
              <a:rPr lang="en-US" sz="2400" dirty="0" err="1" smtClean="0">
                <a:latin typeface="Courier"/>
                <a:cs typeface="Courier"/>
              </a:rPr>
              <a:t>pwd</a:t>
            </a:r>
            <a:r>
              <a:rPr lang="en-US" sz="2400" dirty="0" smtClean="0">
                <a:latin typeface="Courier"/>
                <a:cs typeface="Courier"/>
              </a:rPr>
              <a:t>				print working directory</a:t>
            </a:r>
          </a:p>
          <a:p>
            <a:r>
              <a:rPr lang="en-US" sz="2400" dirty="0" smtClean="0">
                <a:latin typeface="Courier"/>
                <a:cs typeface="Courier"/>
              </a:rPr>
              <a:t>man &lt;command&gt;		command (user) manual</a:t>
            </a:r>
          </a:p>
          <a:p>
            <a:r>
              <a:rPr lang="en-US" sz="2400" dirty="0">
                <a:latin typeface="Courier"/>
                <a:cs typeface="Courier"/>
              </a:rPr>
              <a:t>mkdir &lt;</a:t>
            </a:r>
            <a:r>
              <a:rPr lang="en-US" sz="2400" dirty="0" err="1">
                <a:latin typeface="Courier"/>
                <a:cs typeface="Courier"/>
              </a:rPr>
              <a:t>dirname</a:t>
            </a:r>
            <a:r>
              <a:rPr lang="en-US" sz="2400" dirty="0">
                <a:latin typeface="Courier"/>
                <a:cs typeface="Courier"/>
              </a:rPr>
              <a:t>&gt;	</a:t>
            </a:r>
            <a:r>
              <a:rPr lang="en-US" sz="2400" dirty="0" smtClean="0">
                <a:latin typeface="Courier"/>
                <a:cs typeface="Courier"/>
              </a:rPr>
              <a:t>	make </a:t>
            </a:r>
            <a:r>
              <a:rPr lang="en-US" sz="2400" dirty="0">
                <a:latin typeface="Courier"/>
                <a:cs typeface="Courier"/>
              </a:rPr>
              <a:t>a directory</a:t>
            </a:r>
          </a:p>
          <a:p>
            <a:r>
              <a:rPr lang="en-US" sz="2400" dirty="0">
                <a:latin typeface="Courier"/>
                <a:cs typeface="Courier"/>
              </a:rPr>
              <a:t>rmdir &lt;</a:t>
            </a:r>
            <a:r>
              <a:rPr lang="en-US" sz="2400" dirty="0" err="1">
                <a:latin typeface="Courier"/>
                <a:cs typeface="Courier"/>
              </a:rPr>
              <a:t>dirname</a:t>
            </a:r>
            <a:r>
              <a:rPr lang="en-US" sz="2400" dirty="0" smtClean="0">
                <a:latin typeface="Courier"/>
                <a:cs typeface="Courier"/>
              </a:rPr>
              <a:t>&gt;	</a:t>
            </a:r>
            <a:r>
              <a:rPr lang="en-US" sz="2400" dirty="0">
                <a:latin typeface="Courier"/>
                <a:cs typeface="Courier"/>
              </a:rPr>
              <a:t>	remove the directory</a:t>
            </a:r>
          </a:p>
          <a:p>
            <a:r>
              <a:rPr lang="en-US" sz="2400" dirty="0" err="1">
                <a:latin typeface="Courier"/>
                <a:cs typeface="Courier"/>
              </a:rPr>
              <a:t>rm</a:t>
            </a:r>
            <a:r>
              <a:rPr lang="en-US" sz="2400" dirty="0">
                <a:latin typeface="Courier"/>
                <a:cs typeface="Courier"/>
              </a:rPr>
              <a:t> &lt;filename&gt;		remove a </a:t>
            </a:r>
            <a:r>
              <a:rPr lang="en-US" sz="2400" i="1" dirty="0">
                <a:latin typeface="Courier"/>
                <a:cs typeface="Courier"/>
              </a:rPr>
              <a:t>file</a:t>
            </a:r>
          </a:p>
          <a:p>
            <a:r>
              <a:rPr lang="en-US" sz="2400" dirty="0" err="1">
                <a:latin typeface="Courier"/>
                <a:cs typeface="Courier"/>
              </a:rPr>
              <a:t>cp</a:t>
            </a:r>
            <a:r>
              <a:rPr lang="en-US" sz="2400" dirty="0">
                <a:latin typeface="Courier"/>
                <a:cs typeface="Courier"/>
              </a:rPr>
              <a:t> &lt;</a:t>
            </a:r>
            <a:r>
              <a:rPr lang="en-US" sz="2400" dirty="0" err="1">
                <a:latin typeface="Courier"/>
                <a:cs typeface="Courier"/>
              </a:rPr>
              <a:t>src</a:t>
            </a:r>
            <a:r>
              <a:rPr lang="en-US" sz="2400" dirty="0">
                <a:latin typeface="Courier"/>
                <a:cs typeface="Courier"/>
              </a:rPr>
              <a:t>&gt; &lt;</a:t>
            </a:r>
            <a:r>
              <a:rPr lang="en-US" sz="2400" dirty="0" err="1">
                <a:latin typeface="Courier"/>
                <a:cs typeface="Courier"/>
              </a:rPr>
              <a:t>dest</a:t>
            </a:r>
            <a:r>
              <a:rPr lang="en-US" sz="2400" dirty="0">
                <a:latin typeface="Courier"/>
                <a:cs typeface="Courier"/>
              </a:rPr>
              <a:t>&gt;	</a:t>
            </a:r>
            <a:r>
              <a:rPr lang="en-US" sz="2400" dirty="0" smtClean="0">
                <a:latin typeface="Courier"/>
                <a:cs typeface="Courier"/>
              </a:rPr>
              <a:t>	copy </a:t>
            </a:r>
            <a:r>
              <a:rPr lang="en-US" sz="2400" dirty="0">
                <a:latin typeface="Courier"/>
                <a:cs typeface="Courier"/>
              </a:rPr>
              <a:t>a file from </a:t>
            </a:r>
            <a:r>
              <a:rPr lang="en-US" sz="2400" dirty="0" err="1">
                <a:latin typeface="Courier"/>
                <a:cs typeface="Courier"/>
              </a:rPr>
              <a:t>src</a:t>
            </a:r>
            <a:r>
              <a:rPr lang="en-US" sz="2400" dirty="0">
                <a:latin typeface="Courier"/>
                <a:cs typeface="Courier"/>
              </a:rPr>
              <a:t> to </a:t>
            </a:r>
          </a:p>
          <a:p>
            <a:r>
              <a:rPr lang="en-US" sz="2400" dirty="0">
                <a:latin typeface="Courier"/>
                <a:cs typeface="Courier"/>
              </a:rPr>
              <a:t>				</a:t>
            </a:r>
            <a:r>
              <a:rPr lang="en-US" sz="2400" dirty="0" err="1">
                <a:latin typeface="Courier"/>
                <a:cs typeface="Courier"/>
              </a:rPr>
              <a:t>dest</a:t>
            </a:r>
            <a:r>
              <a:rPr lang="en-US" sz="2400" dirty="0">
                <a:latin typeface="Courier"/>
                <a:cs typeface="Courier"/>
              </a:rPr>
              <a:t>	</a:t>
            </a:r>
          </a:p>
          <a:p>
            <a:r>
              <a:rPr lang="en-US" sz="2400" dirty="0">
                <a:latin typeface="Courier"/>
                <a:cs typeface="Courier"/>
              </a:rPr>
              <a:t>mv &lt;</a:t>
            </a:r>
            <a:r>
              <a:rPr lang="en-US" sz="2400" dirty="0" err="1">
                <a:latin typeface="Courier"/>
                <a:cs typeface="Courier"/>
              </a:rPr>
              <a:t>src</a:t>
            </a:r>
            <a:r>
              <a:rPr lang="en-US" sz="2400" dirty="0">
                <a:latin typeface="Courier"/>
                <a:cs typeface="Courier"/>
              </a:rPr>
              <a:t>&gt; &lt;</a:t>
            </a:r>
            <a:r>
              <a:rPr lang="en-US" sz="2400" dirty="0" err="1">
                <a:latin typeface="Courier"/>
                <a:cs typeface="Courier"/>
              </a:rPr>
              <a:t>dest</a:t>
            </a:r>
            <a:r>
              <a:rPr lang="en-US" sz="2400" dirty="0">
                <a:latin typeface="Courier"/>
                <a:cs typeface="Courier"/>
              </a:rPr>
              <a:t>&gt;	</a:t>
            </a:r>
            <a:r>
              <a:rPr lang="en-US" sz="2400" dirty="0" smtClean="0">
                <a:latin typeface="Courier"/>
                <a:cs typeface="Courier"/>
              </a:rPr>
              <a:t>	move </a:t>
            </a:r>
            <a:r>
              <a:rPr lang="en-US" sz="2400" dirty="0">
                <a:latin typeface="Courier"/>
                <a:cs typeface="Courier"/>
              </a:rPr>
              <a:t>a file (including </a:t>
            </a:r>
            <a:r>
              <a:rPr lang="en-US" sz="2400" dirty="0" smtClean="0">
                <a:latin typeface="Courier"/>
                <a:cs typeface="Courier"/>
              </a:rPr>
              <a:t>					the path</a:t>
            </a:r>
            <a:r>
              <a:rPr lang="en-US" sz="2400" dirty="0">
                <a:latin typeface="Courier"/>
                <a:cs typeface="Courier"/>
              </a:rPr>
              <a:t>) to a new </a:t>
            </a:r>
            <a:r>
              <a:rPr lang="en-US" sz="2400" dirty="0" smtClean="0">
                <a:latin typeface="Courier"/>
                <a:cs typeface="Courier"/>
              </a:rPr>
              <a:t>						location(including </a:t>
            </a:r>
            <a:r>
              <a:rPr lang="en-US" sz="2400" dirty="0">
                <a:latin typeface="Courier"/>
                <a:cs typeface="Courier"/>
              </a:rPr>
              <a:t>the </a:t>
            </a:r>
            <a:r>
              <a:rPr lang="en-US" sz="2400" dirty="0" smtClean="0">
                <a:latin typeface="Courier"/>
                <a:cs typeface="Courier"/>
              </a:rPr>
              <a:t>					path)</a:t>
            </a:r>
          </a:p>
          <a:p>
            <a:r>
              <a:rPr lang="en-US" sz="2400" dirty="0" smtClean="0">
                <a:latin typeface="Courier"/>
                <a:cs typeface="Courier"/>
              </a:rPr>
              <a:t>grep &lt;what&gt; &lt;where&gt; search through text files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5110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12379"/>
            <a:ext cx="8153400" cy="80202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Scientific Programming</a:t>
            </a:r>
            <a:endParaRPr lang="en-US" sz="4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2797" y="152400"/>
            <a:ext cx="941203" cy="301752"/>
          </a:xfrm>
        </p:spPr>
        <p:txBody>
          <a:bodyPr/>
          <a:lstStyle/>
          <a:p>
            <a:fld id="{A9143D6C-F7AD-4870-B3F5-D25368E65F27}" type="slidenum">
              <a:rPr lang="en-US" sz="1600" smtClean="0"/>
              <a:t>4</a:t>
            </a:fld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838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Essentially, scientific programming is manipulation of data; astronomical data in our case.</a:t>
            </a:r>
          </a:p>
          <a:p>
            <a:endParaRPr lang="en-US" sz="32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76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12379"/>
            <a:ext cx="8153400" cy="80202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Scientific Programming</a:t>
            </a:r>
            <a:endParaRPr lang="en-US" sz="4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2797" y="152400"/>
            <a:ext cx="941203" cy="301752"/>
          </a:xfrm>
        </p:spPr>
        <p:txBody>
          <a:bodyPr/>
          <a:lstStyle/>
          <a:p>
            <a:fld id="{A9143D6C-F7AD-4870-B3F5-D25368E65F27}" type="slidenum">
              <a:rPr lang="en-US" sz="1600" smtClean="0"/>
              <a:t>5</a:t>
            </a:fld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914400"/>
            <a:ext cx="8382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 smtClean="0">
                <a:solidFill>
                  <a:srgbClr val="FF6600"/>
                </a:solidFill>
              </a:rPr>
              <a:t>Examples?</a:t>
            </a:r>
          </a:p>
          <a:p>
            <a:endParaRPr lang="en-US" sz="32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49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12379"/>
            <a:ext cx="8153400" cy="80202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Scientific Programming</a:t>
            </a:r>
            <a:endParaRPr lang="en-US" sz="4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2797" y="152400"/>
            <a:ext cx="941203" cy="301752"/>
          </a:xfrm>
        </p:spPr>
        <p:txBody>
          <a:bodyPr/>
          <a:lstStyle/>
          <a:p>
            <a:fld id="{A9143D6C-F7AD-4870-B3F5-D25368E65F27}" type="slidenum">
              <a:rPr lang="en-US" sz="1600" smtClean="0"/>
              <a:t>6</a:t>
            </a:fld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914400"/>
            <a:ext cx="83820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Examples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Complex calculations that are too cumbersome to do by hand (e.g., orbits)</a:t>
            </a:r>
          </a:p>
          <a:p>
            <a:endParaRPr lang="en-US" sz="32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32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12379"/>
            <a:ext cx="8153400" cy="80202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Scientific Programming</a:t>
            </a:r>
            <a:endParaRPr lang="en-US" sz="4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2797" y="152400"/>
            <a:ext cx="941203" cy="301752"/>
          </a:xfrm>
        </p:spPr>
        <p:txBody>
          <a:bodyPr/>
          <a:lstStyle/>
          <a:p>
            <a:fld id="{A9143D6C-F7AD-4870-B3F5-D25368E65F27}" type="slidenum">
              <a:rPr lang="en-US" sz="1600" smtClean="0"/>
              <a:t>7</a:t>
            </a:fld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914400"/>
            <a:ext cx="838200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Examples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Complex calculations that are too cumbersome to do by hand (e.g., orbits)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Data reduction:  refining raw data to remove artifacts and extract essential quantities (e.g., measure </a:t>
            </a:r>
            <a:r>
              <a:rPr lang="en-US" sz="2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brightnesses</a:t>
            </a: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of stars)</a:t>
            </a:r>
          </a:p>
          <a:p>
            <a:endParaRPr lang="en-US" sz="32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1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12379"/>
            <a:ext cx="8153400" cy="80202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Scientific Programming</a:t>
            </a:r>
            <a:endParaRPr lang="en-US" sz="4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2797" y="152400"/>
            <a:ext cx="941203" cy="301752"/>
          </a:xfrm>
        </p:spPr>
        <p:txBody>
          <a:bodyPr/>
          <a:lstStyle/>
          <a:p>
            <a:fld id="{A9143D6C-F7AD-4870-B3F5-D25368E65F27}" type="slidenum">
              <a:rPr lang="en-US" sz="1600" smtClean="0"/>
              <a:t>8</a:t>
            </a:fld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914400"/>
            <a:ext cx="8382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Examples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Complex calculations that are too cumbersome to do by hand (e.g., orbits)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Data reduction:  refining raw data to remove artifacts and extract essential quantities (e.g., measure </a:t>
            </a:r>
            <a:r>
              <a:rPr lang="en-US" sz="2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brightnesses</a:t>
            </a: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of stars)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Simulations:  Combine synthetic data and physical models to understand the behavior of complex systems (e.g., N-body simulations)</a:t>
            </a:r>
          </a:p>
          <a:p>
            <a:endParaRPr lang="en-US" sz="32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39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12379"/>
            <a:ext cx="8153400" cy="80202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Python</a:t>
            </a:r>
            <a:endParaRPr lang="en-US" sz="4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2797" y="152400"/>
            <a:ext cx="941203" cy="301752"/>
          </a:xfrm>
        </p:spPr>
        <p:txBody>
          <a:bodyPr/>
          <a:lstStyle/>
          <a:p>
            <a:fld id="{A9143D6C-F7AD-4870-B3F5-D25368E65F27}" type="slidenum">
              <a:rPr lang="en-US" sz="1600" smtClean="0"/>
              <a:t>9</a:t>
            </a:fld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914400"/>
            <a:ext cx="838200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Why Python?</a:t>
            </a:r>
          </a:p>
          <a:p>
            <a:pPr marL="457200" indent="-457200">
              <a:spcAft>
                <a:spcPts val="1800"/>
              </a:spcAft>
              <a:buFont typeface="Wingdings" charset="2"/>
              <a:buChar char="Ø"/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Python is a modern, high-level, readable, interpretive language that is easy to learn and use, it has and extensive library, it runs on Windows, Linux/Unix, Mac OS, and it is free!</a:t>
            </a:r>
          </a:p>
        </p:txBody>
      </p:sp>
    </p:spTree>
    <p:extLst>
      <p:ext uri="{BB962C8B-B14F-4D97-AF65-F5344CB8AC3E}">
        <p14:creationId xmlns:p14="http://schemas.microsoft.com/office/powerpoint/2010/main" val="170621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1380</TotalTime>
  <Words>1065</Words>
  <Application>Microsoft Macintosh PowerPoint</Application>
  <PresentationFormat>On-screen Show (4:3)</PresentationFormat>
  <Paragraphs>184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</vt:lpstr>
      <vt:lpstr>Wingdings</vt:lpstr>
      <vt:lpstr>Perspective</vt:lpstr>
      <vt:lpstr>Scientific Programming, Python Basics</vt:lpstr>
      <vt:lpstr>Essential commands to be familiar with</vt:lpstr>
      <vt:lpstr>Essential commands to be familiar with</vt:lpstr>
      <vt:lpstr>Scientific Programming</vt:lpstr>
      <vt:lpstr>Scientific Programming</vt:lpstr>
      <vt:lpstr>Scientific Programming</vt:lpstr>
      <vt:lpstr>Scientific Programming</vt:lpstr>
      <vt:lpstr>Scientific Programming</vt:lpstr>
      <vt:lpstr>Python</vt:lpstr>
      <vt:lpstr>Python</vt:lpstr>
      <vt:lpstr>How to install?</vt:lpstr>
      <vt:lpstr>Why should you learn how to install</vt:lpstr>
      <vt:lpstr>Running Python Programs</vt:lpstr>
      <vt:lpstr>Running hello_world.py</vt:lpstr>
      <vt:lpstr>Running hello_world.py</vt:lpstr>
      <vt:lpstr>Running hello_world.py</vt:lpstr>
      <vt:lpstr>Terminology again, and IPython history</vt:lpstr>
      <vt:lpstr>Jupyter notebook</vt:lpstr>
      <vt:lpstr>IPython -&gt; Jupyter notebook</vt:lpstr>
      <vt:lpstr>Two Formulas We Will Use Soon</vt:lpstr>
      <vt:lpstr>Two Formulas We Will Use Soon</vt:lpstr>
    </vt:vector>
  </TitlesOfParts>
  <Company>Microsoft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jglenn</dc:creator>
  <cp:lastModifiedBy>Microsoft Office User</cp:lastModifiedBy>
  <cp:revision>304</cp:revision>
  <cp:lastPrinted>2011-08-17T23:37:57Z</cp:lastPrinted>
  <dcterms:created xsi:type="dcterms:W3CDTF">2011-05-09T20:06:25Z</dcterms:created>
  <dcterms:modified xsi:type="dcterms:W3CDTF">2016-06-01T18:42:39Z</dcterms:modified>
</cp:coreProperties>
</file>