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  <p:sldMasterId id="2147483681" r:id="rId5"/>
    <p:sldMasterId id="2147483692" r:id="rId6"/>
    <p:sldMasterId id="2147483703" r:id="rId7"/>
    <p:sldMasterId id="2147483714" r:id="rId8"/>
    <p:sldMasterId id="2147483725" r:id="rId9"/>
  </p:sldMasterIdLst>
  <p:notesMasterIdLst>
    <p:notesMasterId r:id="rId11"/>
  </p:notesMasterIdLst>
  <p:sldIdLst>
    <p:sldId id="256" r:id="rId10"/>
    <p:sldId id="286" r:id="rId12"/>
    <p:sldId id="292" r:id="rId13"/>
    <p:sldId id="257" r:id="rId14"/>
    <p:sldId id="287" r:id="rId15"/>
    <p:sldId id="288" r:id="rId16"/>
    <p:sldId id="258" r:id="rId17"/>
    <p:sldId id="289" r:id="rId18"/>
    <p:sldId id="290" r:id="rId19"/>
    <p:sldId id="291" r:id="rId20"/>
    <p:sldId id="259" r:id="rId21"/>
    <p:sldId id="260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8F04A-84B0-4E5D-A1A7-EE43D6EF2A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anose="02010600030101010101" pitchFamily="2" charset="-122"/>
              </a:defRPr>
            </a:lvl9pPr>
          </a:lstStyle>
          <a:p>
            <a:fld id="{A572DB3B-30DD-4313-A9D2-234392BE15E4}" type="slidenum">
              <a:rPr lang="zh-CN" altLang="en-US" smtClean="0">
                <a:latin typeface="Calibri" panose="020F0502020204030204" pitchFamily="34" charset="0"/>
              </a:rPr>
            </a:fld>
            <a:endParaRPr lang="en-US" altLang="zh-CN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652CC4-0F86-4DA3-A0E3-AF0231C1B1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2206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448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524000" y="3524284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448800" y="4378853"/>
            <a:ext cx="2743200" cy="2462213"/>
            <a:chOff x="6375399" y="4378853"/>
            <a:chExt cx="2743200" cy="2462213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024687" y="4591578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>
            <a:xfrm>
              <a:off x="6375399" y="4378853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613524" y="4963053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grpSp>
        <p:nvGrpSpPr>
          <p:cNvPr id="14" name="组合 13"/>
          <p:cNvGrpSpPr/>
          <p:nvPr/>
        </p:nvGrpSpPr>
        <p:grpSpPr>
          <a:xfrm>
            <a:off x="0" y="17194"/>
            <a:ext cx="2743200" cy="2462213"/>
            <a:chOff x="19047" y="17194"/>
            <a:chExt cx="2743200" cy="2462213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68335" y="229919"/>
              <a:ext cx="1674190" cy="1503975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/>
            <p:cNvCxnSpPr/>
            <p:nvPr/>
          </p:nvCxnSpPr>
          <p:spPr>
            <a:xfrm>
              <a:off x="19047" y="17194"/>
              <a:ext cx="2743200" cy="2462213"/>
            </a:xfrm>
            <a:prstGeom prst="line">
              <a:avLst/>
            </a:prstGeom>
            <a:noFill/>
            <a:ln w="635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57172" y="601394"/>
              <a:ext cx="1158532" cy="1041136"/>
            </a:xfrm>
            <a:prstGeom prst="line">
              <a:avLst/>
            </a:prstGeom>
            <a:noFill/>
            <a:ln w="6350" cap="flat" cmpd="sng" algn="ctr">
              <a:solidFill>
                <a:schemeClr val="accent3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80" y="2930237"/>
            <a:ext cx="4417285" cy="522924"/>
          </a:xfrm>
        </p:spPr>
        <p:txBody>
          <a:bodyPr anchor="ctr" anchorCtr="0">
            <a:normAutofit/>
          </a:bodyPr>
          <a:lstStyle>
            <a:lvl1pPr algn="ctr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5570" y="2054497"/>
            <a:ext cx="6520860" cy="517769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94412" y="3420947"/>
            <a:ext cx="4403176" cy="9432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S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EC</a:t>
            </a:r>
            <a:r>
              <a:rPr lang="en-US" altLang="zh-CN" sz="5400" kern="0" spc="400" dirty="0">
                <a:solidFill>
                  <a:schemeClr val="accent1"/>
                </a:solidFill>
                <a:latin typeface="+mn-lt"/>
                <a:ea typeface="+mn-ea"/>
                <a:cs typeface="Microsoft New Tai Lue" panose="020B0502040204020203" pitchFamily="34" charset="0"/>
              </a:rPr>
              <a:t>T</a:t>
            </a:r>
            <a:r>
              <a:rPr lang="en-US" altLang="zh-CN" sz="5400" kern="0" spc="400" dirty="0">
                <a:latin typeface="+mn-lt"/>
                <a:ea typeface="+mn-ea"/>
                <a:cs typeface="Microsoft New Tai Lue" panose="020B0502040204020203" pitchFamily="34" charset="0"/>
              </a:rPr>
              <a:t>ION</a:t>
            </a:r>
            <a:endParaRPr lang="zh-CN" altLang="en-US" sz="9600" kern="0" spc="400" dirty="0">
              <a:latin typeface="+mn-lt"/>
              <a:ea typeface="+mn-ea"/>
              <a:cs typeface="Microsoft New Tai Lue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93520"/>
            <a:ext cx="5181600" cy="46834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350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67421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4350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67421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21180000">
            <a:off x="2671018" y="2809309"/>
            <a:ext cx="6306170" cy="1144278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0280" y="365125"/>
            <a:ext cx="149352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39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5" Type="http://schemas.openxmlformats.org/officeDocument/2006/relationships/theme" Target="../theme/theme4.xml"/><Relationship Id="rId14" Type="http://schemas.openxmlformats.org/officeDocument/2006/relationships/image" Target="../media/image3.png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.xml"/><Relationship Id="rId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5" Type="http://schemas.openxmlformats.org/officeDocument/2006/relationships/theme" Target="../theme/theme5.xml"/><Relationship Id="rId14" Type="http://schemas.openxmlformats.org/officeDocument/2006/relationships/image" Target="../media/image3.png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5" Type="http://schemas.openxmlformats.org/officeDocument/2006/relationships/theme" Target="../theme/theme6.xml"/><Relationship Id="rId14" Type="http://schemas.openxmlformats.org/officeDocument/2006/relationships/image" Target="../media/image3.png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5" Type="http://schemas.openxmlformats.org/officeDocument/2006/relationships/theme" Target="../theme/theme7.xml"/><Relationship Id="rId14" Type="http://schemas.openxmlformats.org/officeDocument/2006/relationships/image" Target="../media/image3.pn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9.xml"/><Relationship Id="rId8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2.xml"/><Relationship Id="rId15" Type="http://schemas.openxmlformats.org/officeDocument/2006/relationships/theme" Target="../theme/theme8.xml"/><Relationship Id="rId14" Type="http://schemas.openxmlformats.org/officeDocument/2006/relationships/image" Target="../media/image3.png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991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478280"/>
            <a:ext cx="10515600" cy="4698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98FEE-586F-47C1-9B79-10FE768CE6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C22BA-0695-4AD6-8D7E-E624693C55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4.xml"/><Relationship Id="rId4" Type="http://schemas.openxmlformats.org/officeDocument/2006/relationships/tags" Target="../tags/tag78.xml"/><Relationship Id="rId3" Type="http://schemas.openxmlformats.org/officeDocument/2006/relationships/image" Target="../media/image12.png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8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3.xml"/><Relationship Id="rId2" Type="http://schemas.openxmlformats.org/officeDocument/2006/relationships/image" Target="../media/image16.png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image" Target="../media/image4.png"/><Relationship Id="rId4" Type="http://schemas.openxmlformats.org/officeDocument/2006/relationships/tags" Target="../tags/tag23.xml"/><Relationship Id="rId36" Type="http://schemas.openxmlformats.org/officeDocument/2006/relationships/notesSlide" Target="../notesSlides/notesSlide2.xml"/><Relationship Id="rId35" Type="http://schemas.openxmlformats.org/officeDocument/2006/relationships/slideLayout" Target="../slideLayouts/slideLayout17.xml"/><Relationship Id="rId34" Type="http://schemas.openxmlformats.org/officeDocument/2006/relationships/tags" Target="../tags/tag52.xml"/><Relationship Id="rId33" Type="http://schemas.openxmlformats.org/officeDocument/2006/relationships/tags" Target="../tags/tag51.xml"/><Relationship Id="rId32" Type="http://schemas.openxmlformats.org/officeDocument/2006/relationships/tags" Target="../tags/tag50.xml"/><Relationship Id="rId31" Type="http://schemas.openxmlformats.org/officeDocument/2006/relationships/tags" Target="../tags/tag49.xml"/><Relationship Id="rId30" Type="http://schemas.openxmlformats.org/officeDocument/2006/relationships/tags" Target="../tags/tag48.xml"/><Relationship Id="rId3" Type="http://schemas.openxmlformats.org/officeDocument/2006/relationships/tags" Target="../tags/tag22.xml"/><Relationship Id="rId29" Type="http://schemas.openxmlformats.org/officeDocument/2006/relationships/tags" Target="../tags/tag47.xml"/><Relationship Id="rId28" Type="http://schemas.openxmlformats.org/officeDocument/2006/relationships/tags" Target="../tags/tag46.xml"/><Relationship Id="rId27" Type="http://schemas.openxmlformats.org/officeDocument/2006/relationships/tags" Target="../tags/tag45.xml"/><Relationship Id="rId26" Type="http://schemas.openxmlformats.org/officeDocument/2006/relationships/tags" Target="../tags/tag44.xml"/><Relationship Id="rId25" Type="http://schemas.openxmlformats.org/officeDocument/2006/relationships/tags" Target="../tags/tag43.xml"/><Relationship Id="rId24" Type="http://schemas.openxmlformats.org/officeDocument/2006/relationships/tags" Target="../tags/tag42.xml"/><Relationship Id="rId23" Type="http://schemas.openxmlformats.org/officeDocument/2006/relationships/tags" Target="../tags/tag41.xml"/><Relationship Id="rId22" Type="http://schemas.openxmlformats.org/officeDocument/2006/relationships/tags" Target="../tags/tag40.xml"/><Relationship Id="rId21" Type="http://schemas.openxmlformats.org/officeDocument/2006/relationships/tags" Target="../tags/tag39.xml"/><Relationship Id="rId20" Type="http://schemas.openxmlformats.org/officeDocument/2006/relationships/tags" Target="../tags/tag38.xml"/><Relationship Id="rId2" Type="http://schemas.openxmlformats.org/officeDocument/2006/relationships/tags" Target="../tags/tag21.xml"/><Relationship Id="rId19" Type="http://schemas.openxmlformats.org/officeDocument/2006/relationships/tags" Target="../tags/tag37.xml"/><Relationship Id="rId18" Type="http://schemas.openxmlformats.org/officeDocument/2006/relationships/tags" Target="../tags/tag36.xml"/><Relationship Id="rId17" Type="http://schemas.openxmlformats.org/officeDocument/2006/relationships/tags" Target="../tags/tag35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6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5.png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66.xml"/><Relationship Id="rId2" Type="http://schemas.openxmlformats.org/officeDocument/2006/relationships/image" Target="../media/image6.png"/><Relationship Id="rId1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2.xml"/><Relationship Id="rId3" Type="http://schemas.openxmlformats.org/officeDocument/2006/relationships/tags" Target="../tags/tag68.xml"/><Relationship Id="rId2" Type="http://schemas.openxmlformats.org/officeDocument/2006/relationships/image" Target="../media/image7.png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70.xml"/><Relationship Id="rId2" Type="http://schemas.openxmlformats.org/officeDocument/2006/relationships/image" Target="../media/image8.png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4.xml"/><Relationship Id="rId3" Type="http://schemas.openxmlformats.org/officeDocument/2006/relationships/tags" Target="../tags/tag72.xml"/><Relationship Id="rId2" Type="http://schemas.openxmlformats.org/officeDocument/2006/relationships/image" Target="../media/image9.png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54.xml"/><Relationship Id="rId5" Type="http://schemas.openxmlformats.org/officeDocument/2006/relationships/tags" Target="../tags/tag7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网络安全实验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基于VirtualBox的网络攻防基础环境搭建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lt"/>
                <a:ea typeface="+mn-ea"/>
                <a:sym typeface="+mn-ea"/>
              </a:rPr>
              <a:t>靶机的所有对外上下行流量必须经过网关</a:t>
            </a:r>
            <a:br>
              <a:rPr lang="zh-CN" altLang="en-US" dirty="0" smtClean="0">
                <a:latin typeface="+mn-lt"/>
                <a:ea typeface="+mn-ea"/>
              </a:rPr>
            </a:br>
            <a:br>
              <a:rPr lang="zh-CN" altLang="en-US" dirty="0" smtClean="0">
                <a:latin typeface="+mn-lt"/>
                <a:ea typeface="+mn-ea"/>
              </a:rPr>
            </a:b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1164590" y="1493520"/>
            <a:ext cx="10189210" cy="4683760"/>
          </a:xfrm>
        </p:spPr>
        <p:txBody>
          <a:bodyPr>
            <a:normAutofit/>
          </a:bodyPr>
          <a:lstStyle/>
          <a:p>
            <a:r>
              <a:rPr lang="zh-CN" dirty="0"/>
              <a:t>图为靶机访问百度和</a:t>
            </a:r>
            <a:r>
              <a:rPr lang="en-US" altLang="zh-CN" dirty="0"/>
              <a:t>ping</a:t>
            </a:r>
            <a:r>
              <a:rPr lang="zh-CN" altLang="en-US" dirty="0"/>
              <a:t>网关的抓包情况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80" y="1995805"/>
            <a:ext cx="8218805" cy="28663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61738" y="723106"/>
            <a:ext cx="41652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latin typeface="+mn-lt"/>
                <a:ea typeface="+mn-ea"/>
                <a:sym typeface="+mn-ea"/>
              </a:rPr>
              <a:t>所有节点均可以访问互联网</a:t>
            </a:r>
            <a:endParaRPr lang="zh-CN" altLang="en-US" sz="3200" dirty="0" smtClean="0">
              <a:latin typeface="+mn-lt"/>
              <a:ea typeface="+mn-ea"/>
            </a:endParaRPr>
          </a:p>
          <a:p>
            <a:endParaRPr lang="zh-CN" altLang="en-US" sz="3200" dirty="0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61695" y="2323465"/>
            <a:ext cx="10786745" cy="381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lvl="0" indent="0">
              <a:buNone/>
              <a:defRPr sz="2000"/>
            </a:lvl1pPr>
            <a:lvl2pPr indent="0">
              <a:buNone/>
              <a:defRPr sz="1400"/>
            </a:lvl2pPr>
            <a:lvl3pPr indent="0">
              <a:buNone/>
              <a:defRPr sz="1200"/>
            </a:lvl3pPr>
            <a:lvl4pPr indent="0">
              <a:buNone/>
              <a:defRPr sz="1000"/>
            </a:lvl4pPr>
            <a:lvl5pPr indent="0">
              <a:buNone/>
              <a:defRPr sz="1000"/>
            </a:lvl5pPr>
            <a:lvl6pPr indent="0">
              <a:buNone/>
              <a:defRPr sz="1000"/>
            </a:lvl6pPr>
            <a:lvl7pPr indent="0">
              <a:buNone/>
              <a:defRPr sz="1000"/>
            </a:lvl7pPr>
            <a:lvl8pPr indent="0">
              <a:buNone/>
              <a:defRPr sz="1000"/>
            </a:lvl8pPr>
            <a:lvl9pPr indent="0">
              <a:buNone/>
              <a:defRPr sz="1000"/>
            </a:lvl9pPr>
          </a:lstStyle>
          <a:p>
            <a:r>
              <a:rPr lang="zh-CN" altLang="en-US">
                <a:latin typeface="+mn-lt"/>
                <a:ea typeface="+mn-ea"/>
              </a:rPr>
              <a:t>网关机访问外网</a:t>
            </a:r>
            <a:r>
              <a:rPr lang="en-US" altLang="zh-CN">
                <a:latin typeface="+mn-lt"/>
                <a:ea typeface="+mn-ea"/>
              </a:rPr>
              <a:t>;                                                      </a:t>
            </a:r>
            <a:r>
              <a:rPr lang="zh-CN" altLang="en-US">
                <a:latin typeface="+mn-lt"/>
                <a:ea typeface="+mn-ea"/>
              </a:rPr>
              <a:t>攻击机访问外网：</a:t>
            </a:r>
            <a:endParaRPr lang="zh-CN" altLang="en-US">
              <a:latin typeface="+mn-lt"/>
              <a:ea typeface="+mn-ea"/>
            </a:endParaRPr>
          </a:p>
          <a:p>
            <a:r>
              <a:rPr lang="en-US" altLang="zh-CN">
                <a:latin typeface="+mn-lt"/>
                <a:ea typeface="+mn-ea"/>
              </a:rPr>
              <a:t> </a:t>
            </a:r>
            <a:endParaRPr lang="en-US" altLang="zh-CN">
              <a:latin typeface="+mn-lt"/>
              <a:ea typeface="+mn-ea"/>
            </a:endParaRPr>
          </a:p>
          <a:p>
            <a:endParaRPr lang="en-US" altLang="zh-CN">
              <a:latin typeface="+mn-lt"/>
              <a:ea typeface="+mn-ea"/>
            </a:endParaRPr>
          </a:p>
          <a:p>
            <a:endParaRPr lang="en-US" altLang="zh-CN">
              <a:latin typeface="+mn-lt"/>
              <a:ea typeface="+mn-ea"/>
            </a:endParaRPr>
          </a:p>
          <a:p>
            <a:endParaRPr lang="en-US" altLang="zh-CN">
              <a:latin typeface="+mn-lt"/>
              <a:ea typeface="+mn-ea"/>
            </a:endParaRPr>
          </a:p>
          <a:p>
            <a:endParaRPr lang="en-US" altLang="zh-CN">
              <a:latin typeface="+mn-lt"/>
              <a:ea typeface="+mn-ea"/>
            </a:endParaRPr>
          </a:p>
          <a:p>
            <a:endParaRPr lang="en-US" altLang="zh-CN">
              <a:latin typeface="+mn-lt"/>
              <a:ea typeface="+mn-ea"/>
            </a:endParaRPr>
          </a:p>
          <a:p>
            <a:r>
              <a:rPr lang="zh-CN" altLang="en-US">
                <a:latin typeface="+mn-lt"/>
                <a:ea typeface="+mn-ea"/>
              </a:rPr>
              <a:t>靶机访问外网：                                                         </a:t>
            </a: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90" y="2744470"/>
            <a:ext cx="5051425" cy="1686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35" y="4821555"/>
            <a:ext cx="5372100" cy="17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805" y="3011170"/>
            <a:ext cx="5340350" cy="195008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554600" y="373099"/>
            <a:ext cx="9082800" cy="939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defPPr>
              <a:defRPr lang="zh-CN"/>
            </a:defPPr>
            <a:lvl1pPr>
              <a:defRPr sz="3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所有节点制作成基础镜像（多重加载的虚拟硬盘）</a:t>
            </a:r>
            <a:endParaRPr lang="zh-CN" altLang="en-US" sz="3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757680"/>
            <a:ext cx="5714365" cy="3342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2327122" y="1155847"/>
            <a:ext cx="7537756" cy="1287419"/>
            <a:chOff x="803122" y="546777"/>
            <a:chExt cx="7537756" cy="1287419"/>
          </a:xfrm>
        </p:grpSpPr>
        <p:cxnSp>
          <p:nvCxnSpPr>
            <p:cNvPr id="37" name="直接连接符 36"/>
            <p:cNvCxnSpPr/>
            <p:nvPr>
              <p:custDataLst>
                <p:tags r:id="rId2"/>
              </p:custDataLst>
            </p:nvPr>
          </p:nvCxnSpPr>
          <p:spPr>
            <a:xfrm>
              <a:off x="1182316" y="1563110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3"/>
              </p:custDataLst>
            </p:nvPr>
          </p:nvCxnSpPr>
          <p:spPr>
            <a:xfrm>
              <a:off x="1605647" y="1109121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MH_Others_3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766749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MH_Number_1"/>
            <p:cNvSpPr txBox="1"/>
            <p:nvPr>
              <p:custDataLst>
                <p:tags r:id="rId6"/>
              </p:custDataLst>
            </p:nvPr>
          </p:nvSpPr>
          <p:spPr>
            <a:xfrm rot="18848767">
              <a:off x="852531" y="1012542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01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7"/>
              </p:custDataLst>
            </p:nvPr>
          </p:nvSpPr>
          <p:spPr>
            <a:xfrm>
              <a:off x="1422593" y="1117588"/>
              <a:ext cx="6596547" cy="452432"/>
            </a:xfrm>
            <a:prstGeom prst="rect">
              <a:avLst/>
            </a:prstGeom>
            <a:noFill/>
          </p:spPr>
          <p:txBody>
            <a:bodyPr wrap="square" lIns="270000" rtlCol="0">
              <a:norm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latin typeface="+mn-lt"/>
                  <a:ea typeface="+mn-ea"/>
                </a:rPr>
                <a:t>靶机可以直接访问攻击者主机</a:t>
              </a:r>
              <a:endParaRPr lang="zh-CN" altLang="en-US" dirty="0" smtClean="0">
                <a:latin typeface="+mn-lt"/>
                <a:ea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2327122" y="1996658"/>
            <a:ext cx="7537756" cy="1287419"/>
            <a:chOff x="803122" y="1537377"/>
            <a:chExt cx="7537756" cy="1287419"/>
          </a:xfrm>
        </p:grpSpPr>
        <p:pic>
          <p:nvPicPr>
            <p:cNvPr id="47" name="MH_Others_3"/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1757349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4" name="直接连接符 43"/>
            <p:cNvCxnSpPr/>
            <p:nvPr>
              <p:custDataLst>
                <p:tags r:id="rId10"/>
              </p:custDataLst>
            </p:nvPr>
          </p:nvCxnSpPr>
          <p:spPr>
            <a:xfrm>
              <a:off x="1182316" y="2553710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11"/>
              </p:custDataLst>
            </p:nvPr>
          </p:nvCxnSpPr>
          <p:spPr>
            <a:xfrm>
              <a:off x="1605647" y="2099721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MH_Number_1"/>
            <p:cNvSpPr txBox="1"/>
            <p:nvPr>
              <p:custDataLst>
                <p:tags r:id="rId12"/>
              </p:custDataLst>
            </p:nvPr>
          </p:nvSpPr>
          <p:spPr>
            <a:xfrm rot="18848767">
              <a:off x="852531" y="2003142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02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13"/>
              </p:custDataLst>
            </p:nvPr>
          </p:nvSpPr>
          <p:spPr>
            <a:xfrm>
              <a:off x="1422593" y="2108188"/>
              <a:ext cx="6596547" cy="445522"/>
            </a:xfrm>
            <a:prstGeom prst="rect">
              <a:avLst/>
            </a:prstGeom>
            <a:noFill/>
          </p:spPr>
          <p:txBody>
            <a:bodyPr wrap="square" lIns="270000" rtlCol="0">
              <a:normAutofit lnSpcReduction="1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latin typeface="+mn-lt"/>
                  <a:ea typeface="+mn-ea"/>
                </a:rPr>
                <a:t>攻击者主机无法直接访问靶机</a:t>
              </a:r>
              <a:endParaRPr lang="zh-CN" altLang="en-US" dirty="0" smtClean="0">
                <a:latin typeface="+mn-lt"/>
                <a:ea typeface="+mn-ea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4"/>
            </p:custDataLst>
          </p:nvPr>
        </p:nvGrpSpPr>
        <p:grpSpPr>
          <a:xfrm>
            <a:off x="2327122" y="2837469"/>
            <a:ext cx="7537756" cy="1287419"/>
            <a:chOff x="803122" y="2527977"/>
            <a:chExt cx="7537756" cy="1287419"/>
          </a:xfrm>
        </p:grpSpPr>
        <p:pic>
          <p:nvPicPr>
            <p:cNvPr id="54" name="MH_Others_3"/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2747949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直接连接符 50"/>
            <p:cNvCxnSpPr/>
            <p:nvPr>
              <p:custDataLst>
                <p:tags r:id="rId16"/>
              </p:custDataLst>
            </p:nvPr>
          </p:nvCxnSpPr>
          <p:spPr>
            <a:xfrm>
              <a:off x="1182316" y="3544310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>
              <p:custDataLst>
                <p:tags r:id="rId17"/>
              </p:custDataLst>
            </p:nvPr>
          </p:nvCxnSpPr>
          <p:spPr>
            <a:xfrm>
              <a:off x="1605647" y="3090321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MH_Number_1"/>
            <p:cNvSpPr txBox="1"/>
            <p:nvPr>
              <p:custDataLst>
                <p:tags r:id="rId18"/>
              </p:custDataLst>
            </p:nvPr>
          </p:nvSpPr>
          <p:spPr>
            <a:xfrm rot="18848767">
              <a:off x="852531" y="2993742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03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19"/>
              </p:custDataLst>
            </p:nvPr>
          </p:nvSpPr>
          <p:spPr>
            <a:xfrm>
              <a:off x="1422593" y="3098788"/>
              <a:ext cx="6596547" cy="445521"/>
            </a:xfrm>
            <a:prstGeom prst="rect">
              <a:avLst/>
            </a:prstGeom>
            <a:noFill/>
          </p:spPr>
          <p:txBody>
            <a:bodyPr wrap="square" lIns="270000" rtlCol="0">
              <a:normAutofit lnSpcReduction="1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latin typeface="+mn-lt"/>
                  <a:ea typeface="+mn-ea"/>
                </a:rPr>
                <a:t>网关可以直接访问攻击者主机和靶机</a:t>
              </a:r>
              <a:endParaRPr lang="zh-CN" altLang="en-US" dirty="0" smtClean="0">
                <a:latin typeface="+mn-lt"/>
                <a:ea typeface="+mn-ea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20"/>
            </p:custDataLst>
          </p:nvPr>
        </p:nvGrpSpPr>
        <p:grpSpPr>
          <a:xfrm>
            <a:off x="2327122" y="3678280"/>
            <a:ext cx="7537756" cy="1287419"/>
            <a:chOff x="803122" y="3518577"/>
            <a:chExt cx="7537756" cy="1287419"/>
          </a:xfrm>
        </p:grpSpPr>
        <p:cxnSp>
          <p:nvCxnSpPr>
            <p:cNvPr id="58" name="直接连接符 57"/>
            <p:cNvCxnSpPr/>
            <p:nvPr>
              <p:custDataLst>
                <p:tags r:id="rId21"/>
              </p:custDataLst>
            </p:nvPr>
          </p:nvCxnSpPr>
          <p:spPr>
            <a:xfrm>
              <a:off x="1182316" y="4534910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>
              <p:custDataLst>
                <p:tags r:id="rId22"/>
              </p:custDataLst>
            </p:nvPr>
          </p:nvCxnSpPr>
          <p:spPr>
            <a:xfrm>
              <a:off x="1605647" y="4080921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MH_Others_3"/>
            <p:cNvPicPr>
              <a:picLocks noChangeAspect="1" noChangeArrowheads="1"/>
            </p:cNvPicPr>
            <p:nvPr>
              <p:custDataLst>
                <p:tags r:id="rId2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3738549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MH_Number_1"/>
            <p:cNvSpPr txBox="1"/>
            <p:nvPr>
              <p:custDataLst>
                <p:tags r:id="rId24"/>
              </p:custDataLst>
            </p:nvPr>
          </p:nvSpPr>
          <p:spPr>
            <a:xfrm rot="18848767">
              <a:off x="852531" y="3984342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04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文本框 62"/>
            <p:cNvSpPr txBox="1"/>
            <p:nvPr>
              <p:custDataLst>
                <p:tags r:id="rId25"/>
              </p:custDataLst>
            </p:nvPr>
          </p:nvSpPr>
          <p:spPr>
            <a:xfrm>
              <a:off x="1422593" y="4089388"/>
              <a:ext cx="6596547" cy="445520"/>
            </a:xfrm>
            <a:prstGeom prst="rect">
              <a:avLst/>
            </a:prstGeom>
            <a:noFill/>
          </p:spPr>
          <p:txBody>
            <a:bodyPr wrap="square" lIns="270000" rtlCol="0">
              <a:normAutofit lnSpcReduction="1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latin typeface="+mn-lt"/>
                  <a:ea typeface="+mn-ea"/>
                </a:rPr>
                <a:t>靶机的所有对外上下行流量必须经过网关</a:t>
              </a:r>
              <a:endParaRPr lang="zh-CN" altLang="en-US" dirty="0" smtClean="0">
                <a:latin typeface="+mn-lt"/>
                <a:ea typeface="+mn-ea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26"/>
            </p:custDataLst>
          </p:nvPr>
        </p:nvGrpSpPr>
        <p:grpSpPr>
          <a:xfrm>
            <a:off x="2327122" y="4519091"/>
            <a:ext cx="7537756" cy="1287419"/>
            <a:chOff x="803122" y="4509177"/>
            <a:chExt cx="7537756" cy="1287419"/>
          </a:xfrm>
        </p:grpSpPr>
        <p:cxnSp>
          <p:nvCxnSpPr>
            <p:cNvPr id="65" name="直接连接符 64"/>
            <p:cNvCxnSpPr/>
            <p:nvPr>
              <p:custDataLst>
                <p:tags r:id="rId27"/>
              </p:custDataLst>
            </p:nvPr>
          </p:nvCxnSpPr>
          <p:spPr>
            <a:xfrm>
              <a:off x="1182316" y="5525510"/>
              <a:ext cx="7158562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>
              <p:custDataLst>
                <p:tags r:id="rId28"/>
              </p:custDataLst>
            </p:nvPr>
          </p:nvCxnSpPr>
          <p:spPr>
            <a:xfrm>
              <a:off x="1605647" y="5071521"/>
              <a:ext cx="6718297" cy="0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MH_Others_3"/>
            <p:cNvPicPr>
              <a:picLocks noChangeAspect="1" noChangeArrowheads="1"/>
            </p:cNvPicPr>
            <p:nvPr>
              <p:custDataLst>
                <p:tags r:id="rId29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20608">
              <a:off x="583150" y="4729149"/>
              <a:ext cx="1287419" cy="84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MH_Number_1"/>
            <p:cNvSpPr txBox="1"/>
            <p:nvPr>
              <p:custDataLst>
                <p:tags r:id="rId30"/>
              </p:custDataLst>
            </p:nvPr>
          </p:nvSpPr>
          <p:spPr>
            <a:xfrm rot="18848767">
              <a:off x="852531" y="4974942"/>
              <a:ext cx="780296" cy="48681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accent2"/>
                  </a:solidFill>
                  <a:latin typeface="+mn-lt"/>
                  <a:ea typeface="+mn-ea"/>
                </a:rPr>
                <a:t>05</a:t>
              </a:r>
              <a:endParaRPr lang="zh-CN" altLang="en-US" sz="2800" b="1" dirty="0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文本框 69"/>
            <p:cNvSpPr txBox="1"/>
            <p:nvPr>
              <p:custDataLst>
                <p:tags r:id="rId31"/>
              </p:custDataLst>
            </p:nvPr>
          </p:nvSpPr>
          <p:spPr>
            <a:xfrm>
              <a:off x="1422593" y="5079988"/>
              <a:ext cx="6596547" cy="445519"/>
            </a:xfrm>
            <a:prstGeom prst="rect">
              <a:avLst/>
            </a:prstGeom>
            <a:noFill/>
          </p:spPr>
          <p:txBody>
            <a:bodyPr wrap="square" lIns="270000" rtlCol="0">
              <a:normAutofit lnSpcReduction="1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dirty="0" smtClean="0">
                  <a:latin typeface="+mn-lt"/>
                  <a:ea typeface="+mn-ea"/>
                </a:rPr>
                <a:t>所有节点均可以访问互联网</a:t>
              </a:r>
              <a:endParaRPr lang="zh-CN" altLang="en-US" dirty="0" smtClean="0">
                <a:latin typeface="+mn-lt"/>
                <a:ea typeface="+mn-ea"/>
              </a:endParaRPr>
            </a:p>
          </p:txBody>
        </p:sp>
      </p:grpSp>
      <p:sp>
        <p:nvSpPr>
          <p:cNvPr id="41" name="MH_Others_1"/>
          <p:cNvSpPr/>
          <p:nvPr>
            <p:custDataLst>
              <p:tags r:id="rId32"/>
            </p:custDataLst>
          </p:nvPr>
        </p:nvSpPr>
        <p:spPr bwMode="auto">
          <a:xfrm flipH="1">
            <a:off x="8949212" y="800034"/>
            <a:ext cx="3242788" cy="689553"/>
          </a:xfrm>
          <a:custGeom>
            <a:avLst/>
            <a:gdLst>
              <a:gd name="connsiteX0" fmla="*/ 2403474 w 2619398"/>
              <a:gd name="connsiteY0" fmla="*/ 0 h 556994"/>
              <a:gd name="connsiteX1" fmla="*/ 0 w 2619398"/>
              <a:gd name="connsiteY1" fmla="*/ 0 h 556994"/>
              <a:gd name="connsiteX2" fmla="*/ 0 w 2619398"/>
              <a:gd name="connsiteY2" fmla="*/ 556994 h 556994"/>
              <a:gd name="connsiteX3" fmla="*/ 2403474 w 2619398"/>
              <a:gd name="connsiteY3" fmla="*/ 556994 h 556994"/>
              <a:gd name="connsiteX4" fmla="*/ 2619398 w 2619398"/>
              <a:gd name="connsiteY4" fmla="*/ 260952 h 55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9398" h="556994">
                <a:moveTo>
                  <a:pt x="2403474" y="0"/>
                </a:moveTo>
                <a:lnTo>
                  <a:pt x="0" y="0"/>
                </a:lnTo>
                <a:lnTo>
                  <a:pt x="0" y="556994"/>
                </a:lnTo>
                <a:lnTo>
                  <a:pt x="2403474" y="556994"/>
                </a:lnTo>
                <a:lnTo>
                  <a:pt x="2619398" y="2609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6000" tIns="0" rIns="0" bIns="36000" numCol="1" anchor="ctr" anchorCtr="0" compatLnSpc="1">
            <a:normAutofit/>
          </a:bodyPr>
          <a:lstStyle/>
          <a:p>
            <a:pPr algn="ctr"/>
            <a:r>
              <a:rPr lang="zh-CN" altLang="en-US" sz="3200" spc="30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实验要求</a:t>
            </a:r>
            <a:endParaRPr lang="zh-CN" altLang="en-US" sz="3200" spc="300" smtClean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MH_Others_2"/>
          <p:cNvSpPr/>
          <p:nvPr>
            <p:custDataLst>
              <p:tags r:id="rId33"/>
            </p:custDataLst>
          </p:nvPr>
        </p:nvSpPr>
        <p:spPr bwMode="auto">
          <a:xfrm flipH="1">
            <a:off x="8760542" y="800034"/>
            <a:ext cx="377369" cy="689553"/>
          </a:xfrm>
          <a:custGeom>
            <a:avLst/>
            <a:gdLst>
              <a:gd name="connsiteX0" fmla="*/ 88900 w 304824"/>
              <a:gd name="connsiteY0" fmla="*/ 0 h 556994"/>
              <a:gd name="connsiteX1" fmla="*/ 0 w 304824"/>
              <a:gd name="connsiteY1" fmla="*/ 0 h 556994"/>
              <a:gd name="connsiteX2" fmla="*/ 215924 w 304824"/>
              <a:gd name="connsiteY2" fmla="*/ 260952 h 556994"/>
              <a:gd name="connsiteX3" fmla="*/ 0 w 304824"/>
              <a:gd name="connsiteY3" fmla="*/ 556994 h 556994"/>
              <a:gd name="connsiteX4" fmla="*/ 88900 w 304824"/>
              <a:gd name="connsiteY4" fmla="*/ 556994 h 556994"/>
              <a:gd name="connsiteX5" fmla="*/ 304824 w 304824"/>
              <a:gd name="connsiteY5" fmla="*/ 260952 h 556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24" h="556994">
                <a:moveTo>
                  <a:pt x="88900" y="0"/>
                </a:moveTo>
                <a:lnTo>
                  <a:pt x="0" y="0"/>
                </a:lnTo>
                <a:lnTo>
                  <a:pt x="215924" y="260952"/>
                </a:lnTo>
                <a:lnTo>
                  <a:pt x="0" y="556994"/>
                </a:lnTo>
                <a:lnTo>
                  <a:pt x="88900" y="556994"/>
                </a:lnTo>
                <a:lnTo>
                  <a:pt x="304824" y="2609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16000" tIns="0" rIns="0" bIns="36000" numCol="1" anchor="ctr" anchorCtr="0" compatLnSpc="1">
            <a:normAutofit/>
          </a:bodyPr>
          <a:lstStyle/>
          <a:p>
            <a:pPr algn="ctr"/>
            <a:endParaRPr lang="zh-CN" altLang="en-US" sz="2800" spc="3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custDataLst>
      <p:tags r:id="rId3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SO_GI1"/>
          <p:cNvSpPr/>
          <p:nvPr>
            <p:custDataLst>
              <p:tags r:id="rId1"/>
            </p:custDataLst>
          </p:nvPr>
        </p:nvSpPr>
        <p:spPr bwMode="auto">
          <a:xfrm>
            <a:off x="6800851" y="2211388"/>
            <a:ext cx="3186113" cy="3827462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dirty="0" smtClean="0">
                <a:solidFill>
                  <a:schemeClr val="tx1"/>
                </a:solidFill>
              </a:rPr>
              <a:t>其中网关机有两块网卡</a:t>
            </a:r>
            <a:r>
              <a:rPr lang="en-US" altLang="zh-CN" sz="2800" dirty="0" smtClean="0">
                <a:solidFill>
                  <a:schemeClr val="tx1"/>
                </a:solidFill>
              </a:rPr>
              <a:t>--</a:t>
            </a:r>
            <a:r>
              <a:rPr lang="zh-CN" altLang="en-US" sz="2800" dirty="0" smtClean="0">
                <a:solidFill>
                  <a:schemeClr val="tx1"/>
                </a:solidFill>
              </a:rPr>
              <a:t>内部网络和</a:t>
            </a:r>
            <a:r>
              <a:rPr lang="en-US" altLang="zh-CN" sz="2800" dirty="0" smtClean="0">
                <a:solidFill>
                  <a:schemeClr val="tx1"/>
                </a:solidFill>
              </a:rPr>
              <a:t>nat</a:t>
            </a:r>
            <a:r>
              <a:rPr lang="zh-CN" altLang="en-US" sz="2800" dirty="0" smtClean="0">
                <a:solidFill>
                  <a:schemeClr val="tx1"/>
                </a:solidFill>
              </a:rPr>
              <a:t>，靶机为内部网络，攻击机为</a:t>
            </a:r>
            <a:r>
              <a:rPr lang="en-US" altLang="zh-CN" sz="2800" dirty="0" smtClean="0">
                <a:solidFill>
                  <a:schemeClr val="tx1"/>
                </a:solidFill>
              </a:rPr>
              <a:t>nat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zh-CN" altLang="en-US" sz="2800" dirty="0" smtClean="0">
              <a:solidFill>
                <a:schemeClr val="tx1"/>
              </a:solidFill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1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201988" y="3243264"/>
            <a:ext cx="1446212" cy="12525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anchor="ctr">
            <a:normAutofit/>
          </a:bodyPr>
          <a:lstStyle/>
          <a:p>
            <a:pPr algn="ctr" eaLnBrk="1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defRPr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12" name="Freeform 5"/>
          <p:cNvSpPr/>
          <p:nvPr>
            <p:custDataLst>
              <p:tags r:id="rId3"/>
            </p:custDataLst>
          </p:nvPr>
        </p:nvSpPr>
        <p:spPr bwMode="auto">
          <a:xfrm>
            <a:off x="2692400" y="4467225"/>
            <a:ext cx="2755900" cy="508000"/>
          </a:xfrm>
          <a:custGeom>
            <a:avLst/>
            <a:gdLst>
              <a:gd name="T0" fmla="*/ 1623 w 1623"/>
              <a:gd name="T1" fmla="*/ 281 h 281"/>
              <a:gd name="T2" fmla="*/ 0 w 1623"/>
              <a:gd name="T3" fmla="*/ 277 h 281"/>
              <a:gd name="T4" fmla="*/ 174 w 1623"/>
              <a:gd name="T5" fmla="*/ 0 h 281"/>
              <a:gd name="connsiteX0" fmla="*/ 9439 w 9439"/>
              <a:gd name="connsiteY0" fmla="*/ 10000 h 10000"/>
              <a:gd name="connsiteX1" fmla="*/ 0 w 9439"/>
              <a:gd name="connsiteY1" fmla="*/ 9858 h 10000"/>
              <a:gd name="connsiteX2" fmla="*/ 1072 w 9439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9" h="10000">
                <a:moveTo>
                  <a:pt x="9439" y="10000"/>
                </a:moveTo>
                <a:lnTo>
                  <a:pt x="0" y="9858"/>
                </a:lnTo>
                <a:lnTo>
                  <a:pt x="1072" y="0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n-lt"/>
              <a:ea typeface="+mn-ea"/>
            </a:endParaRPr>
          </a:p>
        </p:txBody>
      </p:sp>
      <p:sp>
        <p:nvSpPr>
          <p:cNvPr id="13" name="Freeform 6"/>
          <p:cNvSpPr/>
          <p:nvPr>
            <p:custDataLst>
              <p:tags r:id="rId4"/>
            </p:custDataLst>
          </p:nvPr>
        </p:nvSpPr>
        <p:spPr bwMode="auto">
          <a:xfrm>
            <a:off x="3933825" y="2352676"/>
            <a:ext cx="1365250" cy="2378075"/>
          </a:xfrm>
          <a:custGeom>
            <a:avLst/>
            <a:gdLst>
              <a:gd name="T0" fmla="*/ 0 w 808"/>
              <a:gd name="T1" fmla="*/ 0 h 1408"/>
              <a:gd name="T2" fmla="*/ 808 w 808"/>
              <a:gd name="T3" fmla="*/ 1408 h 1408"/>
              <a:gd name="T4" fmla="*/ 430 w 808"/>
              <a:gd name="T5" fmla="*/ 1407 h 1408"/>
              <a:gd name="connsiteX0" fmla="*/ 0 w 9383"/>
              <a:gd name="connsiteY0" fmla="*/ 0 h 9384"/>
              <a:gd name="connsiteX1" fmla="*/ 9383 w 9383"/>
              <a:gd name="connsiteY1" fmla="*/ 9384 h 9384"/>
              <a:gd name="connsiteX2" fmla="*/ 4705 w 9383"/>
              <a:gd name="connsiteY2" fmla="*/ 9377 h 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3" h="9384">
                <a:moveTo>
                  <a:pt x="0" y="0"/>
                </a:moveTo>
                <a:lnTo>
                  <a:pt x="9383" y="9384"/>
                </a:lnTo>
                <a:lnTo>
                  <a:pt x="4705" y="9377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n-lt"/>
              <a:ea typeface="+mn-ea"/>
            </a:endParaRPr>
          </a:p>
        </p:txBody>
      </p:sp>
      <p:sp>
        <p:nvSpPr>
          <p:cNvPr id="14" name="Freeform 4"/>
          <p:cNvSpPr/>
          <p:nvPr>
            <p:custDataLst>
              <p:tags r:id="rId5"/>
            </p:custDataLst>
          </p:nvPr>
        </p:nvSpPr>
        <p:spPr bwMode="auto">
          <a:xfrm>
            <a:off x="2435226" y="2584450"/>
            <a:ext cx="1679575" cy="2368550"/>
          </a:xfrm>
          <a:custGeom>
            <a:avLst/>
            <a:gdLst>
              <a:gd name="T0" fmla="*/ 0 w 986"/>
              <a:gd name="T1" fmla="*/ 1404 h 1404"/>
              <a:gd name="T2" fmla="*/ 814 w 986"/>
              <a:gd name="T3" fmla="*/ 0 h 1404"/>
              <a:gd name="T4" fmla="*/ 986 w 986"/>
              <a:gd name="T5" fmla="*/ 329 h 1404"/>
              <a:gd name="connsiteX0" fmla="*/ 0 w 9472"/>
              <a:gd name="connsiteY0" fmla="*/ 9372 h 9372"/>
              <a:gd name="connsiteX1" fmla="*/ 7728 w 9472"/>
              <a:gd name="connsiteY1" fmla="*/ 0 h 9372"/>
              <a:gd name="connsiteX2" fmla="*/ 9472 w 9472"/>
              <a:gd name="connsiteY2" fmla="*/ 2343 h 9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2" h="9372">
                <a:moveTo>
                  <a:pt x="0" y="9372"/>
                </a:moveTo>
                <a:lnTo>
                  <a:pt x="7728" y="0"/>
                </a:lnTo>
                <a:lnTo>
                  <a:pt x="9472" y="2343"/>
                </a:lnTo>
              </a:path>
            </a:pathLst>
          </a:custGeom>
          <a:noFill/>
          <a:ln w="222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norm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latin typeface="+mn-lt"/>
              <a:ea typeface="+mn-ea"/>
            </a:endParaRPr>
          </a:p>
        </p:txBody>
      </p:sp>
      <p:sp>
        <p:nvSpPr>
          <p:cNvPr id="3080" name="KSO_GT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 rot="3623550">
            <a:off x="4252913" y="3583087"/>
            <a:ext cx="1390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0" rIns="68580" bIns="0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latin typeface="+mn-lt"/>
                <a:ea typeface="+mn-ea"/>
              </a:rPr>
              <a:t>靶机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3081" name="KSO_GT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 rot="18011491">
            <a:off x="2231232" y="3581500"/>
            <a:ext cx="1390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0" rIns="68580" bIns="0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latin typeface="+mn-lt"/>
                <a:ea typeface="+mn-ea"/>
              </a:rPr>
              <a:t>网关机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3082" name="KSO_GT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228975" y="5027614"/>
            <a:ext cx="1392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0" rIns="68580" bIns="0">
            <a:norm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000" dirty="0">
                <a:latin typeface="+mn-lt"/>
                <a:ea typeface="+mn-ea"/>
              </a:rPr>
              <a:t>攻击机</a:t>
            </a:r>
            <a:endParaRPr lang="zh-CN" altLang="en-US" sz="2000" dirty="0">
              <a:latin typeface="+mn-lt"/>
              <a:ea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395893" y="254923"/>
            <a:ext cx="7721989" cy="66501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3200" b="1" i="0" baseline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da-DK" altLang="zh-CN" sz="3600" dirty="0"/>
              <a:t>LOREM IPSUM DOLOR</a:t>
            </a:r>
            <a:endParaRPr lang="zh-CN" altLang="en-US" sz="3600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三个节点机配置</a:t>
            </a:r>
            <a:r>
              <a:rPr lang="en-US" altLang="zh-CN" dirty="0"/>
              <a:t>------</a:t>
            </a:r>
            <a:r>
              <a:rPr lang="zh-CN" altLang="en-US" dirty="0"/>
              <a:t>网关机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495" y="1493520"/>
            <a:ext cx="7572375" cy="46672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三个节点机配置</a:t>
            </a:r>
            <a:r>
              <a:rPr lang="en-US" altLang="zh-CN" dirty="0"/>
              <a:t>------</a:t>
            </a:r>
            <a:r>
              <a:rPr lang="zh-CN" altLang="en-US" dirty="0"/>
              <a:t>靶</a:t>
            </a:r>
            <a:r>
              <a:rPr lang="zh-CN" altLang="en-US" dirty="0"/>
              <a:t>机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465" y="1478280"/>
            <a:ext cx="7290435" cy="4699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三个节点机配置</a:t>
            </a:r>
            <a:r>
              <a:rPr lang="en-US" altLang="zh-CN" dirty="0"/>
              <a:t>------</a:t>
            </a:r>
            <a:r>
              <a:rPr lang="zh-CN" altLang="en-US" dirty="0"/>
              <a:t>攻击</a:t>
            </a:r>
            <a:r>
              <a:rPr lang="zh-CN" altLang="en-US" dirty="0"/>
              <a:t>机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990" y="1584325"/>
            <a:ext cx="7524750" cy="44862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lt"/>
                <a:ea typeface="+mn-ea"/>
                <a:sym typeface="+mn-ea"/>
              </a:rPr>
              <a:t>靶机可以直接访问攻击者主机</a:t>
            </a:r>
            <a:br>
              <a:rPr lang="zh-CN" altLang="en-US" dirty="0" smtClean="0">
                <a:latin typeface="+mn-lt"/>
                <a:ea typeface="+mn-ea"/>
              </a:rPr>
            </a:br>
            <a:endParaRPr lang="zh-CN" altLang="en-US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96540" y="2729865"/>
            <a:ext cx="6924675" cy="2209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lt"/>
                <a:ea typeface="+mn-ea"/>
                <a:sym typeface="+mn-ea"/>
              </a:rPr>
              <a:t>攻击者主机无法直接访问靶机</a:t>
            </a:r>
            <a:br>
              <a:rPr lang="zh-CN" altLang="en-US" dirty="0" smtClean="0">
                <a:latin typeface="+mn-lt"/>
                <a:ea typeface="+mn-ea"/>
              </a:rPr>
            </a:br>
            <a:br>
              <a:rPr lang="zh-CN" altLang="en-US" dirty="0" smtClean="0">
                <a:latin typeface="+mn-lt"/>
                <a:ea typeface="+mn-ea"/>
              </a:rPr>
            </a:b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10865" y="3206115"/>
            <a:ext cx="6296025" cy="1257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lt"/>
                <a:ea typeface="+mn-ea"/>
                <a:sym typeface="+mn-ea"/>
              </a:rPr>
              <a:t>网关可以直接访问攻击者主机和靶机</a:t>
            </a:r>
            <a:br>
              <a:rPr lang="zh-CN" altLang="en-US" dirty="0" smtClean="0">
                <a:latin typeface="+mn-lt"/>
                <a:ea typeface="+mn-ea"/>
              </a:rPr>
            </a:br>
            <a:br>
              <a:rPr lang="zh-CN" altLang="en-US" dirty="0" smtClean="0">
                <a:latin typeface="+mn-lt"/>
                <a:ea typeface="+mn-ea"/>
              </a:rPr>
            </a:b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1164590" y="1493520"/>
            <a:ext cx="10189210" cy="4683760"/>
          </a:xfrm>
        </p:spPr>
        <p:txBody>
          <a:bodyPr>
            <a:normAutofit/>
          </a:bodyPr>
          <a:lstStyle/>
          <a:p>
            <a:r>
              <a:rPr lang="zh-CN" dirty="0"/>
              <a:t>网关</a:t>
            </a:r>
            <a:r>
              <a:rPr lang="en-US" altLang="zh-CN" dirty="0"/>
              <a:t>ping</a:t>
            </a:r>
            <a:r>
              <a:rPr lang="zh-CN" altLang="en-US" dirty="0"/>
              <a:t>攻击机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网关</a:t>
            </a:r>
            <a:r>
              <a:rPr lang="en-US" altLang="zh-CN" dirty="0"/>
              <a:t>ping</a:t>
            </a:r>
            <a:r>
              <a:rPr lang="zh-CN" altLang="en-US" dirty="0"/>
              <a:t>靶机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05" y="1938020"/>
            <a:ext cx="6409690" cy="1924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530" y="4676775"/>
            <a:ext cx="6019165" cy="17335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0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5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6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b"/>
  <p:tag name="KSO_WM_UNIT_INDEX" val="1"/>
  <p:tag name="KSO_WM_UNIT_ID" val="custom160470_1*b*1"/>
  <p:tag name="KSO_WM_UNIT_CLEAR" val="1"/>
  <p:tag name="KSO_WM_UNIT_LAYERLEVEL" val="1"/>
  <p:tag name="KSO_WM_UNIT_VALUE" val="70"/>
  <p:tag name="KSO_WM_UNIT_ISCONTENTSTITLE" val="0"/>
  <p:tag name="KSO_WM_UNIT_HIGHLIGHT" val="0"/>
  <p:tag name="KSO_WM_UNIT_COMPATIBLE" val="0"/>
  <p:tag name="KSO_WM_UNIT_PRESET_TEXT_INDEX" val="4"/>
  <p:tag name="KSO_WM_UNIT_PRESET_TEXT_LEN" val="57"/>
</p:tagLst>
</file>

<file path=ppt/tags/tag19.xml><?xml version="1.0" encoding="utf-8"?>
<p:tagLst xmlns:p="http://schemas.openxmlformats.org/presentationml/2006/main">
  <p:tag name="KSO_WM_TEMPLATE_THUMBS_INDEX" val="1、9、12、15、19、22、27、29、30"/>
  <p:tag name="KSO_WM_TEMPLATE_CATEGORY" val="custom"/>
  <p:tag name="KSO_WM_TEMPLATE_INDEX" val="160470"/>
  <p:tag name="KSO_WM_SLIDE_ID" val="custom16047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11*i*0"/>
  <p:tag name="KSO_WM_TEMPLATE_CATEGORY" val="custom"/>
  <p:tag name="KSO_WM_TEMPLATE_INDEX" val="160470"/>
  <p:tag name="KSO_WM_UNIT_INDEX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2"/>
  <p:tag name="KSO_WM_UNIT_ID" val="custom160470_11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3"/>
  <p:tag name="KSO_WM_UNIT_ID" val="custom160470_11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4"/>
  <p:tag name="KSO_WM_UNIT_ID" val="custom160470_11*l_i*1_4"/>
  <p:tag name="KSO_WM_UNIT_CLEAR" val="1"/>
  <p:tag name="KSO_WM_UNIT_LAYERLEVEL" val="1_1"/>
  <p:tag name="KSO_WM_DIAGRAM_GROUP_CODE" val="l1-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5"/>
  <p:tag name="KSO_WM_UNIT_ID" val="custom160470_11*l_i*1_5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1_1"/>
  <p:tag name="KSO_WM_UNIT_ID" val="custom160470_11*l_h_f*1_1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11*i*11"/>
  <p:tag name="KSO_WM_TEMPLATE_CATEGORY" val="custom"/>
  <p:tag name="KSO_WM_TEMPLATE_INDEX" val="160470"/>
  <p:tag name="KSO_WM_UNIT_INDEX" val="1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6"/>
  <p:tag name="KSO_WM_UNIT_ID" val="custom160470_11*l_i*1_6"/>
  <p:tag name="KSO_WM_UNIT_CLEAR" val="1"/>
  <p:tag name="KSO_WM_UNIT_LAYERLEVEL" val="1_1"/>
  <p:tag name="KSO_WM_DIAGRAM_GROUP_CODE" val="l1-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7"/>
  <p:tag name="KSO_WM_UNIT_ID" val="custom160470_11*l_i*1_7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8"/>
  <p:tag name="KSO_WM_UNIT_ID" val="custom160470_11*l_i*1_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9"/>
  <p:tag name="KSO_WM_UNIT_ID" val="custom160470_11*l_i*1_9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2_1"/>
  <p:tag name="KSO_WM_UNIT_ID" val="custom160470_11*l_h_f*1_2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11*i*22"/>
  <p:tag name="KSO_WM_TEMPLATE_CATEGORY" val="custom"/>
  <p:tag name="KSO_WM_TEMPLATE_INDEX" val="160470"/>
  <p:tag name="KSO_WM_UNIT_INDEX" val="2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10"/>
  <p:tag name="KSO_WM_UNIT_ID" val="custom160470_11*l_i*1_10"/>
  <p:tag name="KSO_WM_UNIT_CLEAR" val="1"/>
  <p:tag name="KSO_WM_UNIT_LAYERLEVEL" val="1_1"/>
  <p:tag name="KSO_WM_DIAGRAM_GROUP_CODE" val="l1-1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1"/>
  <p:tag name="KSO_WM_UNIT_ID" val="custom160470_11*l_i*1_11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2"/>
  <p:tag name="KSO_WM_UNIT_ID" val="custom160470_11*l_i*1_12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13"/>
  <p:tag name="KSO_WM_UNIT_ID" val="custom160470_11*l_i*1_13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3_1"/>
  <p:tag name="KSO_WM_UNIT_ID" val="custom160470_11*l_h_f*1_3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11*i*33"/>
  <p:tag name="KSO_WM_TEMPLATE_CATEGORY" val="custom"/>
  <p:tag name="KSO_WM_TEMPLATE_INDEX" val="160470"/>
  <p:tag name="KSO_WM_UNIT_INDEX" val="33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4"/>
  <p:tag name="KSO_WM_UNIT_ID" val="custom160470_11*l_i*1_14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5"/>
  <p:tag name="KSO_WM_UNIT_ID" val="custom160470_11*l_i*1_15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16"/>
  <p:tag name="KSO_WM_UNIT_ID" val="custom160470_11*l_i*1_16"/>
  <p:tag name="KSO_WM_UNIT_CLEAR" val="1"/>
  <p:tag name="KSO_WM_UNIT_LAYERLEVEL" val="1_1"/>
  <p:tag name="KSO_WM_DIAGRAM_GROUP_CODE" val="l1-1"/>
  <p:tag name="KSO_WM_UNIT_USESOURCEFORMAT_APPLY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17"/>
  <p:tag name="KSO_WM_UNIT_ID" val="custom160470_11*l_i*1_17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4_1"/>
  <p:tag name="KSO_WM_UNIT_ID" val="custom160470_11*l_h_f*1_4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470_11*i*44"/>
  <p:tag name="KSO_WM_TEMPLATE_CATEGORY" val="custom"/>
  <p:tag name="KSO_WM_TEMPLATE_INDEX" val="160470"/>
  <p:tag name="KSO_WM_UNIT_INDEX" val="44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8"/>
  <p:tag name="KSO_WM_UNIT_ID" val="custom160470_11*l_i*1_18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i"/>
  <p:tag name="KSO_WM_UNIT_INDEX" val="1_19"/>
  <p:tag name="KSO_WM_UNIT_ID" val="custom160470_11*l_i*1_19"/>
  <p:tag name="KSO_WM_UNIT_CLEAR" val="1"/>
  <p:tag name="KSO_WM_UNIT_LAYERLEVEL" val="1_1"/>
  <p:tag name="KSO_WM_DIAGRAM_GROUP_CODE" val="l1-1"/>
  <p:tag name="KSO_WM_UNIT_LINE_FORE_SCHEMECOLOR_INDEX" val="5"/>
  <p:tag name="KSO_WM_UNIT_LINE_FILL_TYPE" val="2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20"/>
  <p:tag name="KSO_WM_UNIT_ID" val="custom160470_11*l_i*1_20"/>
  <p:tag name="KSO_WM_UNIT_CLEAR" val="1"/>
  <p:tag name="KSO_WM_UNIT_LAYERLEVEL" val="1_1"/>
  <p:tag name="KSO_WM_DIAGRAM_GROUP_CODE" val="l1-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NUMBER"/>
  <p:tag name="MH_ORDER" val="1"/>
  <p:tag name="KSO_WM_UNIT_TYPE" val="l_i"/>
  <p:tag name="KSO_WM_UNIT_INDEX" val="1_21"/>
  <p:tag name="KSO_WM_UNIT_ID" val="custom160470_11*l_i*1_21"/>
  <p:tag name="KSO_WM_UNIT_CLEAR" val="1"/>
  <p:tag name="KSO_WM_UNIT_LAYERLEVEL" val="1_1"/>
  <p:tag name="KSO_WM_DIAGRAM_GROUP_CODE" val="l1-1"/>
  <p:tag name="KSO_WM_UNIT_TEXT_FILL_FORE_SCHEMECOLOR_INDEX" val="6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l_h_f"/>
  <p:tag name="KSO_WM_UNIT_INDEX" val="1_5_1"/>
  <p:tag name="KSO_WM_UNIT_ID" val="custom160470_11*l_h_f*1_5_1"/>
  <p:tag name="KSO_WM_UNIT_CLEAR" val="1"/>
  <p:tag name="KSO_WM_UNIT_LAYERLEVEL" val="1_1_1"/>
  <p:tag name="KSO_WM_UNIT_VALUE" val="27"/>
  <p:tag name="KSO_WM_UNIT_HIGHLIGHT" val="0"/>
  <p:tag name="KSO_WM_UNIT_COMPATIBLE" val="0"/>
  <p:tag name="KSO_WM_UNIT_PRESET_TEXT_INDEX" val="4"/>
  <p:tag name="KSO_WM_DIAGRAM_GROUP_CODE" val="l1-1"/>
  <p:tag name="KSO_WM_UNIT_PRESET_TEXT_LEN" val="57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a"/>
  <p:tag name="KSO_WM_UNIT_INDEX" val="1"/>
  <p:tag name="KSO_WM_UNIT_ID" val="custom160470_11*a*1"/>
  <p:tag name="KSO_WM_UNIT_CLEAR" val="1"/>
  <p:tag name="KSO_WM_UNIT_LAYERLEVEL" val="1"/>
  <p:tag name="KSO_WM_UNIT_VALUE" val="8"/>
  <p:tag name="KSO_WM_UNIT_ISCONTENTSTITLE" val="0"/>
  <p:tag name="KSO_WM_UNIT_HIGHLIGHT" val="0"/>
  <p:tag name="KSO_WM_UNIT_COMPATIBLE" val="0"/>
  <p:tag name="KSO_WM_UNIT_PRESET_TEXT" val="CONTENTS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MH" val="20150415141340"/>
  <p:tag name="MH_LIBRARY" val="CONTENTS"/>
  <p:tag name="MH_TYPE" val="OTHERS"/>
  <p:tag name="KSO_WM_UNIT_TYPE" val="l_i"/>
  <p:tag name="KSO_WM_UNIT_INDEX" val="1_1"/>
  <p:tag name="KSO_WM_UNIT_ID" val="custom160470_11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52.xml><?xml version="1.0" encoding="utf-8"?>
<p:tagLst xmlns:p="http://schemas.openxmlformats.org/presentationml/2006/main">
  <p:tag name="MH" val="20150415141340"/>
  <p:tag name="MH_LIBRARY" val="CONTENTS"/>
  <p:tag name="MH_AUTOCOLOR" val="TRUE"/>
  <p:tag name="MH_TYPE" val="CONTENTS"/>
  <p:tag name="KSO_WM_TEMPLATE_CATEGORY" val="custom"/>
  <p:tag name="KSO_WM_TEMPLATE_INDEX" val="160470"/>
  <p:tag name="KSO_WM_SLIDE_ID" val="custom160470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28*f*1"/>
  <p:tag name="KSO_WM_UNIT_CLEAR" val="1"/>
  <p:tag name="KSO_WM_UNIT_LAYERLEVEL" val="1"/>
  <p:tag name="KSO_WM_UNIT_VALUE" val="117"/>
  <p:tag name="KSO_WM_UNIT_HIGHLIGHT" val="0"/>
  <p:tag name="KSO_WM_UNIT_COMPATIBLE" val="0"/>
  <p:tag name="KSO_WM_UNIT_PRESET_TEXT_INDEX" val="5"/>
  <p:tag name="KSO_WM_UNIT_PRESET_TEXT_LEN" val="125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q_i"/>
  <p:tag name="KSO_WM_UNIT_INDEX" val="1_1"/>
  <p:tag name="KSO_WM_UNIT_ID" val="custom160470_28*q_i*1_1"/>
  <p:tag name="KSO_WM_UNIT_CLEAR" val="1"/>
  <p:tag name="KSO_WM_UNIT_LAYERLEVEL" val="1_1"/>
  <p:tag name="KSO_WM_DIAGRAM_GROUP_CODE" val="q1-1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q_i"/>
  <p:tag name="KSO_WM_UNIT_INDEX" val="1_2"/>
  <p:tag name="KSO_WM_UNIT_ID" val="custom160470_28*q_i*1_2"/>
  <p:tag name="KSO_WM_UNIT_CLEAR" val="1"/>
  <p:tag name="KSO_WM_UNIT_LAYERLEVEL" val="1_1"/>
  <p:tag name="KSO_WM_DIAGRAM_GROUP_CODE" val="q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q_i"/>
  <p:tag name="KSO_WM_UNIT_INDEX" val="1_3"/>
  <p:tag name="KSO_WM_UNIT_ID" val="custom160470_28*q_i*1_3"/>
  <p:tag name="KSO_WM_UNIT_CLEAR" val="1"/>
  <p:tag name="KSO_WM_UNIT_LAYERLEVEL" val="1_1"/>
  <p:tag name="KSO_WM_DIAGRAM_GROUP_CODE" val="q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q_i"/>
  <p:tag name="KSO_WM_UNIT_INDEX" val="1_4"/>
  <p:tag name="KSO_WM_UNIT_ID" val="custom160470_28*q_i*1_4"/>
  <p:tag name="KSO_WM_UNIT_CLEAR" val="1"/>
  <p:tag name="KSO_WM_UNIT_LAYERLEVEL" val="1_1"/>
  <p:tag name="KSO_WM_DIAGRAM_GROUP_CODE" val="q1-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q_h_f"/>
  <p:tag name="KSO_WM_UNIT_INDEX" val="1_1_1"/>
  <p:tag name="KSO_WM_UNIT_ID" val="custom160470_28*q_h_f*1_1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DIAGRAM_GROUP_CODE" val="q1-1"/>
  <p:tag name="KSO_WM_UNIT_PRESET_TEXT_LEN" val="5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q_h_f"/>
  <p:tag name="KSO_WM_UNIT_INDEX" val="1_3_1"/>
  <p:tag name="KSO_WM_UNIT_ID" val="custom160470_28*q_h_f*1_3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DIAGRAM_GROUP_CODE" val="q1-1"/>
  <p:tag name="KSO_WM_UNIT_PRESET_TEXT_LEN" val="5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q_h_f"/>
  <p:tag name="KSO_WM_UNIT_INDEX" val="1_2_1"/>
  <p:tag name="KSO_WM_UNIT_ID" val="custom160470_28*q_h_f*1_2_1"/>
  <p:tag name="KSO_WM_UNIT_CLEAR" val="1"/>
  <p:tag name="KSO_WM_UNIT_LAYERLEVEL" val="1_1_1"/>
  <p:tag name="KSO_WM_UNIT_VALUE" val="4"/>
  <p:tag name="KSO_WM_UNIT_HIGHLIGHT" val="0"/>
  <p:tag name="KSO_WM_UNIT_COMPATIBLE" val="0"/>
  <p:tag name="KSO_WM_UNIT_PRESET_TEXT_INDEX" val="3"/>
  <p:tag name="KSO_WM_DIAGRAM_GROUP_CODE" val="q1-1"/>
  <p:tag name="KSO_WM_UNIT_PRESET_TEXT_LEN" val="5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28*a*1"/>
  <p:tag name="KSO_WM_UNIT_CLEAR" val="1"/>
  <p:tag name="KSO_WM_UNIT_LAYERLEVEL" val="1"/>
  <p:tag name="KSO_WM_UNIT_VALUE" val="1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2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8"/>
  <p:tag name="KSO_WM_SLIDE_INDEX" val="28"/>
  <p:tag name="KSO_WM_SLIDE_ITEM_CNT" val="4"/>
  <p:tag name="KSO_WM_SLIDE_LAYOUT" val="a_f_q"/>
  <p:tag name="KSO_WM_SLIDE_LAYOUT_CNT" val="1_1_1"/>
  <p:tag name="KSO_WM_SLIDE_TYPE" val="text"/>
  <p:tag name="KSO_WM_BEAUTIFY_FLAG" val="#wm#"/>
  <p:tag name="KSO_WM_TAG_VERSION" val="1.0"/>
  <p:tag name="KSO_WM_SLIDE_POSITION" val="176*174"/>
  <p:tag name="KSO_WM_SLIDE_SIZE" val="611*301"/>
  <p:tag name="KSO_WM_DIAGRAM_GROUP_CODE" val="q1-1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4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6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8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16"/>
  <p:tag name="KSO_WM_SLIDE_SIZE" val="828*37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70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18"/>
  <p:tag name="KSO_WM_SLIDE_SIZE" val="828*369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2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18"/>
  <p:tag name="KSO_WM_SLIDE_SIZE" val="828*369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2"/>
  <p:tag name="KSO_WM_UNIT_ID" val="custom160470_3*f*2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232"/>
</p:tagLst>
</file>

<file path=ppt/tags/tag75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18"/>
  <p:tag name="KSO_WM_SLIDE_SIZE" val="828*369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2"/>
  <p:tag name="KSO_WM_UNIT_ID" val="custom160470_3*f*2"/>
  <p:tag name="KSO_WM_UNIT_CLEAR" val="1"/>
  <p:tag name="KSO_WM_UNIT_LAYERLEVEL" val="1"/>
  <p:tag name="KSO_WM_UNIT_VALUE" val="224"/>
  <p:tag name="KSO_WM_UNIT_HIGHLIGHT" val="0"/>
  <p:tag name="KSO_WM_UNIT_COMPATIBLE" val="0"/>
  <p:tag name="KSO_WM_UNIT_PRESET_TEXT_INDEX" val="5"/>
  <p:tag name="KSO_WM_UNIT_PRESET_TEXT_LEN" val="232"/>
</p:tagLst>
</file>

<file path=ppt/tags/tag78.xml><?xml version="1.0" encoding="utf-8"?>
<p:tagLst xmlns:p="http://schemas.openxmlformats.org/presentationml/2006/main">
  <p:tag name="KSO_WM_TEMPLATE_CATEGORY" val="custom"/>
  <p:tag name="KSO_WM_TEMPLATE_INDEX" val="160470"/>
  <p:tag name="KSO_WM_SLIDE_ID" val="custom160470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18"/>
  <p:tag name="KSO_WM_SLIDE_SIZE" val="828*369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4*a*1"/>
  <p:tag name="KSO_WM_UNIT_CLEAR" val="1"/>
  <p:tag name="KSO_WM_UNIT_LAYERLEVEL" val="1"/>
  <p:tag name="KSO_WM_UNIT_VALUE" val="3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f"/>
  <p:tag name="KSO_WM_UNIT_INDEX" val="1"/>
  <p:tag name="KSO_WM_UNIT_ID" val="custom160470_4*f*1"/>
  <p:tag name="KSO_WM_UNIT_CLEAR" val="1"/>
  <p:tag name="KSO_WM_UNIT_LAYERLEVEL" val="1"/>
  <p:tag name="KSO_WM_UNIT_VALUE" val="180"/>
  <p:tag name="KSO_WM_UNIT_HIGHLIGHT" val="0"/>
  <p:tag name="KSO_WM_UNIT_COMPATIBLE" val="0"/>
  <p:tag name="KSO_WM_UNIT_PRESET_TEXT_INDEX" val="5"/>
  <p:tag name="KSO_WM_UNIT_PRESET_TEXT_LEN" val="232"/>
</p:tagLst>
</file>

<file path=ppt/tags/tag81.xml><?xml version="1.0" encoding="utf-8"?>
<p:tagLst xmlns:p="http://schemas.openxmlformats.org/presentationml/2006/main">
  <p:tag name="KSO_WM_TEMPLATE_CATEGORY" val="custom"/>
  <p:tag name="KSO_WM_TEMPLATE_INDEX" val="160470"/>
  <p:tag name="KSO_WM_TAG_VERSION" val="1.0"/>
  <p:tag name="KSO_WM_SLIDE_ID" val="custom160470_4"/>
  <p:tag name="KSO_WM_SLIDE_INDEX" val="4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68*58"/>
  <p:tag name="KSO_WM_SLIDE_SIZE" val="824*425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70"/>
  <p:tag name="KSO_WM_UNIT_TYPE" val="a"/>
  <p:tag name="KSO_WM_UNIT_INDEX" val="1"/>
  <p:tag name="KSO_WM_UNIT_ID" val="custom160470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83.xml><?xml version="1.0" encoding="utf-8"?>
<p:tagLst xmlns:p="http://schemas.openxmlformats.org/presentationml/2006/main">
  <p:tag name="KSO_WM_TEMPLATE_CATEGORY" val="custom"/>
  <p:tag name="KSO_WM_TEMPLATE_INDEX" val="160470"/>
  <p:tag name="KSO_WM_TAG_VERSION" val="1.0"/>
  <p:tag name="KSO_WM_SLIDE_ID" val="custom160470_5"/>
  <p:tag name="KSO_WM_SLIDE_INDEX" val="5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2*105"/>
  <p:tag name="KSO_WM_SLIDE_SIZE" val="715*406"/>
</p:tagLst>
</file>

<file path=ppt/tags/tag9.xml><?xml version="1.0" encoding="utf-8"?>
<p:tagLst xmlns:p="http://schemas.openxmlformats.org/presentationml/2006/main">
  <p:tag name="KSO_WM_TAG_VERSION" val="1.0"/>
  <p:tag name="KSO_WM_TEMPLATE_CATEGORY" val="custom"/>
  <p:tag name="KSO_WM_TEMPLATE_INDEX" val="160470"/>
</p:tagLst>
</file>

<file path=ppt/theme/theme1.xml><?xml version="1.0" encoding="utf-8"?>
<a:theme xmlns:a="http://schemas.openxmlformats.org/drawingml/2006/main" name="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A000120140530A99PPBG">
  <a:themeElements>
    <a:clrScheme name="160191.19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E3A4AC"/>
      </a:accent1>
      <a:accent2>
        <a:srgbClr val="C3457B"/>
      </a:accent2>
      <a:accent3>
        <a:srgbClr val="BE400E"/>
      </a:accent3>
      <a:accent4>
        <a:srgbClr val="AE5AAE"/>
      </a:accent4>
      <a:accent5>
        <a:srgbClr val="8D4968"/>
      </a:accent5>
      <a:accent6>
        <a:srgbClr val="7A5253"/>
      </a:accent6>
      <a:hlink>
        <a:srgbClr val="CCC540"/>
      </a:hlink>
      <a:folHlink>
        <a:srgbClr val="A2481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WPS 演示</Application>
  <PresentationFormat>宽屏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幼圆</vt:lpstr>
      <vt:lpstr>Microsoft New Tai Lue</vt:lpstr>
      <vt:lpstr>Arial Narrow</vt:lpstr>
      <vt:lpstr>微软雅黑</vt:lpstr>
      <vt:lpstr>Verdana</vt:lpstr>
      <vt:lpstr>Arial Unicode MS</vt:lpstr>
      <vt:lpstr>黑体</vt:lpstr>
      <vt:lpstr>A000120140530A99PPBG</vt:lpstr>
      <vt:lpstr>1_A000120140530A99PPBG</vt:lpstr>
      <vt:lpstr>2_A000120140530A99PPBG</vt:lpstr>
      <vt:lpstr>3_A000120140530A99PPBG</vt:lpstr>
      <vt:lpstr>4_A000120140530A99PPBG</vt:lpstr>
      <vt:lpstr>5_A000120140530A99PPBG</vt:lpstr>
      <vt:lpstr>6_A000120140530A99PPBG</vt:lpstr>
      <vt:lpstr>7_A000120140530A99PPBG</vt:lpstr>
      <vt:lpstr>LOREM IPSUM DOLOR</vt:lpstr>
      <vt:lpstr>PowerPoint 演示文稿</vt:lpstr>
      <vt:lpstr>PowerPoint 演示文稿</vt:lpstr>
      <vt:lpstr>LOREM IPSUM DOLOR</vt:lpstr>
      <vt:lpstr>三个节点机配置------网关机</vt:lpstr>
      <vt:lpstr>三个节点机配置------网关机</vt:lpstr>
      <vt:lpstr>LOREM IPSUM DOLOR</vt:lpstr>
      <vt:lpstr>靶机可以直接访问攻击者主机 </vt:lpstr>
      <vt:lpstr>靶机可以直接访问攻击者主机 </vt:lpstr>
      <vt:lpstr>靶机可以直接访问攻击者主机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ML</dc:creator>
  <cp:lastModifiedBy>ML</cp:lastModifiedBy>
  <cp:revision>1</cp:revision>
  <dcterms:created xsi:type="dcterms:W3CDTF">2017-09-28T12:05:09Z</dcterms:created>
  <dcterms:modified xsi:type="dcterms:W3CDTF">2017-09-28T12:43:41Z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