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24863"/>
        </a:fontRef>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CFD5E0"/>
          </a:solidFill>
        </a:fill>
      </a:tcStyle>
    </a:wholeTbl>
    <a:band2H>
      <a:tcTxStyle b="def" i="def"/>
      <a:tcStyle>
        <a:tcBdr/>
        <a:fill>
          <a:solidFill>
            <a:srgbClr val="E8EBF0"/>
          </a:solidFill>
        </a:fill>
      </a:tcStyle>
    </a:band2H>
    <a:firstCol>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1"/>
          </a:solidFill>
        </a:fill>
      </a:tcStyle>
    </a:firstCol>
    <a:la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1"/>
          </a:solidFill>
        </a:fill>
      </a:tcStyle>
    </a:lastRow>
    <a:fir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1"/>
          </a:solidFill>
        </a:fill>
      </a:tcStyle>
    </a:firstRow>
  </a:tblStyle>
  <a:tblStyle styleId="{C7B018BB-80A7-4F77-B60F-C8B233D01FF8}" styleName="">
    <a:tblBg/>
    <a:wholeTbl>
      <a:tcTxStyle b="off" i="off">
        <a:fontRef idx="minor">
          <a:srgbClr val="324863"/>
        </a:fontRef>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F0E2CD"/>
          </a:solidFill>
        </a:fill>
      </a:tcStyle>
    </a:wholeTbl>
    <a:band2H>
      <a:tcTxStyle b="def" i="def"/>
      <a:tcStyle>
        <a:tcBdr/>
        <a:fill>
          <a:solidFill>
            <a:srgbClr val="F7F1E8"/>
          </a:solidFill>
        </a:fill>
      </a:tcStyle>
    </a:band2H>
    <a:firstCol>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3"/>
          </a:solidFill>
        </a:fill>
      </a:tcStyle>
    </a:firstCol>
    <a:la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3"/>
          </a:solidFill>
        </a:fill>
      </a:tcStyle>
    </a:lastRow>
    <a:fir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3"/>
          </a:solidFill>
        </a:fill>
      </a:tcStyle>
    </a:firstRow>
  </a:tblStyle>
  <a:tblStyle styleId="{EEE7283C-3CF3-47DC-8721-378D4A62B228}" styleName="">
    <a:tblBg/>
    <a:wholeTbl>
      <a:tcTxStyle b="off" i="off">
        <a:fontRef idx="minor">
          <a:srgbClr val="324863"/>
        </a:fontRef>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D7D2DE"/>
          </a:solidFill>
        </a:fill>
      </a:tcStyle>
    </a:wholeTbl>
    <a:band2H>
      <a:tcTxStyle b="def" i="def"/>
      <a:tcStyle>
        <a:tcBdr/>
        <a:fill>
          <a:solidFill>
            <a:srgbClr val="ECEAEF"/>
          </a:solidFill>
        </a:fill>
      </a:tcStyle>
    </a:band2H>
    <a:firstCol>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6"/>
          </a:solidFill>
        </a:fill>
      </a:tcStyle>
    </a:firstCol>
    <a:la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6"/>
          </a:solidFill>
        </a:fill>
      </a:tcStyle>
    </a:lastRow>
    <a:fir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6"/>
          </a:solidFill>
        </a:fill>
      </a:tcStyle>
    </a:firstRow>
  </a:tblStyle>
  <a:tblStyle styleId="{CF821DB8-F4EB-4A41-A1BA-3FCAFE7338EE}" styleName="">
    <a:tblBg/>
    <a:wholeTbl>
      <a:tcTxStyle b="off" i="off">
        <a:fontRef idx="minor">
          <a:srgbClr val="324863"/>
        </a:fontRef>
        <a:srgbClr val="32486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A"/>
          </a:solidFill>
        </a:fill>
      </a:tcStyle>
    </a:wholeTbl>
    <a:band2H>
      <a:tcTxStyle b="def" i="def"/>
      <a:tcStyle>
        <a:tcBdr/>
        <a:fill>
          <a:solidFill>
            <a:srgbClr val="634D31"/>
          </a:solidFill>
        </a:fill>
      </a:tcStyle>
    </a:band2H>
    <a:firstCol>
      <a:tcTxStyle b="on" i="off">
        <a:fontRef idx="minor">
          <a:srgbClr val="634D31"/>
        </a:fontRef>
        <a:srgbClr val="634D3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24863"/>
        </a:fontRef>
        <a:srgbClr val="324863"/>
      </a:tcTxStyle>
      <a:tcStyle>
        <a:tcBdr>
          <a:left>
            <a:ln w="12700" cap="flat">
              <a:noFill/>
              <a:miter lim="400000"/>
            </a:ln>
          </a:left>
          <a:right>
            <a:ln w="12700" cap="flat">
              <a:noFill/>
              <a:miter lim="400000"/>
            </a:ln>
          </a:right>
          <a:top>
            <a:ln w="50800" cap="flat">
              <a:solidFill>
                <a:srgbClr val="324863"/>
              </a:solidFill>
              <a:prstDash val="solid"/>
              <a:round/>
            </a:ln>
          </a:top>
          <a:bottom>
            <a:ln w="25400" cap="flat">
              <a:solidFill>
                <a:srgbClr val="324863"/>
              </a:solidFill>
              <a:prstDash val="solid"/>
              <a:round/>
            </a:ln>
          </a:bottom>
          <a:insideH>
            <a:ln w="12700" cap="flat">
              <a:noFill/>
              <a:miter lim="400000"/>
            </a:ln>
          </a:insideH>
          <a:insideV>
            <a:ln w="12700" cap="flat">
              <a:noFill/>
              <a:miter lim="400000"/>
            </a:ln>
          </a:insideV>
        </a:tcBdr>
        <a:fill>
          <a:solidFill>
            <a:srgbClr val="634D31"/>
          </a:solidFill>
        </a:fill>
      </a:tcStyle>
    </a:lastRow>
    <a:firstRow>
      <a:tcTxStyle b="on" i="off">
        <a:fontRef idx="minor">
          <a:srgbClr val="634D31"/>
        </a:fontRef>
        <a:srgbClr val="634D31"/>
      </a:tcTxStyle>
      <a:tcStyle>
        <a:tcBdr>
          <a:left>
            <a:ln w="12700" cap="flat">
              <a:noFill/>
              <a:miter lim="400000"/>
            </a:ln>
          </a:left>
          <a:right>
            <a:ln w="12700" cap="flat">
              <a:noFill/>
              <a:miter lim="400000"/>
            </a:ln>
          </a:right>
          <a:top>
            <a:ln w="25400" cap="flat">
              <a:solidFill>
                <a:srgbClr val="324863"/>
              </a:solidFill>
              <a:prstDash val="solid"/>
              <a:round/>
            </a:ln>
          </a:top>
          <a:bottom>
            <a:ln w="25400" cap="flat">
              <a:solidFill>
                <a:srgbClr val="32486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24863"/>
        </a:fontRef>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CCCED2"/>
          </a:solidFill>
        </a:fill>
      </a:tcStyle>
    </a:wholeTbl>
    <a:band2H>
      <a:tcTxStyle b="def" i="def"/>
      <a:tcStyle>
        <a:tcBdr/>
        <a:fill>
          <a:solidFill>
            <a:srgbClr val="E7E8EA"/>
          </a:solidFill>
        </a:fill>
      </a:tcStyle>
    </a:band2H>
    <a:firstCol>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324863"/>
          </a:solidFill>
        </a:fill>
      </a:tcStyle>
    </a:firstCol>
    <a:la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324863"/>
          </a:solidFill>
        </a:fill>
      </a:tcStyle>
    </a:lastRow>
    <a:firstRow>
      <a:tcTxStyle b="on" i="off">
        <a:fontRef idx="minor">
          <a:srgbClr val="634D31"/>
        </a:fontRef>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324863"/>
          </a:solidFill>
        </a:fill>
      </a:tcStyle>
    </a:firstRow>
  </a:tblStyle>
  <a:tblStyle styleId="{2708684C-4D16-4618-839F-0558EEFCDFE6}" styleName="">
    <a:tblBg/>
    <a:wholeTbl>
      <a:tcTxStyle b="off" i="off">
        <a:fontRef idx="minor">
          <a:srgbClr val="324863"/>
        </a:fontRef>
        <a:srgbClr val="324863"/>
      </a:tcTxStyle>
      <a:tcStyle>
        <a:tcBdr>
          <a:left>
            <a:ln w="12700" cap="flat">
              <a:solidFill>
                <a:srgbClr val="324863"/>
              </a:solidFill>
              <a:prstDash val="solid"/>
              <a:round/>
            </a:ln>
          </a:left>
          <a:right>
            <a:ln w="12700" cap="flat">
              <a:solidFill>
                <a:srgbClr val="324863"/>
              </a:solidFill>
              <a:prstDash val="solid"/>
              <a:round/>
            </a:ln>
          </a:right>
          <a:top>
            <a:ln w="12700" cap="flat">
              <a:solidFill>
                <a:srgbClr val="324863"/>
              </a:solidFill>
              <a:prstDash val="solid"/>
              <a:round/>
            </a:ln>
          </a:top>
          <a:bottom>
            <a:ln w="127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solidFill>
            <a:srgbClr val="324863">
              <a:alpha val="20000"/>
            </a:srgbClr>
          </a:solidFill>
        </a:fill>
      </a:tcStyle>
    </a:wholeTbl>
    <a:band2H>
      <a:tcTxStyle b="def" i="def"/>
      <a:tcStyle>
        <a:tcBdr/>
        <a:fill>
          <a:solidFill>
            <a:srgbClr val="FFFFFF"/>
          </a:solidFill>
        </a:fill>
      </a:tcStyle>
    </a:band2H>
    <a:firstCol>
      <a:tcTxStyle b="on" i="off">
        <a:fontRef idx="minor">
          <a:srgbClr val="324863"/>
        </a:fontRef>
        <a:srgbClr val="324863"/>
      </a:tcTxStyle>
      <a:tcStyle>
        <a:tcBdr>
          <a:left>
            <a:ln w="12700" cap="flat">
              <a:solidFill>
                <a:srgbClr val="324863"/>
              </a:solidFill>
              <a:prstDash val="solid"/>
              <a:round/>
            </a:ln>
          </a:left>
          <a:right>
            <a:ln w="12700" cap="flat">
              <a:solidFill>
                <a:srgbClr val="324863"/>
              </a:solidFill>
              <a:prstDash val="solid"/>
              <a:round/>
            </a:ln>
          </a:right>
          <a:top>
            <a:ln w="12700" cap="flat">
              <a:solidFill>
                <a:srgbClr val="324863"/>
              </a:solidFill>
              <a:prstDash val="solid"/>
              <a:round/>
            </a:ln>
          </a:top>
          <a:bottom>
            <a:ln w="127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solidFill>
            <a:srgbClr val="324863">
              <a:alpha val="20000"/>
            </a:srgbClr>
          </a:solidFill>
        </a:fill>
      </a:tcStyle>
    </a:firstCol>
    <a:lastRow>
      <a:tcTxStyle b="on" i="off">
        <a:fontRef idx="minor">
          <a:srgbClr val="324863"/>
        </a:fontRef>
        <a:srgbClr val="324863"/>
      </a:tcTxStyle>
      <a:tcStyle>
        <a:tcBdr>
          <a:left>
            <a:ln w="12700" cap="flat">
              <a:solidFill>
                <a:srgbClr val="324863"/>
              </a:solidFill>
              <a:prstDash val="solid"/>
              <a:round/>
            </a:ln>
          </a:left>
          <a:right>
            <a:ln w="12700" cap="flat">
              <a:solidFill>
                <a:srgbClr val="324863"/>
              </a:solidFill>
              <a:prstDash val="solid"/>
              <a:round/>
            </a:ln>
          </a:right>
          <a:top>
            <a:ln w="50800" cap="flat">
              <a:solidFill>
                <a:srgbClr val="324863"/>
              </a:solidFill>
              <a:prstDash val="solid"/>
              <a:round/>
            </a:ln>
          </a:top>
          <a:bottom>
            <a:ln w="127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noFill/>
        </a:fill>
      </a:tcStyle>
    </a:lastRow>
    <a:firstRow>
      <a:tcTxStyle b="on" i="off">
        <a:fontRef idx="minor">
          <a:srgbClr val="324863"/>
        </a:fontRef>
        <a:srgbClr val="324863"/>
      </a:tcTxStyle>
      <a:tcStyle>
        <a:tcBdr>
          <a:left>
            <a:ln w="12700" cap="flat">
              <a:solidFill>
                <a:srgbClr val="324863"/>
              </a:solidFill>
              <a:prstDash val="solid"/>
              <a:round/>
            </a:ln>
          </a:left>
          <a:right>
            <a:ln w="12700" cap="flat">
              <a:solidFill>
                <a:srgbClr val="324863"/>
              </a:solidFill>
              <a:prstDash val="solid"/>
              <a:round/>
            </a:ln>
          </a:right>
          <a:top>
            <a:ln w="12700" cap="flat">
              <a:solidFill>
                <a:srgbClr val="324863"/>
              </a:solidFill>
              <a:prstDash val="solid"/>
              <a:round/>
            </a:ln>
          </a:top>
          <a:bottom>
            <a:ln w="254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sldImg"/>
          </p:nvPr>
        </p:nvSpPr>
        <p:spPr>
          <a:xfrm>
            <a:off x="1143000" y="685800"/>
            <a:ext cx="4572000" cy="3429000"/>
          </a:xfrm>
          <a:prstGeom prst="rect">
            <a:avLst/>
          </a:prstGeom>
        </p:spPr>
        <p:txBody>
          <a:bodyPr/>
          <a:lstStyle/>
          <a:p>
            <a:pPr/>
          </a:p>
        </p:txBody>
      </p:sp>
      <p:sp>
        <p:nvSpPr>
          <p:cNvPr id="140" name="Shape 1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与副标题">
    <p:spTree>
      <p:nvGrpSpPr>
        <p:cNvPr id="1" name=""/>
        <p:cNvGrpSpPr/>
        <p:nvPr/>
      </p:nvGrpSpPr>
      <p:grpSpPr>
        <a:xfrm>
          <a:off x="0" y="0"/>
          <a:ext cx="0" cy="0"/>
          <a:chOff x="0" y="0"/>
          <a:chExt cx="0" cy="0"/>
        </a:xfrm>
      </p:grpSpPr>
      <p:sp>
        <p:nvSpPr>
          <p:cNvPr id="13" name="Shape 13"/>
          <p:cNvSpPr/>
          <p:nvPr/>
        </p:nvSpPr>
        <p:spPr>
          <a:xfrm>
            <a:off x="406398" y="8623299"/>
            <a:ext cx="12192005" cy="131"/>
          </a:xfrm>
          <a:prstGeom prst="line">
            <a:avLst/>
          </a:prstGeom>
          <a:ln w="12700">
            <a:solidFill>
              <a:srgbClr val="7A96B9"/>
            </a:solidFill>
            <a:miter lim="400000"/>
          </a:ln>
        </p:spPr>
        <p:txBody>
          <a:bodyPr lIns="45718" tIns="45718" rIns="45718" bIns="45718"/>
          <a:lstStyle/>
          <a:p>
            <a:pPr/>
          </a:p>
        </p:txBody>
      </p:sp>
      <p:sp>
        <p:nvSpPr>
          <p:cNvPr id="14" name="Shape 14"/>
          <p:cNvSpPr/>
          <p:nvPr/>
        </p:nvSpPr>
        <p:spPr>
          <a:xfrm>
            <a:off x="406398" y="8674099"/>
            <a:ext cx="12192005" cy="131"/>
          </a:xfrm>
          <a:prstGeom prst="line">
            <a:avLst/>
          </a:prstGeom>
          <a:ln w="12700">
            <a:solidFill>
              <a:srgbClr val="7A96B9"/>
            </a:solidFill>
            <a:miter lim="400000"/>
          </a:ln>
        </p:spPr>
        <p:txBody>
          <a:bodyPr lIns="45718" tIns="45718" rIns="45718" bIns="45718"/>
          <a:lstStyle/>
          <a:p>
            <a:pPr/>
          </a:p>
        </p:txBody>
      </p:sp>
      <p:sp>
        <p:nvSpPr>
          <p:cNvPr id="15" name="Shape 15"/>
          <p:cNvSpPr/>
          <p:nvPr>
            <p:ph type="body" sz="quarter" idx="1"/>
          </p:nvPr>
        </p:nvSpPr>
        <p:spPr>
          <a:xfrm>
            <a:off x="369422" y="8801100"/>
            <a:ext cx="12255501" cy="419100"/>
          </a:xfrm>
          <a:prstGeom prst="rect">
            <a:avLst/>
          </a:prstGeom>
        </p:spPr>
        <p:txBody>
          <a:bodyPr/>
          <a:lstStyle>
            <a:lvl1pPr marL="0" indent="0">
              <a:spcBef>
                <a:spcPts val="0"/>
              </a:spcBef>
              <a:buClrTx/>
              <a:buSzTx/>
              <a:buFontTx/>
              <a:buNone/>
              <a:defRPr i="1" sz="1800">
                <a:solidFill>
                  <a:srgbClr val="5C86B9"/>
                </a:solidFill>
              </a:defRPr>
            </a:lvl1pPr>
          </a:lstStyle>
          <a:p>
            <a:pPr/>
            <a:r>
              <a:t>日期</a:t>
            </a:r>
          </a:p>
        </p:txBody>
      </p:sp>
      <p:sp>
        <p:nvSpPr>
          <p:cNvPr id="16" name="Shape 16"/>
          <p:cNvSpPr/>
          <p:nvPr>
            <p:ph type="title"/>
          </p:nvPr>
        </p:nvSpPr>
        <p:spPr>
          <a:xfrm>
            <a:off x="355600" y="5905500"/>
            <a:ext cx="12293600" cy="2108200"/>
          </a:xfrm>
          <a:prstGeom prst="rect">
            <a:avLst/>
          </a:prstGeom>
        </p:spPr>
        <p:txBody>
          <a:bodyPr anchor="b"/>
          <a:lstStyle/>
          <a:p>
            <a:pPr/>
            <a:r>
              <a:t>标题文本</a:t>
            </a:r>
          </a:p>
        </p:txBody>
      </p:sp>
      <p:sp>
        <p:nvSpPr>
          <p:cNvPr id="17" name="Shape 17"/>
          <p:cNvSpPr/>
          <p:nvPr>
            <p:ph type="body" sz="quarter" idx="13"/>
          </p:nvPr>
        </p:nvSpPr>
        <p:spPr>
          <a:xfrm>
            <a:off x="355600" y="8001000"/>
            <a:ext cx="12293600" cy="508000"/>
          </a:xfrm>
          <a:prstGeom prst="rect">
            <a:avLst/>
          </a:prstGeom>
        </p:spPr>
        <p:txBody>
          <a:bodyPr anchor="t"/>
          <a:lstStyle/>
          <a:p>
            <a:pPr marL="448127" indent="-448127" defTabSz="379729">
              <a:spcBef>
                <a:spcPts val="2700"/>
              </a:spcBef>
              <a:defRPr sz="2470"/>
            </a:pPr>
          </a:p>
        </p:txBody>
      </p:sp>
      <p:sp>
        <p:nvSpPr>
          <p:cNvPr id="18" name="Shape 18"/>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
        <p:nvSpPr>
          <p:cNvPr id="107" name="Shape 107"/>
          <p:cNvSpPr/>
          <p:nvPr>
            <p:ph type="body" sz="quarter" idx="1"/>
          </p:nvPr>
        </p:nvSpPr>
        <p:spPr>
          <a:xfrm>
            <a:off x="1270000" y="4292600"/>
            <a:ext cx="10464800" cy="635002"/>
          </a:xfrm>
          <a:prstGeom prst="rect">
            <a:avLst/>
          </a:prstGeom>
        </p:spPr>
        <p:txBody>
          <a:bodyPr/>
          <a:lstStyle>
            <a:lvl1pPr marL="0" indent="0" algn="ctr">
              <a:spcBef>
                <a:spcPts val="3800"/>
              </a:spcBef>
              <a:buClrTx/>
              <a:buSzTx/>
              <a:buFontTx/>
              <a:buNone/>
              <a:defRPr sz="3000"/>
            </a:lvl1pPr>
          </a:lstStyle>
          <a:p>
            <a:pPr/>
            <a:r>
              <a:t>“在此键入引文。”</a:t>
            </a:r>
          </a:p>
        </p:txBody>
      </p:sp>
      <p:sp>
        <p:nvSpPr>
          <p:cNvPr id="108" name="Shape 108"/>
          <p:cNvSpPr/>
          <p:nvPr>
            <p:ph type="body" sz="quarter" idx="13"/>
          </p:nvPr>
        </p:nvSpPr>
        <p:spPr>
          <a:xfrm>
            <a:off x="1270000" y="6362700"/>
            <a:ext cx="10464800" cy="609600"/>
          </a:xfrm>
          <a:prstGeom prst="rect">
            <a:avLst/>
          </a:prstGeom>
        </p:spPr>
        <p:txBody>
          <a:bodyPr anchor="t"/>
          <a:lstStyle/>
          <a:p>
            <a:pPr marL="551541" indent="-551541" defTabSz="467359">
              <a:spcBef>
                <a:spcPts val="3300"/>
              </a:spcBef>
              <a:defRPr sz="3040"/>
            </a:pPr>
          </a:p>
        </p:txBody>
      </p:sp>
      <p:sp>
        <p:nvSpPr>
          <p:cNvPr id="109" name="Shape 109"/>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标题文本</a:t>
            </a:r>
          </a:p>
        </p:txBody>
      </p:sp>
      <p:sp>
        <p:nvSpPr>
          <p:cNvPr id="132" name="Shape 132"/>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25" name="Shape 25"/>
          <p:cNvSpPr/>
          <p:nvPr/>
        </p:nvSpPr>
        <p:spPr>
          <a:xfrm>
            <a:off x="406398" y="8623299"/>
            <a:ext cx="12192005" cy="131"/>
          </a:xfrm>
          <a:prstGeom prst="line">
            <a:avLst/>
          </a:prstGeom>
          <a:ln w="12700">
            <a:solidFill>
              <a:srgbClr val="7A96B9"/>
            </a:solidFill>
            <a:miter lim="400000"/>
          </a:ln>
        </p:spPr>
        <p:txBody>
          <a:bodyPr lIns="45718" tIns="45718" rIns="45718" bIns="45718"/>
          <a:lstStyle/>
          <a:p>
            <a:pPr/>
          </a:p>
        </p:txBody>
      </p:sp>
      <p:sp>
        <p:nvSpPr>
          <p:cNvPr id="26" name="Shape 26"/>
          <p:cNvSpPr/>
          <p:nvPr/>
        </p:nvSpPr>
        <p:spPr>
          <a:xfrm>
            <a:off x="406398" y="8674099"/>
            <a:ext cx="12192005" cy="131"/>
          </a:xfrm>
          <a:prstGeom prst="line">
            <a:avLst/>
          </a:prstGeom>
          <a:ln w="12700">
            <a:solidFill>
              <a:srgbClr val="7A96B9"/>
            </a:solidFill>
            <a:miter lim="400000"/>
          </a:ln>
        </p:spPr>
        <p:txBody>
          <a:bodyPr lIns="45718" tIns="45718" rIns="45718" bIns="45718"/>
          <a:lstStyle/>
          <a:p>
            <a:pPr/>
          </a:p>
        </p:txBody>
      </p:sp>
      <p:sp>
        <p:nvSpPr>
          <p:cNvPr id="27" name="Shape 27"/>
          <p:cNvSpPr/>
          <p:nvPr>
            <p:ph type="body" sz="quarter" idx="1"/>
          </p:nvPr>
        </p:nvSpPr>
        <p:spPr>
          <a:xfrm>
            <a:off x="369422" y="8801100"/>
            <a:ext cx="12255501" cy="419100"/>
          </a:xfrm>
          <a:prstGeom prst="rect">
            <a:avLst/>
          </a:prstGeom>
        </p:spPr>
        <p:txBody>
          <a:bodyPr/>
          <a:lstStyle>
            <a:lvl1pPr marL="0" indent="0">
              <a:spcBef>
                <a:spcPts val="0"/>
              </a:spcBef>
              <a:buClrTx/>
              <a:buSzTx/>
              <a:buFontTx/>
              <a:buNone/>
              <a:defRPr i="1" sz="1800">
                <a:solidFill>
                  <a:srgbClr val="5C86B9"/>
                </a:solidFill>
              </a:defRPr>
            </a:lvl1pPr>
          </a:lstStyle>
          <a:p>
            <a:pPr/>
            <a:r>
              <a:t>日期</a:t>
            </a:r>
          </a:p>
        </p:txBody>
      </p:sp>
      <p:sp>
        <p:nvSpPr>
          <p:cNvPr id="28" name="Shape 28"/>
          <p:cNvSpPr/>
          <p:nvPr>
            <p:ph type="pic" idx="13"/>
          </p:nvPr>
        </p:nvSpPr>
        <p:spPr>
          <a:xfrm>
            <a:off x="368300" y="444500"/>
            <a:ext cx="12268200" cy="6324600"/>
          </a:xfrm>
          <a:prstGeom prst="rect">
            <a:avLst/>
          </a:prstGeom>
        </p:spPr>
        <p:txBody>
          <a:bodyPr lIns="91439" tIns="45719" rIns="91439" bIns="45719" anchor="t">
            <a:noAutofit/>
          </a:bodyPr>
          <a:lstStyle/>
          <a:p>
            <a:pPr/>
          </a:p>
        </p:txBody>
      </p:sp>
      <p:sp>
        <p:nvSpPr>
          <p:cNvPr id="29" name="Shape 29"/>
          <p:cNvSpPr/>
          <p:nvPr>
            <p:ph type="title"/>
          </p:nvPr>
        </p:nvSpPr>
        <p:spPr>
          <a:xfrm>
            <a:off x="355600" y="6908800"/>
            <a:ext cx="12293600" cy="1104900"/>
          </a:xfrm>
          <a:prstGeom prst="rect">
            <a:avLst/>
          </a:prstGeom>
        </p:spPr>
        <p:txBody>
          <a:bodyPr anchor="b"/>
          <a:lstStyle/>
          <a:p>
            <a:pPr/>
            <a:r>
              <a:t>标题文本</a:t>
            </a:r>
          </a:p>
        </p:txBody>
      </p:sp>
      <p:sp>
        <p:nvSpPr>
          <p:cNvPr id="30" name="Shape 30"/>
          <p:cNvSpPr/>
          <p:nvPr>
            <p:ph type="body" sz="quarter" idx="14"/>
          </p:nvPr>
        </p:nvSpPr>
        <p:spPr>
          <a:xfrm>
            <a:off x="355600" y="8001000"/>
            <a:ext cx="12293600" cy="508000"/>
          </a:xfrm>
          <a:prstGeom prst="rect">
            <a:avLst/>
          </a:prstGeom>
        </p:spPr>
        <p:txBody>
          <a:bodyPr anchor="t"/>
          <a:lstStyle/>
          <a:p>
            <a:pPr marL="448127" indent="-448127" defTabSz="379729">
              <a:spcBef>
                <a:spcPts val="2700"/>
              </a:spcBef>
              <a:defRPr sz="2470"/>
            </a:pP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38" name="Shape 38"/>
          <p:cNvSpPr/>
          <p:nvPr/>
        </p:nvSpPr>
        <p:spPr>
          <a:xfrm>
            <a:off x="406398" y="4864098"/>
            <a:ext cx="12192005" cy="131"/>
          </a:xfrm>
          <a:prstGeom prst="line">
            <a:avLst/>
          </a:prstGeom>
          <a:ln w="12700">
            <a:solidFill>
              <a:srgbClr val="7A96B9"/>
            </a:solidFill>
            <a:miter lim="400000"/>
          </a:ln>
        </p:spPr>
        <p:txBody>
          <a:bodyPr lIns="45718" tIns="45718" rIns="45718" bIns="45718"/>
          <a:lstStyle/>
          <a:p>
            <a:pPr/>
          </a:p>
        </p:txBody>
      </p:sp>
      <p:sp>
        <p:nvSpPr>
          <p:cNvPr id="39" name="Shape 39"/>
          <p:cNvSpPr/>
          <p:nvPr/>
        </p:nvSpPr>
        <p:spPr>
          <a:xfrm>
            <a:off x="406398" y="4914898"/>
            <a:ext cx="12192005" cy="131"/>
          </a:xfrm>
          <a:prstGeom prst="line">
            <a:avLst/>
          </a:prstGeom>
          <a:ln w="12700">
            <a:solidFill>
              <a:srgbClr val="7A96B9"/>
            </a:solidFill>
            <a:miter lim="400000"/>
          </a:ln>
        </p:spPr>
        <p:txBody>
          <a:bodyPr lIns="45718" tIns="45718" rIns="45718" bIns="45718"/>
          <a:lstStyle/>
          <a:p>
            <a:pPr/>
          </a:p>
        </p:txBody>
      </p:sp>
      <p:sp>
        <p:nvSpPr>
          <p:cNvPr id="40" name="Shape 40"/>
          <p:cNvSpPr/>
          <p:nvPr>
            <p:ph type="title"/>
          </p:nvPr>
        </p:nvSpPr>
        <p:spPr>
          <a:xfrm>
            <a:off x="355600" y="2628900"/>
            <a:ext cx="12293600" cy="2108200"/>
          </a:xfrm>
          <a:prstGeom prst="rect">
            <a:avLst/>
          </a:prstGeom>
        </p:spPr>
        <p:txBody>
          <a:bodyPr anchor="b"/>
          <a:lstStyle/>
          <a:p>
            <a:pPr/>
            <a:r>
              <a:t>标题文本</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48" name="Shape 48"/>
          <p:cNvSpPr/>
          <p:nvPr/>
        </p:nvSpPr>
        <p:spPr>
          <a:xfrm>
            <a:off x="406398" y="5270498"/>
            <a:ext cx="5689605" cy="131"/>
          </a:xfrm>
          <a:prstGeom prst="line">
            <a:avLst/>
          </a:prstGeom>
          <a:ln w="12700">
            <a:solidFill>
              <a:srgbClr val="7A96B9"/>
            </a:solidFill>
            <a:miter lim="400000"/>
          </a:ln>
        </p:spPr>
        <p:txBody>
          <a:bodyPr lIns="45718" tIns="45718" rIns="45718" bIns="45718"/>
          <a:lstStyle/>
          <a:p>
            <a:pPr/>
          </a:p>
        </p:txBody>
      </p:sp>
      <p:sp>
        <p:nvSpPr>
          <p:cNvPr id="49" name="Shape 49"/>
          <p:cNvSpPr/>
          <p:nvPr/>
        </p:nvSpPr>
        <p:spPr>
          <a:xfrm>
            <a:off x="406398" y="5321298"/>
            <a:ext cx="5689605" cy="131"/>
          </a:xfrm>
          <a:prstGeom prst="line">
            <a:avLst/>
          </a:prstGeom>
          <a:ln w="12700">
            <a:solidFill>
              <a:srgbClr val="7A96B9"/>
            </a:solidFill>
            <a:miter lim="400000"/>
          </a:ln>
        </p:spPr>
        <p:txBody>
          <a:bodyPr lIns="45718" tIns="45718" rIns="45718" bIns="45718"/>
          <a:lstStyle/>
          <a:p>
            <a:pPr/>
          </a:p>
        </p:txBody>
      </p:sp>
      <p:sp>
        <p:nvSpPr>
          <p:cNvPr id="50" name="Shape 50"/>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51" name="Shape 51"/>
          <p:cNvSpPr/>
          <p:nvPr>
            <p:ph type="title"/>
          </p:nvPr>
        </p:nvSpPr>
        <p:spPr>
          <a:xfrm>
            <a:off x="355600" y="1930400"/>
            <a:ext cx="5816600" cy="3238500"/>
          </a:xfrm>
          <a:prstGeom prst="rect">
            <a:avLst/>
          </a:prstGeom>
        </p:spPr>
        <p:txBody>
          <a:bodyPr anchor="b"/>
          <a:lstStyle/>
          <a:p>
            <a:pPr/>
            <a:r>
              <a:t>标题文本</a:t>
            </a:r>
          </a:p>
        </p:txBody>
      </p:sp>
      <p:sp>
        <p:nvSpPr>
          <p:cNvPr id="52" name="Shape 52"/>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pPr/>
            <a:r>
              <a:t>正文级别 1</a:t>
            </a:r>
          </a:p>
          <a:p>
            <a:pPr lvl="1"/>
            <a:r>
              <a:t>正文级别 2</a:t>
            </a:r>
          </a:p>
          <a:p>
            <a:pPr lvl="2"/>
            <a:r>
              <a:t>正文级别 3</a:t>
            </a:r>
          </a:p>
          <a:p>
            <a:pPr lvl="3"/>
            <a:r>
              <a:t>正文级别 4</a:t>
            </a:r>
          </a:p>
          <a:p>
            <a:pPr lvl="4"/>
            <a:r>
              <a:t>正文级别 5</a:t>
            </a:r>
          </a:p>
        </p:txBody>
      </p:sp>
      <p:sp>
        <p:nvSpPr>
          <p:cNvPr id="53" name="Shape 53"/>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标题文本</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a:r>
              <a:t>标题文本</a:t>
            </a:r>
          </a:p>
        </p:txBody>
      </p:sp>
      <p:sp>
        <p:nvSpPr>
          <p:cNvPr id="69" name="Shape 69"/>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标题、项目符号与照片">
    <p:spTree>
      <p:nvGrpSpPr>
        <p:cNvPr id="1" name=""/>
        <p:cNvGrpSpPr/>
        <p:nvPr/>
      </p:nvGrpSpPr>
      <p:grpSpPr>
        <a:xfrm>
          <a:off x="0" y="0"/>
          <a:ext cx="0" cy="0"/>
          <a:chOff x="0" y="0"/>
          <a:chExt cx="0" cy="0"/>
        </a:xfrm>
      </p:grpSpPr>
      <p:sp>
        <p:nvSpPr>
          <p:cNvPr id="77" name="Shape 77"/>
          <p:cNvSpPr/>
          <p:nvPr/>
        </p:nvSpPr>
        <p:spPr>
          <a:xfrm>
            <a:off x="406398" y="2565399"/>
            <a:ext cx="5689605" cy="131"/>
          </a:xfrm>
          <a:prstGeom prst="line">
            <a:avLst/>
          </a:prstGeom>
          <a:ln w="12700">
            <a:solidFill>
              <a:srgbClr val="7A96B9"/>
            </a:solidFill>
            <a:miter lim="400000"/>
          </a:ln>
        </p:spPr>
        <p:txBody>
          <a:bodyPr lIns="45718" tIns="45718" rIns="45718" bIns="45718"/>
          <a:lstStyle/>
          <a:p>
            <a:pPr/>
          </a:p>
        </p:txBody>
      </p:sp>
      <p:sp>
        <p:nvSpPr>
          <p:cNvPr id="78" name="Shape 78"/>
          <p:cNvSpPr/>
          <p:nvPr/>
        </p:nvSpPr>
        <p:spPr>
          <a:xfrm>
            <a:off x="406398" y="2616199"/>
            <a:ext cx="5689605" cy="131"/>
          </a:xfrm>
          <a:prstGeom prst="line">
            <a:avLst/>
          </a:prstGeom>
          <a:ln w="12700">
            <a:solidFill>
              <a:srgbClr val="7A96B9"/>
            </a:solidFill>
            <a:miter lim="400000"/>
          </a:ln>
        </p:spPr>
        <p:txBody>
          <a:bodyPr lIns="45718" tIns="45718" rIns="45718" bIns="45718"/>
          <a:lstStyle/>
          <a:p>
            <a:pPr/>
          </a:p>
        </p:txBody>
      </p:sp>
      <p:sp>
        <p:nvSpPr>
          <p:cNvPr id="79" name="Shape 79"/>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80" name="Shape 80"/>
          <p:cNvSpPr/>
          <p:nvPr>
            <p:ph type="title"/>
          </p:nvPr>
        </p:nvSpPr>
        <p:spPr>
          <a:xfrm>
            <a:off x="355600" y="444500"/>
            <a:ext cx="5816600" cy="2044700"/>
          </a:xfrm>
          <a:prstGeom prst="rect">
            <a:avLst/>
          </a:prstGeom>
        </p:spPr>
        <p:txBody>
          <a:bodyPr/>
          <a:lstStyle/>
          <a:p>
            <a:pPr/>
            <a:r>
              <a:t>标题文本</a:t>
            </a:r>
          </a:p>
        </p:txBody>
      </p:sp>
      <p:sp>
        <p:nvSpPr>
          <p:cNvPr id="81" name="Shape 81"/>
          <p:cNvSpPr/>
          <p:nvPr>
            <p:ph type="body" sz="half" idx="1"/>
          </p:nvPr>
        </p:nvSpPr>
        <p:spPr>
          <a:xfrm>
            <a:off x="355600" y="2984500"/>
            <a:ext cx="5816600" cy="6324600"/>
          </a:xfrm>
          <a:prstGeom prst="rect">
            <a:avLst/>
          </a:prstGeom>
        </p:spPr>
        <p:txBody>
          <a:bodyPr/>
          <a:lstStyle>
            <a:lvl1pPr marL="381000" indent="-381000">
              <a:spcBef>
                <a:spcPts val="3800"/>
              </a:spcBef>
              <a:defRPr sz="3000"/>
            </a:lvl1pPr>
            <a:lvl2pPr marL="762000" indent="-381000">
              <a:spcBef>
                <a:spcPts val="3800"/>
              </a:spcBef>
              <a:defRPr sz="3000"/>
            </a:lvl2pPr>
            <a:lvl3pPr marL="1143000" indent="-381000">
              <a:spcBef>
                <a:spcPts val="3800"/>
              </a:spcBef>
              <a:defRPr sz="3000"/>
            </a:lvl3pPr>
            <a:lvl4pPr marL="1524000" indent="-381000">
              <a:spcBef>
                <a:spcPts val="3800"/>
              </a:spcBef>
              <a:defRPr sz="3000"/>
            </a:lvl4pPr>
            <a:lvl5pPr marL="1905000" indent="-381000">
              <a:spcBef>
                <a:spcPts val="3800"/>
              </a:spcBef>
              <a:defRPr sz="3000"/>
            </a:lvl5pPr>
          </a:lstStyle>
          <a:p>
            <a:pPr/>
            <a:r>
              <a:t>正文级别 1</a:t>
            </a:r>
          </a:p>
          <a:p>
            <a:pPr lvl="1"/>
            <a:r>
              <a:t>正文级别 2</a:t>
            </a:r>
          </a:p>
          <a:p>
            <a:pPr lvl="2"/>
            <a:r>
              <a:t>正文级别 3</a:t>
            </a:r>
          </a:p>
          <a:p>
            <a:pPr lvl="3"/>
            <a:r>
              <a:t>正文级别 4</a:t>
            </a:r>
          </a:p>
          <a:p>
            <a:pPr lvl="4"/>
            <a:r>
              <a:t>正文级别 5</a:t>
            </a:r>
          </a:p>
        </p:txBody>
      </p:sp>
      <p:sp>
        <p:nvSpPr>
          <p:cNvPr id="82" name="Shape 82"/>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项目符号">
    <p:spTree>
      <p:nvGrpSpPr>
        <p:cNvPr id="1" name=""/>
        <p:cNvGrpSpPr/>
        <p:nvPr/>
      </p:nvGrpSpPr>
      <p:grpSpPr>
        <a:xfrm>
          <a:off x="0" y="0"/>
          <a:ext cx="0" cy="0"/>
          <a:chOff x="0" y="0"/>
          <a:chExt cx="0" cy="0"/>
        </a:xfrm>
      </p:grpSpPr>
      <p:sp>
        <p:nvSpPr>
          <p:cNvPr id="89" name="Shape 89"/>
          <p:cNvSpPr/>
          <p:nvPr>
            <p:ph type="body" idx="1"/>
          </p:nvPr>
        </p:nvSpPr>
        <p:spPr>
          <a:xfrm>
            <a:off x="355600" y="444500"/>
            <a:ext cx="12293600" cy="8864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0" name="Shape 90"/>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
        <p:nvSpPr>
          <p:cNvPr id="97" name="Shape 97"/>
          <p:cNvSpPr/>
          <p:nvPr>
            <p:ph type="pic" sz="half" idx="13"/>
          </p:nvPr>
        </p:nvSpPr>
        <p:spPr>
          <a:xfrm>
            <a:off x="6502400" y="4813300"/>
            <a:ext cx="6121400" cy="4356100"/>
          </a:xfrm>
          <a:prstGeom prst="rect">
            <a:avLst/>
          </a:prstGeom>
        </p:spPr>
        <p:txBody>
          <a:bodyPr lIns="91439" tIns="45719" rIns="91439" bIns="45719" anchor="t">
            <a:noAutofit/>
          </a:bodyPr>
          <a:lstStyle/>
          <a:p>
            <a:pPr/>
          </a:p>
        </p:txBody>
      </p:sp>
      <p:sp>
        <p:nvSpPr>
          <p:cNvPr id="98" name="Shape 98"/>
          <p:cNvSpPr/>
          <p:nvPr>
            <p:ph type="pic" sz="half" idx="14"/>
          </p:nvPr>
        </p:nvSpPr>
        <p:spPr>
          <a:xfrm>
            <a:off x="6502400" y="444500"/>
            <a:ext cx="6121400" cy="4368800"/>
          </a:xfrm>
          <a:prstGeom prst="rect">
            <a:avLst/>
          </a:prstGeom>
        </p:spPr>
        <p:txBody>
          <a:bodyPr lIns="91439" tIns="45719" rIns="91439" bIns="45719" anchor="t">
            <a:noAutofit/>
          </a:bodyPr>
          <a:lstStyle/>
          <a:p>
            <a:pPr/>
          </a:p>
        </p:txBody>
      </p:sp>
      <p:sp>
        <p:nvSpPr>
          <p:cNvPr id="99" name="Shape 99"/>
          <p:cNvSpPr/>
          <p:nvPr>
            <p:ph type="pic" idx="15"/>
          </p:nvPr>
        </p:nvSpPr>
        <p:spPr>
          <a:xfrm>
            <a:off x="368300" y="444500"/>
            <a:ext cx="6121400" cy="8724900"/>
          </a:xfrm>
          <a:prstGeom prst="rect">
            <a:avLst/>
          </a:prstGeom>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406398" y="2565399"/>
            <a:ext cx="12192005" cy="131"/>
          </a:xfrm>
          <a:prstGeom prst="line">
            <a:avLst/>
          </a:prstGeom>
          <a:ln w="12700">
            <a:solidFill>
              <a:srgbClr val="7A96B9"/>
            </a:solidFill>
            <a:miter lim="400000"/>
          </a:ln>
        </p:spPr>
        <p:txBody>
          <a:bodyPr lIns="45718" tIns="45718" rIns="45718" bIns="45718"/>
          <a:lstStyle/>
          <a:p>
            <a:pPr/>
          </a:p>
        </p:txBody>
      </p:sp>
      <p:sp>
        <p:nvSpPr>
          <p:cNvPr id="3" name="Shape 3"/>
          <p:cNvSpPr/>
          <p:nvPr/>
        </p:nvSpPr>
        <p:spPr>
          <a:xfrm>
            <a:off x="406398" y="2616199"/>
            <a:ext cx="12192005" cy="131"/>
          </a:xfrm>
          <a:prstGeom prst="line">
            <a:avLst/>
          </a:prstGeom>
          <a:ln w="12700">
            <a:solidFill>
              <a:srgbClr val="7A96B9"/>
            </a:solidFill>
            <a:miter lim="400000"/>
          </a:ln>
        </p:spPr>
        <p:txBody>
          <a:bodyPr lIns="45718" tIns="45718" rIns="45718" bIns="45718"/>
          <a:lstStyle/>
          <a:p>
            <a:pPr/>
          </a:p>
        </p:txBody>
      </p:sp>
      <p:sp>
        <p:nvSpPr>
          <p:cNvPr id="4" name="Shape 4"/>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5" name="Shape 5"/>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6" name="Shape 6"/>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rgbClr val="314864"/>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1pPr>
      <a:lvl2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2pPr>
      <a:lvl3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3pPr>
      <a:lvl4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4pPr>
      <a:lvl5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5pPr>
      <a:lvl6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6pPr>
      <a:lvl7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7pPr>
      <a:lvl8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8pPr>
      <a:lvl9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9pPr>
    </p:titleStyle>
    <p:bodyStyle>
      <a:lvl1pPr marL="689427" marR="0" indent="-689427"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1pPr>
      <a:lvl2pPr marL="1197427" marR="0" indent="-689427"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2pPr>
      <a:lvl3pPr marL="1524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3pPr>
      <a:lvl4pPr marL="2032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4pPr>
      <a:lvl5pPr marL="2540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5pPr>
      <a:lvl6pPr marL="3048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6pPr>
      <a:lvl7pPr marL="3556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7pPr>
      <a:lvl8pPr marL="4064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8pPr>
      <a:lvl9pPr marL="4572000" marR="0" indent="-508000" algn="l" defTabSz="584200" rtl="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4.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vis.360.cn" TargetMode="External"/><Relationship Id="rId3" Type="http://schemas.openxmlformats.org/officeDocument/2006/relationships/image" Target="../media/image8.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xfrm>
            <a:off x="355600" y="876300"/>
            <a:ext cx="12293600" cy="2108200"/>
          </a:xfrm>
          <a:prstGeom prst="rect">
            <a:avLst/>
          </a:prstGeom>
        </p:spPr>
        <p:txBody>
          <a:bodyPr/>
          <a:lstStyle>
            <a:lvl1pPr algn="ctr">
              <a:defRPr spc="-200" sz="6800">
                <a:latin typeface="+mn-lt"/>
                <a:ea typeface="+mn-ea"/>
                <a:cs typeface="+mn-cs"/>
                <a:sym typeface="Helvetica"/>
              </a:defRPr>
            </a:lvl1pPr>
          </a:lstStyle>
          <a:p>
            <a:pPr/>
            <a:r>
              <a:t>电信诈骗案例及防骗总结</a:t>
            </a:r>
          </a:p>
        </p:txBody>
      </p:sp>
      <p:sp>
        <p:nvSpPr>
          <p:cNvPr id="143" name="Shape 143"/>
          <p:cNvSpPr/>
          <p:nvPr>
            <p:ph type="subTitle" sz="quarter" idx="1"/>
          </p:nvPr>
        </p:nvSpPr>
        <p:spPr>
          <a:xfrm>
            <a:off x="8991600" y="6603999"/>
            <a:ext cx="3623618" cy="1701110"/>
          </a:xfrm>
          <a:prstGeom prst="rect">
            <a:avLst/>
          </a:prstGeom>
        </p:spPr>
        <p:txBody>
          <a:bodyPr anchor="t"/>
          <a:lstStyle/>
          <a:p>
            <a:pPr>
              <a:spcBef>
                <a:spcPts val="1000"/>
              </a:spcBef>
              <a:defRPr i="0" sz="3200">
                <a:latin typeface="+mn-lt"/>
                <a:ea typeface="+mn-ea"/>
                <a:cs typeface="+mn-cs"/>
                <a:sym typeface="Helvetica"/>
              </a:defRPr>
            </a:pPr>
            <a:r>
              <a:t>组员：张玉娟 </a:t>
            </a:r>
          </a:p>
          <a:p>
            <a:pPr>
              <a:spcBef>
                <a:spcPts val="1000"/>
              </a:spcBef>
              <a:defRPr i="0" sz="3200">
                <a:latin typeface="+mn-lt"/>
                <a:ea typeface="+mn-ea"/>
                <a:cs typeface="+mn-cs"/>
                <a:sym typeface="Helvetica"/>
              </a:defRPr>
            </a:pPr>
            <a:r>
              <a:t>           马冰洁</a:t>
            </a:r>
          </a:p>
        </p:txBody>
      </p:sp>
      <p:sp>
        <p:nvSpPr>
          <p:cNvPr id="144" name="Shape 144"/>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1500" fill="hold"/>
                                        <p:tgtEl>
                                          <p:spTgt spid="142"/>
                                        </p:tgtEl>
                                        <p:attrNameLst>
                                          <p:attrName>ppt_w</p:attrName>
                                        </p:attrNameLst>
                                      </p:cBhvr>
                                      <p:tavLst>
                                        <p:tav tm="0">
                                          <p:val>
                                            <p:strVal val="4*#ppt_w"/>
                                          </p:val>
                                        </p:tav>
                                        <p:tav tm="100000">
                                          <p:val>
                                            <p:strVal val="#ppt_w"/>
                                          </p:val>
                                        </p:tav>
                                      </p:tavLst>
                                    </p:anim>
                                    <p:anim calcmode="lin" valueType="num">
                                      <p:cBhvr>
                                        <p:cTn id="8" dur="1500" fill="hold"/>
                                        <p:tgtEl>
                                          <p:spTgt spid="14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43"/>
                                        </p:tgtEl>
                                        <p:attrNameLst>
                                          <p:attrName>style.visibility</p:attrName>
                                        </p:attrNameLst>
                                      </p:cBhvr>
                                      <p:to>
                                        <p:strVal val="visible"/>
                                      </p:to>
                                    </p:set>
                                    <p:animEffect filter="dissolve" transition="in">
                                      <p:cBhvr>
                                        <p:cTn id="13"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2"/>
      <p:bldP build="whole" bldLvl="1" animBg="1" rev="0" advAuto="0" spid="142"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defRPr spc="-200"/>
            </a:lvl1pPr>
          </a:lstStyle>
          <a:p>
            <a:pPr/>
            <a:r>
              <a:t>（1）网络听号诈骗</a:t>
            </a:r>
          </a:p>
        </p:txBody>
      </p:sp>
      <p:pic>
        <p:nvPicPr>
          <p:cNvPr id="180" name="image2.jpeg"/>
          <p:cNvPicPr>
            <a:picLocks noChangeAspect="1"/>
          </p:cNvPicPr>
          <p:nvPr/>
        </p:nvPicPr>
        <p:blipFill>
          <a:blip r:embed="rId2">
            <a:extLst/>
          </a:blip>
          <a:stretch>
            <a:fillRect/>
          </a:stretch>
        </p:blipFill>
        <p:spPr>
          <a:xfrm>
            <a:off x="8589712" y="314325"/>
            <a:ext cx="4025904" cy="2209800"/>
          </a:xfrm>
          <a:prstGeom prst="rect">
            <a:avLst/>
          </a:prstGeom>
          <a:ln w="12700">
            <a:miter lim="400000"/>
          </a:ln>
        </p:spPr>
      </p:pic>
      <p:pic>
        <p:nvPicPr>
          <p:cNvPr id="181" name="image2.png"/>
          <p:cNvPicPr>
            <a:picLocks noChangeAspect="1"/>
          </p:cNvPicPr>
          <p:nvPr/>
        </p:nvPicPr>
        <p:blipFill>
          <a:blip r:embed="rId3">
            <a:extLst/>
          </a:blip>
          <a:stretch>
            <a:fillRect/>
          </a:stretch>
        </p:blipFill>
        <p:spPr>
          <a:xfrm>
            <a:off x="1087945" y="3007847"/>
            <a:ext cx="9935010" cy="6455706"/>
          </a:xfrm>
          <a:prstGeom prst="rect">
            <a:avLst/>
          </a:prstGeom>
          <a:ln w="12700">
            <a:miter lim="400000"/>
          </a:ln>
        </p:spPr>
      </p:pic>
      <p:sp>
        <p:nvSpPr>
          <p:cNvPr id="182" name="Shape 18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lvl1pPr>
              <a:defRPr spc="-200"/>
            </a:lvl1pPr>
          </a:lstStyle>
          <a:p>
            <a:pPr/>
            <a:r>
              <a:t>（1）网络听号诈骗</a:t>
            </a:r>
          </a:p>
        </p:txBody>
      </p:sp>
      <p:pic>
        <p:nvPicPr>
          <p:cNvPr id="185" name="image2.jpeg"/>
          <p:cNvPicPr>
            <a:picLocks noChangeAspect="1"/>
          </p:cNvPicPr>
          <p:nvPr/>
        </p:nvPicPr>
        <p:blipFill>
          <a:blip r:embed="rId2">
            <a:extLst/>
          </a:blip>
          <a:stretch>
            <a:fillRect/>
          </a:stretch>
        </p:blipFill>
        <p:spPr>
          <a:xfrm>
            <a:off x="8589712" y="314325"/>
            <a:ext cx="4025904" cy="2209800"/>
          </a:xfrm>
          <a:prstGeom prst="rect">
            <a:avLst/>
          </a:prstGeom>
          <a:ln w="12700">
            <a:miter lim="400000"/>
          </a:ln>
        </p:spPr>
      </p:pic>
      <p:pic>
        <p:nvPicPr>
          <p:cNvPr id="186" name="image3.png"/>
          <p:cNvPicPr>
            <a:picLocks noChangeAspect="1"/>
          </p:cNvPicPr>
          <p:nvPr/>
        </p:nvPicPr>
        <p:blipFill>
          <a:blip r:embed="rId3">
            <a:extLst/>
          </a:blip>
          <a:stretch>
            <a:fillRect/>
          </a:stretch>
        </p:blipFill>
        <p:spPr>
          <a:xfrm>
            <a:off x="1053603" y="3108616"/>
            <a:ext cx="9982005" cy="6505128"/>
          </a:xfrm>
          <a:prstGeom prst="rect">
            <a:avLst/>
          </a:prstGeom>
          <a:ln w="12700">
            <a:miter lim="400000"/>
          </a:ln>
        </p:spPr>
      </p:pic>
      <p:sp>
        <p:nvSpPr>
          <p:cNvPr id="187" name="Shape 187"/>
          <p:cNvSpPr/>
          <p:nvPr>
            <p:ph type="sldNum" sz="quarter" idx="4294967295"/>
          </p:nvPr>
        </p:nvSpPr>
        <p:spPr>
          <a:xfrm>
            <a:off x="12337256" y="9220200"/>
            <a:ext cx="306388"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lvl1pPr>
              <a:defRPr spc="-200"/>
            </a:lvl1pPr>
          </a:lstStyle>
          <a:p>
            <a:pPr/>
            <a:r>
              <a:t>（1）网络听号诈骗</a:t>
            </a:r>
          </a:p>
        </p:txBody>
      </p:sp>
      <p:pic>
        <p:nvPicPr>
          <p:cNvPr id="190" name="image2.jpeg"/>
          <p:cNvPicPr>
            <a:picLocks noChangeAspect="1"/>
          </p:cNvPicPr>
          <p:nvPr/>
        </p:nvPicPr>
        <p:blipFill>
          <a:blip r:embed="rId2">
            <a:extLst/>
          </a:blip>
          <a:stretch>
            <a:fillRect/>
          </a:stretch>
        </p:blipFill>
        <p:spPr>
          <a:xfrm>
            <a:off x="8589712" y="314325"/>
            <a:ext cx="4025904" cy="2209800"/>
          </a:xfrm>
          <a:prstGeom prst="rect">
            <a:avLst/>
          </a:prstGeom>
          <a:ln w="12700">
            <a:miter lim="400000"/>
          </a:ln>
        </p:spPr>
      </p:pic>
      <p:pic>
        <p:nvPicPr>
          <p:cNvPr id="191" name="image4.png"/>
          <p:cNvPicPr>
            <a:picLocks noChangeAspect="1"/>
          </p:cNvPicPr>
          <p:nvPr/>
        </p:nvPicPr>
        <p:blipFill>
          <a:blip r:embed="rId3">
            <a:extLst/>
          </a:blip>
          <a:stretch>
            <a:fillRect/>
          </a:stretch>
        </p:blipFill>
        <p:spPr>
          <a:xfrm>
            <a:off x="1032370" y="3102555"/>
            <a:ext cx="10195643" cy="6266290"/>
          </a:xfrm>
          <a:prstGeom prst="rect">
            <a:avLst/>
          </a:prstGeom>
          <a:ln w="12700">
            <a:miter lim="400000"/>
          </a:ln>
        </p:spPr>
      </p:pic>
      <p:sp>
        <p:nvSpPr>
          <p:cNvPr id="192" name="Shape 19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a:defRPr spc="-200" sz="5600">
                <a:latin typeface="+mn-lt"/>
                <a:ea typeface="+mn-ea"/>
                <a:cs typeface="+mn-cs"/>
                <a:sym typeface="Helvetica"/>
              </a:defRPr>
            </a:lvl1pPr>
          </a:lstStyle>
          <a:p>
            <a:pPr/>
            <a:r>
              <a:t>（1）网络听号诈骗</a:t>
            </a:r>
          </a:p>
        </p:txBody>
      </p:sp>
      <p:sp>
        <p:nvSpPr>
          <p:cNvPr id="195" name="Shape 195"/>
          <p:cNvSpPr/>
          <p:nvPr>
            <p:ph type="body" idx="1"/>
          </p:nvPr>
        </p:nvSpPr>
        <p:spPr>
          <a:prstGeom prst="rect">
            <a:avLst/>
          </a:prstGeom>
        </p:spPr>
        <p:txBody>
          <a:bodyPr/>
          <a:lstStyle/>
          <a:p>
            <a:pPr marL="507998" indent="-507998">
              <a:defRPr sz="2800">
                <a:latin typeface="+mn-lt"/>
                <a:ea typeface="+mn-ea"/>
                <a:cs typeface="+mn-cs"/>
                <a:sym typeface="Helvetica"/>
              </a:defRPr>
            </a:pPr>
            <a:r>
              <a:t>“听号”电信诈骗案的特点： </a:t>
            </a:r>
          </a:p>
          <a:p>
            <a:pPr marL="507998" indent="-507998">
              <a:defRPr sz="2800">
                <a:latin typeface="+mn-lt"/>
                <a:ea typeface="+mn-ea"/>
                <a:cs typeface="+mn-cs"/>
                <a:sym typeface="Helvetica"/>
              </a:defRPr>
            </a:pPr>
            <a:r>
              <a:t>1.此类案一般是通过在网络上发布虚假商业信息，大多数以发布销售工业原材料等为幌子，并要求被害人支付方式为电话银行转账支付。 </a:t>
            </a:r>
          </a:p>
          <a:p>
            <a:pPr marL="507998" indent="-507998">
              <a:defRPr sz="2800">
                <a:latin typeface="+mn-lt"/>
                <a:ea typeface="+mn-ea"/>
                <a:cs typeface="+mn-cs"/>
                <a:sym typeface="Helvetica"/>
              </a:defRPr>
            </a:pPr>
            <a:r>
              <a:t>2.此类案具有犯罪隐蔽性，是通过网络或电话进行联系，被害人的拨号音在不经意间被作案人偷录。 </a:t>
            </a:r>
          </a:p>
          <a:p>
            <a:pPr marL="507998" indent="-507998">
              <a:defRPr sz="2800">
                <a:latin typeface="+mn-lt"/>
                <a:ea typeface="+mn-ea"/>
                <a:cs typeface="+mn-cs"/>
                <a:sym typeface="Helvetica"/>
              </a:defRPr>
            </a:pPr>
            <a:r>
              <a:t>3.此类案的作案人作案手段具有特殊性，所谓的“听号”手段不是靠人耳听辨，而是靠所谓的音频解码器或音频分析软件去“听”。</a:t>
            </a:r>
          </a:p>
        </p:txBody>
      </p:sp>
      <p:sp>
        <p:nvSpPr>
          <p:cNvPr id="196" name="Shape 19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a:defRPr spc="-200" sz="5600">
                <a:latin typeface="+mn-lt"/>
                <a:ea typeface="+mn-ea"/>
                <a:cs typeface="+mn-cs"/>
                <a:sym typeface="Helvetica"/>
              </a:defRPr>
            </a:lvl1pPr>
          </a:lstStyle>
          <a:p>
            <a:pPr/>
            <a:r>
              <a:t>（2）网络改号诈骗</a:t>
            </a:r>
          </a:p>
        </p:txBody>
      </p:sp>
      <p:sp>
        <p:nvSpPr>
          <p:cNvPr id="199" name="Shape 199"/>
          <p:cNvSpPr/>
          <p:nvPr>
            <p:ph type="body" idx="1"/>
          </p:nvPr>
        </p:nvSpPr>
        <p:spPr>
          <a:prstGeom prst="rect">
            <a:avLst/>
          </a:prstGeom>
        </p:spPr>
        <p:txBody>
          <a:bodyPr anchor="t"/>
          <a:lstStyle/>
          <a:p>
            <a:pPr marL="507998" indent="-507998">
              <a:defRPr sz="3000">
                <a:latin typeface="+mn-lt"/>
                <a:ea typeface="+mn-ea"/>
                <a:cs typeface="+mn-cs"/>
                <a:sym typeface="Helvetica"/>
              </a:defRPr>
            </a:pPr>
            <a:r>
              <a:t>相关案例：</a:t>
            </a:r>
          </a:p>
          <a:p>
            <a:pPr marL="507998" indent="-507998">
              <a:defRPr sz="3000">
                <a:latin typeface="+mn-lt"/>
                <a:ea typeface="+mn-ea"/>
                <a:cs typeface="+mn-cs"/>
                <a:sym typeface="Helvetica"/>
              </a:defRPr>
            </a:pPr>
            <a:r>
              <a:t>案例1:杨女士收到一个自称某银行的电话告知自己的信用卡欠款逾期未还，并轮番冒充警方、检查院的电话对杨女士进行恐吓。结果银行卡中的资金被瞬间转走44万元。由于目前资金已经被转到境外，所以仍然无法追回。</a:t>
            </a:r>
          </a:p>
        </p:txBody>
      </p:sp>
      <p:sp>
        <p:nvSpPr>
          <p:cNvPr id="200" name="Shape 2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lvl1pPr>
              <a:defRPr spc="-200" sz="5600">
                <a:latin typeface="+mn-lt"/>
                <a:ea typeface="+mn-ea"/>
                <a:cs typeface="+mn-cs"/>
                <a:sym typeface="Helvetica"/>
              </a:defRPr>
            </a:lvl1pPr>
          </a:lstStyle>
          <a:p>
            <a:pPr/>
            <a:r>
              <a:t>（2）网络改号诈骗</a:t>
            </a:r>
          </a:p>
        </p:txBody>
      </p:sp>
      <p:sp>
        <p:nvSpPr>
          <p:cNvPr id="203" name="Shape 203"/>
          <p:cNvSpPr/>
          <p:nvPr>
            <p:ph type="body" idx="1"/>
          </p:nvPr>
        </p:nvSpPr>
        <p:spPr>
          <a:prstGeom prst="rect">
            <a:avLst/>
          </a:prstGeom>
        </p:spPr>
        <p:txBody>
          <a:bodyPr anchor="t"/>
          <a:lstStyle/>
          <a:p>
            <a:pPr marL="416559" indent="-416559" defTabSz="479044">
              <a:spcBef>
                <a:spcPts val="3400"/>
              </a:spcBef>
              <a:defRPr sz="2200">
                <a:latin typeface="+mn-lt"/>
                <a:ea typeface="+mn-ea"/>
                <a:cs typeface="+mn-cs"/>
                <a:sym typeface="Helvetica"/>
              </a:defRPr>
            </a:pPr>
            <a:r>
              <a:t>案例2:2013年7月份，台湾地区人员“阿水”（另案处理）组织台湾被告人吴金龙等人前往老挝万象进行电信诈骗活动。该团伙在万象设置窝点，将事先编辑好的诈骗语音包通过网络电话向中国大陆各省市固定电话用户群发送语音信息，谎称被害人“医保卡出现异常，有疑问则回拨电话”。待被害人回拨时，电话转到冒充医保中心工作人员的团伙一线人员，谎称被害人的医保卡涉嫌盗刷违禁药品，要求被害人向公安机关“报案”，并引导被害人同意由其转接公安机关的报案电话，后一线人员将电话转接给冒充公安人员的团伙二线人员接听。期间，二线人员以预先更改好来电显示号码的“公安局号码”与被害人通话以取得被害人信任，后套取被害人个人信息，谎称被害人银行账户存在安全问题，并将电话转至冒充检察院工作人员的团伙三线人员，要求被害人将银行卡内的存款转到指定账户，进行所谓的“资金清查比对”，以此手段骗取被害人钱财。吴金龙等人诈骗金额共计10192500元。</a:t>
            </a:r>
          </a:p>
          <a:p>
            <a:pPr marL="416559" indent="-416559" defTabSz="479044">
              <a:spcBef>
                <a:spcPts val="3400"/>
              </a:spcBef>
              <a:defRPr sz="2200">
                <a:latin typeface="+mn-lt"/>
                <a:ea typeface="+mn-ea"/>
                <a:cs typeface="+mn-cs"/>
                <a:sym typeface="Helvetica"/>
              </a:defRPr>
            </a:pPr>
            <a:r>
              <a:t>裁判结果：本案由福建省晋江市人民法院一审，福建省泉州市中级人民法院二审。据此以诈骗罪判处被告人吴金龙有期徒刑十三年六个月，并处罚金人民币二十万元；以诈骗罪判处庄靖凡等被告人十二年六个月至二年不等有期徒刑。</a:t>
            </a:r>
            <a:br/>
          </a:p>
        </p:txBody>
      </p:sp>
      <p:sp>
        <p:nvSpPr>
          <p:cNvPr id="204" name="Shape 2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defRPr spc="-200" sz="5600">
                <a:latin typeface="+mn-lt"/>
                <a:ea typeface="+mn-ea"/>
                <a:cs typeface="+mn-cs"/>
                <a:sym typeface="Helvetica"/>
              </a:defRPr>
            </a:lvl1pPr>
          </a:lstStyle>
          <a:p>
            <a:pPr/>
            <a:r>
              <a:t>（2）网络改号诈骗</a:t>
            </a:r>
          </a:p>
        </p:txBody>
      </p:sp>
      <p:sp>
        <p:nvSpPr>
          <p:cNvPr id="207" name="Shape 207"/>
          <p:cNvSpPr/>
          <p:nvPr>
            <p:ph type="body" idx="1"/>
          </p:nvPr>
        </p:nvSpPr>
        <p:spPr>
          <a:prstGeom prst="rect">
            <a:avLst/>
          </a:prstGeom>
        </p:spPr>
        <p:txBody>
          <a:bodyPr anchor="t"/>
          <a:lstStyle/>
          <a:p>
            <a:pPr marL="492759" indent="-492759" defTabSz="566673">
              <a:spcBef>
                <a:spcPts val="4000"/>
              </a:spcBef>
              <a:defRPr sz="3000">
                <a:latin typeface="+mn-lt"/>
                <a:ea typeface="+mn-ea"/>
                <a:cs typeface="+mn-cs"/>
                <a:sym typeface="Helvetica"/>
              </a:defRPr>
            </a:pPr>
            <a:r>
              <a:t>诈骗原理分析：利用网络改号软件诈骗</a:t>
            </a:r>
            <a:br/>
          </a:p>
          <a:p>
            <a:pPr marL="492759" indent="-492759" defTabSz="566673">
              <a:spcBef>
                <a:spcPts val="4000"/>
              </a:spcBef>
              <a:defRPr sz="3000">
                <a:latin typeface="+mn-lt"/>
                <a:ea typeface="+mn-ea"/>
                <a:cs typeface="+mn-cs"/>
                <a:sym typeface="Helvetica"/>
              </a:defRPr>
            </a:pPr>
            <a:r>
              <a:t>主要工具：网络改号软件。网络改号软件最终在用户手机上显示篡改过的电话号码，需要通过给“落地网关”预先设定好要显示的号码，设定完成后再通过运营商的“通信网络”发送至被叫网关，从而实现了来电号码的更改。</a:t>
            </a:r>
          </a:p>
        </p:txBody>
      </p:sp>
      <p:sp>
        <p:nvSpPr>
          <p:cNvPr id="208" name="Shape 20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lvl1pPr>
              <a:defRPr spc="-200" sz="5600">
                <a:latin typeface="+mn-lt"/>
                <a:ea typeface="+mn-ea"/>
                <a:cs typeface="+mn-cs"/>
                <a:sym typeface="Helvetica"/>
              </a:defRPr>
            </a:lvl1pPr>
          </a:lstStyle>
          <a:p>
            <a:pPr/>
            <a:r>
              <a:t>（2）网络改号诈骗</a:t>
            </a:r>
          </a:p>
        </p:txBody>
      </p:sp>
      <p:sp>
        <p:nvSpPr>
          <p:cNvPr id="211" name="Shape 211"/>
          <p:cNvSpPr/>
          <p:nvPr>
            <p:ph type="body" idx="1"/>
          </p:nvPr>
        </p:nvSpPr>
        <p:spPr>
          <a:prstGeom prst="rect">
            <a:avLst/>
          </a:prstGeom>
        </p:spPr>
        <p:txBody>
          <a:bodyPr anchor="t"/>
          <a:lstStyle/>
          <a:p>
            <a:pPr marL="492759" indent="-492759" defTabSz="566673">
              <a:spcBef>
                <a:spcPts val="4000"/>
              </a:spcBef>
              <a:defRPr sz="2800">
                <a:latin typeface="+mn-lt"/>
                <a:ea typeface="+mn-ea"/>
                <a:cs typeface="+mn-cs"/>
                <a:sym typeface="Helvetica"/>
              </a:defRPr>
            </a:pPr>
            <a:r>
              <a:t>诈骗分子利用网络改号软件改号过程：</a:t>
            </a:r>
          </a:p>
          <a:p>
            <a:pPr marL="492759" indent="-492759" defTabSz="566673">
              <a:spcBef>
                <a:spcPts val="4000"/>
              </a:spcBef>
              <a:defRPr sz="2800">
                <a:latin typeface="+mn-lt"/>
                <a:ea typeface="+mn-ea"/>
                <a:cs typeface="+mn-cs"/>
                <a:sym typeface="Helvetica"/>
              </a:defRPr>
            </a:pPr>
          </a:p>
          <a:p>
            <a:pPr marL="492759" indent="-492759" defTabSz="566673">
              <a:spcBef>
                <a:spcPts val="4000"/>
              </a:spcBef>
              <a:defRPr sz="2800">
                <a:latin typeface="+mn-lt"/>
                <a:ea typeface="+mn-ea"/>
                <a:cs typeface="+mn-cs"/>
                <a:sym typeface="Helvetica"/>
              </a:defRPr>
            </a:pPr>
          </a:p>
          <a:p>
            <a:pPr marL="492759" indent="-492759" defTabSz="566673">
              <a:spcBef>
                <a:spcPts val="4000"/>
              </a:spcBef>
              <a:defRPr sz="2800">
                <a:latin typeface="+mn-lt"/>
                <a:ea typeface="+mn-ea"/>
                <a:cs typeface="+mn-cs"/>
                <a:sym typeface="Helvetica"/>
              </a:defRPr>
            </a:pPr>
          </a:p>
          <a:p>
            <a:pPr marL="492759" indent="-492759" defTabSz="566673">
              <a:spcBef>
                <a:spcPts val="4000"/>
              </a:spcBef>
              <a:defRPr sz="2800">
                <a:latin typeface="+mn-lt"/>
                <a:ea typeface="+mn-ea"/>
                <a:cs typeface="+mn-cs"/>
                <a:sym typeface="Helvetica"/>
              </a:defRPr>
            </a:pPr>
          </a:p>
          <a:p>
            <a:pPr marL="492759" indent="-492759" defTabSz="566673">
              <a:spcBef>
                <a:spcPts val="4000"/>
              </a:spcBef>
              <a:defRPr sz="2800">
                <a:latin typeface="+mn-lt"/>
                <a:ea typeface="+mn-ea"/>
                <a:cs typeface="+mn-cs"/>
                <a:sym typeface="Helvetica"/>
              </a:defRPr>
            </a:pPr>
            <a:r>
              <a:t>不法分子购买这些“落地网关”设备后，然后接入了运营商的网络。</a:t>
            </a:r>
          </a:p>
        </p:txBody>
      </p:sp>
      <p:sp>
        <p:nvSpPr>
          <p:cNvPr id="212" name="Shape 21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image3.jpeg"/>
          <p:cNvPicPr>
            <a:picLocks noChangeAspect="1"/>
          </p:cNvPicPr>
          <p:nvPr/>
        </p:nvPicPr>
        <p:blipFill>
          <a:blip r:embed="rId2">
            <a:extLst/>
          </a:blip>
          <a:stretch>
            <a:fillRect/>
          </a:stretch>
        </p:blipFill>
        <p:spPr>
          <a:xfrm>
            <a:off x="4096966" y="4137106"/>
            <a:ext cx="7720118" cy="2748364"/>
          </a:xfrm>
          <a:prstGeom prst="rect">
            <a:avLst/>
          </a:prstGeom>
          <a:ln w="12700">
            <a:miter lim="400000"/>
          </a:ln>
        </p:spPr>
      </p:pic>
      <p:pic>
        <p:nvPicPr>
          <p:cNvPr id="214" name="80b88fab-3775-48a1-a6ba-6980b41ee1a5.jpg"/>
          <p:cNvPicPr>
            <a:picLocks noChangeAspect="1"/>
          </p:cNvPicPr>
          <p:nvPr/>
        </p:nvPicPr>
        <p:blipFill>
          <a:blip r:embed="rId3">
            <a:extLst/>
          </a:blip>
          <a:srcRect l="25331" t="16874" r="25331" b="16874"/>
          <a:stretch>
            <a:fillRect/>
          </a:stretch>
        </p:blipFill>
        <p:spPr>
          <a:xfrm>
            <a:off x="782748" y="4814375"/>
            <a:ext cx="1757655" cy="13939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lvl1pPr>
              <a:defRPr spc="-200" sz="5600">
                <a:latin typeface="+mn-lt"/>
                <a:ea typeface="+mn-ea"/>
                <a:cs typeface="+mn-cs"/>
                <a:sym typeface="Helvetica"/>
              </a:defRPr>
            </a:lvl1pPr>
          </a:lstStyle>
          <a:p>
            <a:pPr/>
            <a:r>
              <a:t>（3）伪基站诈骗</a:t>
            </a:r>
          </a:p>
        </p:txBody>
      </p:sp>
      <p:sp>
        <p:nvSpPr>
          <p:cNvPr id="217" name="Shape 217"/>
          <p:cNvSpPr/>
          <p:nvPr>
            <p:ph type="body" idx="1"/>
          </p:nvPr>
        </p:nvSpPr>
        <p:spPr>
          <a:prstGeom prst="rect">
            <a:avLst/>
          </a:prstGeom>
        </p:spPr>
        <p:txBody>
          <a:bodyPr anchor="t"/>
          <a:lstStyle/>
          <a:p>
            <a:pPr marL="487679" indent="-487679" defTabSz="560830">
              <a:spcBef>
                <a:spcPts val="4000"/>
              </a:spcBef>
              <a:defRPr sz="2600">
                <a:latin typeface="+mn-lt"/>
                <a:ea typeface="+mn-ea"/>
                <a:cs typeface="+mn-cs"/>
                <a:sym typeface="Helvetica"/>
              </a:defRPr>
            </a:pPr>
            <a:r>
              <a:t>相关案例：湖北侦破“伪基站”通讯网络诈骗案</a:t>
            </a:r>
          </a:p>
          <a:p>
            <a:pPr marL="487679" indent="-487679" defTabSz="560830">
              <a:spcBef>
                <a:spcPts val="4000"/>
              </a:spcBef>
              <a:defRPr sz="2600">
                <a:latin typeface="+mn-lt"/>
                <a:ea typeface="+mn-ea"/>
                <a:cs typeface="+mn-cs"/>
                <a:sym typeface="Helvetica"/>
              </a:defRPr>
            </a:pPr>
            <a:r>
              <a:t>2016年3月，湖北十堰市公安机关发现，有人利用“伪基站”发送诈骗短信实施诈骗。在公安部的统一指挥下，湖北、福建等地公安机关抽调30名精干警力，历经81天艰苦侦查，查清了以刘某、陈某、史某、黄某为首的犯罪团伙及其活动轨迹和制售窝点，一个专门面向全国及缅甸等国销售伪基站“核心配件”电脑主板的特大职业化犯罪团伙逐渐浮出水面。5月26日，多地同时收网，抓获刘某等15名犯罪嫌疑人，缴获“伪基站”设备成品和半成品共计300余套；生产“伪基站”设备核心主板窝点2个，扣押伪基站的“核心配件”电脑主板1100余套以及多条生产线，涉案资金达300余万元。经查，2015年8月以来，犯罪嫌疑人黄某、史某、刘某等人秘密开设地下“黑工厂”加工生产可以伪装安置在汽车音响中的新型伪基站“核心配件”电脑主板，然后通过网络联系买家，销往全国23个省市以及缅甸等国，从中牟取暴利。</a:t>
            </a:r>
          </a:p>
        </p:txBody>
      </p:sp>
      <p:sp>
        <p:nvSpPr>
          <p:cNvPr id="218" name="Shape 21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lvl1pPr>
              <a:defRPr spc="-200" sz="5600">
                <a:latin typeface="+mn-lt"/>
                <a:ea typeface="+mn-ea"/>
                <a:cs typeface="+mn-cs"/>
                <a:sym typeface="Helvetica"/>
              </a:defRPr>
            </a:lvl1pPr>
          </a:lstStyle>
          <a:p>
            <a:pPr/>
            <a:r>
              <a:t>（3）伪基站诈骗</a:t>
            </a:r>
          </a:p>
        </p:txBody>
      </p:sp>
      <p:sp>
        <p:nvSpPr>
          <p:cNvPr id="221" name="Shape 221"/>
          <p:cNvSpPr/>
          <p:nvPr>
            <p:ph type="body" idx="1"/>
          </p:nvPr>
        </p:nvSpPr>
        <p:spPr>
          <a:prstGeom prst="rect">
            <a:avLst/>
          </a:prstGeom>
        </p:spPr>
        <p:txBody>
          <a:bodyPr anchor="t"/>
          <a:lstStyle>
            <a:lvl1pPr marL="507998" indent="-507998">
              <a:defRPr sz="2800">
                <a:latin typeface="+mn-lt"/>
                <a:ea typeface="+mn-ea"/>
                <a:cs typeface="+mn-cs"/>
                <a:sym typeface="Helvetica"/>
              </a:defRPr>
            </a:lvl1pPr>
          </a:lstStyle>
          <a:p>
            <a:pPr/>
            <a:r>
              <a:t>仅2016年一季度，360手机卫士已经协助北京市公安局破获多起重大伪基站犯罪团伙案，利用伪基站追踪系统缴获设备100余套。</a:t>
            </a:r>
          </a:p>
        </p:txBody>
      </p:sp>
      <p:pic>
        <p:nvPicPr>
          <p:cNvPr id="222" name="image4.jpeg"/>
          <p:cNvPicPr>
            <a:picLocks noChangeAspect="1"/>
          </p:cNvPicPr>
          <p:nvPr/>
        </p:nvPicPr>
        <p:blipFill>
          <a:blip r:embed="rId2">
            <a:extLst/>
          </a:blip>
          <a:stretch>
            <a:fillRect/>
          </a:stretch>
        </p:blipFill>
        <p:spPr>
          <a:xfrm>
            <a:off x="872479" y="4529732"/>
            <a:ext cx="7019143" cy="3899523"/>
          </a:xfrm>
          <a:prstGeom prst="rect">
            <a:avLst/>
          </a:prstGeom>
          <a:ln w="12700">
            <a:miter lim="400000"/>
          </a:ln>
        </p:spPr>
      </p:pic>
      <p:sp>
        <p:nvSpPr>
          <p:cNvPr id="223" name="Shape 22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a:defRPr spc="-200" sz="6000">
                <a:latin typeface="+mn-lt"/>
                <a:ea typeface="+mn-ea"/>
                <a:cs typeface="+mn-cs"/>
                <a:sym typeface="Helvetica"/>
              </a:defRPr>
            </a:lvl1pPr>
          </a:lstStyle>
          <a:p>
            <a:pPr/>
            <a:r>
              <a:t>电信诈骗案例及防骗总结</a:t>
            </a:r>
          </a:p>
        </p:txBody>
      </p:sp>
      <p:sp>
        <p:nvSpPr>
          <p:cNvPr id="147" name="Shape 147"/>
          <p:cNvSpPr/>
          <p:nvPr>
            <p:ph type="body" idx="1"/>
          </p:nvPr>
        </p:nvSpPr>
        <p:spPr>
          <a:prstGeom prst="rect">
            <a:avLst/>
          </a:prstGeom>
        </p:spPr>
        <p:txBody>
          <a:bodyPr/>
          <a:lstStyle/>
          <a:p>
            <a:pPr/>
            <a:r>
              <a:t>一、电信诈骗的特点</a:t>
            </a:r>
          </a:p>
          <a:p>
            <a:pPr/>
            <a:r>
              <a:t>二、电信诈骗的分类及案例分析</a:t>
            </a:r>
          </a:p>
          <a:p>
            <a:pPr/>
            <a:r>
              <a:t>三、总结</a:t>
            </a:r>
          </a:p>
        </p:txBody>
      </p:sp>
      <p:sp>
        <p:nvSpPr>
          <p:cNvPr id="148" name="Shape 148"/>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lvl1pPr>
              <a:defRPr spc="-200" sz="5600">
                <a:latin typeface="+mn-lt"/>
                <a:ea typeface="+mn-ea"/>
                <a:cs typeface="+mn-cs"/>
                <a:sym typeface="Helvetica"/>
              </a:defRPr>
            </a:lvl1pPr>
          </a:lstStyle>
          <a:p>
            <a:pPr/>
            <a:r>
              <a:t>（3）伪基站诈骗</a:t>
            </a:r>
          </a:p>
        </p:txBody>
      </p:sp>
      <p:sp>
        <p:nvSpPr>
          <p:cNvPr id="226" name="Shape 226"/>
          <p:cNvSpPr/>
          <p:nvPr>
            <p:ph type="body" idx="1"/>
          </p:nvPr>
        </p:nvSpPr>
        <p:spPr>
          <a:prstGeom prst="rect">
            <a:avLst/>
          </a:prstGeom>
        </p:spPr>
        <p:txBody>
          <a:bodyPr anchor="t"/>
          <a:lstStyle/>
          <a:p>
            <a:pPr marL="335279" indent="-335279" defTabSz="385572">
              <a:spcBef>
                <a:spcPts val="2700"/>
              </a:spcBef>
              <a:defRPr sz="2100">
                <a:latin typeface="+mn-lt"/>
                <a:ea typeface="+mn-ea"/>
                <a:cs typeface="+mn-cs"/>
                <a:sym typeface="Helvetica"/>
              </a:defRPr>
            </a:pPr>
            <a:r>
              <a:t>相关资料：</a:t>
            </a:r>
          </a:p>
          <a:p>
            <a:pPr marL="335279" indent="-335279" defTabSz="385572">
              <a:spcBef>
                <a:spcPts val="2700"/>
              </a:spcBef>
              <a:defRPr sz="2100">
                <a:latin typeface="+mn-lt"/>
                <a:ea typeface="+mn-ea"/>
                <a:cs typeface="+mn-cs"/>
                <a:sym typeface="Helvetica"/>
              </a:defRPr>
            </a:pPr>
            <a:r>
              <a:t>"伪基站"即假基站，设备一般由主机和笔记本电脑组成，通过短信群发器、短信发信机等相关设备能够搜取以其为中心、一定半径范围内的手机卡信息，通过伪装成运营商的基站，冒用他人手机号码强行向用户手机发送诈骗、广告推销等短信息。</a:t>
            </a:r>
          </a:p>
          <a:p>
            <a:pPr marL="335279" indent="-335279" defTabSz="385572">
              <a:spcBef>
                <a:spcPts val="2700"/>
              </a:spcBef>
              <a:defRPr sz="2100">
                <a:latin typeface="+mn-lt"/>
                <a:ea typeface="+mn-ea"/>
                <a:cs typeface="+mn-cs"/>
                <a:sym typeface="Helvetica"/>
              </a:defRPr>
            </a:pPr>
            <a:r>
              <a:t>设备原理：</a:t>
            </a:r>
          </a:p>
          <a:p>
            <a:pPr marL="335279" indent="-335279" defTabSz="385572">
              <a:spcBef>
                <a:spcPts val="2700"/>
              </a:spcBef>
              <a:defRPr sz="2100">
                <a:latin typeface="+mn-lt"/>
                <a:ea typeface="+mn-ea"/>
                <a:cs typeface="+mn-cs"/>
                <a:sym typeface="Helvetica"/>
              </a:defRPr>
            </a:pPr>
            <a:r>
              <a:t>伪基站设备运行时，伪基站作案流程图用户手机信号被强制连接到该设备上，导致手机无法正常使用运营商提供的服务，手机用户一般会暂时脱网8～12 秒后恢复正常，部分手机则必须开关机才能重新入网。此外，它还会导致手机用户频繁地更新位置，使得该区域的无线网络资源紧张并出现网络拥塞现象，影响用户的正常通信。</a:t>
            </a:r>
          </a:p>
          <a:p>
            <a:pPr marL="335279" indent="-335279" defTabSz="385572">
              <a:spcBef>
                <a:spcPts val="2700"/>
              </a:spcBef>
              <a:defRPr sz="2100">
                <a:latin typeface="+mn-lt"/>
                <a:ea typeface="+mn-ea"/>
                <a:cs typeface="+mn-cs"/>
                <a:sym typeface="Helvetica"/>
              </a:defRPr>
            </a:pPr>
            <a:r>
              <a:t>犯罪嫌疑人通常将“伪基站”设备放置在汽车内，驾车缓慢行驶或将车停在特定区域，进行短信诈骗或广告推销。短信诈骗的形式主要有两种：一是嫌疑人在银行、商场等人流密集的地方，以各种汇款名义向一定范围内的手机发送诈骗短信；二是嫌疑人筛选出“尾数较好”的手机号，以这个号码的名义发送短信，在其亲朋好友、同事等熟人中实施定向诈骗。</a:t>
            </a:r>
          </a:p>
        </p:txBody>
      </p:sp>
      <p:sp>
        <p:nvSpPr>
          <p:cNvPr id="227" name="Shape 22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lvl1pPr>
              <a:defRPr spc="-200" sz="5600">
                <a:latin typeface="+mn-lt"/>
                <a:ea typeface="+mn-ea"/>
                <a:cs typeface="+mn-cs"/>
                <a:sym typeface="Helvetica"/>
              </a:defRPr>
            </a:lvl1pPr>
          </a:lstStyle>
          <a:p>
            <a:pPr/>
            <a:r>
              <a:t>（3）伪基站诈骗</a:t>
            </a:r>
          </a:p>
        </p:txBody>
      </p:sp>
      <p:sp>
        <p:nvSpPr>
          <p:cNvPr id="230" name="Shape 230"/>
          <p:cNvSpPr/>
          <p:nvPr>
            <p:ph type="body" idx="1"/>
          </p:nvPr>
        </p:nvSpPr>
        <p:spPr>
          <a:prstGeom prst="rect">
            <a:avLst/>
          </a:prstGeom>
        </p:spPr>
        <p:txBody>
          <a:bodyPr anchor="t"/>
          <a:lstStyle/>
          <a:p>
            <a:pPr marL="452119" indent="-452119" defTabSz="519937">
              <a:spcBef>
                <a:spcPts val="3700"/>
              </a:spcBef>
              <a:defRPr sz="2400">
                <a:latin typeface="+mn-lt"/>
                <a:ea typeface="+mn-ea"/>
                <a:cs typeface="+mn-cs"/>
                <a:sym typeface="Helvetica"/>
              </a:defRPr>
            </a:pPr>
            <a:r>
              <a:t>工作原理：</a:t>
            </a:r>
          </a:p>
          <a:p>
            <a:pPr marL="452119" indent="-452119" defTabSz="519937">
              <a:spcBef>
                <a:spcPts val="3700"/>
              </a:spcBef>
              <a:defRPr sz="2400">
                <a:latin typeface="+mn-lt"/>
                <a:ea typeface="+mn-ea"/>
                <a:cs typeface="+mn-cs"/>
                <a:sym typeface="Helvetica"/>
              </a:defRPr>
            </a:pPr>
            <a:r>
              <a:t>伪基站它是利用移动信令监测系统监测移动通讯过程中的工作原理各种信令过程，获得手机用户当前的位置信息。当用户的位置信息（Cell－id）与业务选择发送的特定区域一致时，为用户下发业务定制的短信。为获得准确、全面的用户信息（当前位置信息和用户手机号），信令检测系统需要监控移动通信网络中的相关信令链路（即下面的拓扑图中双向箭头所对应的物理链路），包括：MSC到BSC之间的信令链路（A接口）、MSC到HLR之间的信令链路（C接口）、MSC到其他MSC之间的信令链路（E接口）以及MSC到LSTP之间的信令链路。</a:t>
            </a:r>
          </a:p>
          <a:p>
            <a:pPr marL="452119" indent="-452119" defTabSz="519937">
              <a:spcBef>
                <a:spcPts val="3700"/>
              </a:spcBef>
              <a:defRPr sz="2400">
                <a:latin typeface="+mn-lt"/>
                <a:ea typeface="+mn-ea"/>
                <a:cs typeface="+mn-cs"/>
                <a:sym typeface="Helvetica"/>
              </a:defRPr>
            </a:pPr>
            <a:r>
              <a:t>也就是伪基站启动，干扰和屏蔽一定范围内的运营商信号，伪基站则趁着这个时间，搜索出附近的手机号，并将短信发送到这些号码上。屏蔽运营商的信号，能持续10秒到20秒，短信推送完了，对方手机才能重新搜索到信号。有很多用户的手机不能自动恢复信号，需要重启。伪基站能把发送号码显示为任意号码</a:t>
            </a:r>
          </a:p>
        </p:txBody>
      </p:sp>
      <p:pic>
        <p:nvPicPr>
          <p:cNvPr id="231" name="image5.jpeg"/>
          <p:cNvPicPr>
            <a:picLocks noChangeAspect="1"/>
          </p:cNvPicPr>
          <p:nvPr/>
        </p:nvPicPr>
        <p:blipFill>
          <a:blip r:embed="rId2">
            <a:extLst/>
          </a:blip>
          <a:stretch>
            <a:fillRect/>
          </a:stretch>
        </p:blipFill>
        <p:spPr>
          <a:xfrm>
            <a:off x="7885509" y="222313"/>
            <a:ext cx="4781038" cy="3585777"/>
          </a:xfrm>
          <a:prstGeom prst="rect">
            <a:avLst/>
          </a:prstGeom>
          <a:ln w="12700">
            <a:miter lim="400000"/>
          </a:ln>
        </p:spPr>
      </p:pic>
      <p:sp>
        <p:nvSpPr>
          <p:cNvPr id="232" name="Shape 23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lvl1pPr>
              <a:defRPr spc="-200" sz="5600">
                <a:latin typeface="+mn-lt"/>
                <a:ea typeface="+mn-ea"/>
                <a:cs typeface="+mn-cs"/>
                <a:sym typeface="Helvetica"/>
              </a:defRPr>
            </a:lvl1pPr>
          </a:lstStyle>
          <a:p>
            <a:pPr/>
            <a:r>
              <a:t>（4）下载软件植入木马 远程控制</a:t>
            </a:r>
          </a:p>
        </p:txBody>
      </p:sp>
      <p:sp>
        <p:nvSpPr>
          <p:cNvPr id="235" name="Shape 235"/>
          <p:cNvSpPr/>
          <p:nvPr>
            <p:ph type="body" idx="1"/>
          </p:nvPr>
        </p:nvSpPr>
        <p:spPr>
          <a:prstGeom prst="rect">
            <a:avLst/>
          </a:prstGeom>
        </p:spPr>
        <p:txBody>
          <a:bodyPr/>
          <a:lstStyle/>
          <a:p>
            <a:pPr marL="689427" indent="-689427">
              <a:defRPr sz="3000"/>
            </a:pPr>
            <a:r>
              <a:t>相关案例：</a:t>
            </a:r>
          </a:p>
          <a:p>
            <a:pPr marL="689427" indent="-689427">
              <a:defRPr sz="3000"/>
            </a:pPr>
            <a:r>
              <a:t>徐州侦破手机植入木马盗窃案</a:t>
            </a:r>
          </a:p>
          <a:p>
            <a:pPr marL="689427" indent="-689427">
              <a:defRPr sz="3000"/>
            </a:pPr>
            <a:r>
              <a:t>2014年2月19日，江苏省徐州市公安局云龙分局接淘宝店主郝某报警称，有“客户”以定做服装的名义发送“图片”，致使其手机被植入木马，损失近2万元。经查，向受害人郝某手机植入木马的犯罪嫌疑人是姜某。姜某假借定做服装名义，向郝某手机发送样品“图片”，致使郝某的手机被植入木马。姜某通过嫌疑人李某查询被害人郝某身份证、银行卡等信息，将受害人卡内余额转至刘某处销赃变现。</a:t>
            </a:r>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55600" y="482600"/>
            <a:ext cx="12293600" cy="2044700"/>
          </a:xfrm>
          <a:prstGeom prst="rect">
            <a:avLst/>
          </a:prstGeom>
        </p:spPr>
        <p:txBody>
          <a:bodyPr/>
          <a:lstStyle>
            <a:lvl1pPr>
              <a:defRPr spc="-200" sz="5600">
                <a:latin typeface="+mn-lt"/>
                <a:ea typeface="+mn-ea"/>
                <a:cs typeface="+mn-cs"/>
                <a:sym typeface="Helvetica"/>
              </a:defRPr>
            </a:lvl1pPr>
          </a:lstStyle>
          <a:p>
            <a:pPr/>
            <a:r>
              <a:t>（4）下载软件植入木马 远程控制</a:t>
            </a:r>
          </a:p>
        </p:txBody>
      </p:sp>
      <p:sp>
        <p:nvSpPr>
          <p:cNvPr id="238" name="Shape 238"/>
          <p:cNvSpPr/>
          <p:nvPr>
            <p:ph type="body" idx="1"/>
          </p:nvPr>
        </p:nvSpPr>
        <p:spPr>
          <a:prstGeom prst="rect">
            <a:avLst/>
          </a:prstGeom>
        </p:spPr>
        <p:txBody>
          <a:bodyPr/>
          <a:lstStyle/>
          <a:p>
            <a:pPr marL="613590" indent="-613590" defTabSz="519937">
              <a:spcBef>
                <a:spcPts val="3700"/>
              </a:spcBef>
              <a:defRPr sz="2670">
                <a:latin typeface="+mn-lt"/>
                <a:ea typeface="+mn-ea"/>
                <a:cs typeface="+mn-cs"/>
                <a:sym typeface="Helvetica"/>
              </a:defRPr>
            </a:pPr>
            <a:r>
              <a:t>常见手机木马植入方式：</a:t>
            </a:r>
          </a:p>
          <a:p>
            <a:pPr marL="613590" indent="-613590" defTabSz="519937">
              <a:spcBef>
                <a:spcPts val="3700"/>
              </a:spcBef>
              <a:defRPr sz="2670">
                <a:latin typeface="+mn-lt"/>
                <a:ea typeface="+mn-ea"/>
                <a:cs typeface="+mn-cs"/>
                <a:sym typeface="Helvetica"/>
              </a:defRPr>
            </a:pPr>
            <a:r>
              <a:t>1.通过手机短信等即时通讯工具消息植入</a:t>
            </a:r>
          </a:p>
          <a:p>
            <a:pPr marL="613590" indent="-613590" defTabSz="519937">
              <a:spcBef>
                <a:spcPts val="3700"/>
              </a:spcBef>
              <a:defRPr sz="2670">
                <a:latin typeface="+mn-lt"/>
                <a:ea typeface="+mn-ea"/>
                <a:cs typeface="+mn-cs"/>
                <a:sym typeface="Helvetica"/>
              </a:defRPr>
            </a:pPr>
            <a:r>
              <a:t>2.山寨App应用捆绑木马植入</a:t>
            </a:r>
          </a:p>
          <a:p>
            <a:pPr marL="613590" indent="-613590" defTabSz="519937">
              <a:spcBef>
                <a:spcPts val="3700"/>
              </a:spcBef>
              <a:defRPr sz="2670">
                <a:latin typeface="+mn-lt"/>
                <a:ea typeface="+mn-ea"/>
                <a:cs typeface="+mn-cs"/>
                <a:sym typeface="Helvetica"/>
              </a:defRPr>
            </a:pPr>
            <a:r>
              <a:t>3.使用二维码打包木马植入</a:t>
            </a:r>
          </a:p>
          <a:p>
            <a:pPr marL="613590" indent="-613590" defTabSz="519937">
              <a:spcBef>
                <a:spcPts val="3700"/>
              </a:spcBef>
              <a:defRPr sz="2670">
                <a:latin typeface="+mn-lt"/>
                <a:ea typeface="+mn-ea"/>
                <a:cs typeface="+mn-cs"/>
                <a:sym typeface="Helvetica"/>
              </a:defRPr>
            </a:pPr>
            <a:r>
              <a:t>4.通过微信朋友圈等社交平台内容分享植入木马</a:t>
            </a:r>
          </a:p>
          <a:p>
            <a:pPr marL="613590" indent="-613590" defTabSz="519937">
              <a:spcBef>
                <a:spcPts val="3700"/>
              </a:spcBef>
              <a:defRPr sz="2670">
                <a:latin typeface="+mn-lt"/>
                <a:ea typeface="+mn-ea"/>
                <a:cs typeface="+mn-cs"/>
                <a:sym typeface="Helvetica"/>
              </a:defRPr>
            </a:pPr>
            <a:r>
              <a:t>5.通过公共WIFI热点植入木马</a:t>
            </a:r>
          </a:p>
          <a:p>
            <a:pPr marL="613590" indent="-613590" defTabSz="519937">
              <a:spcBef>
                <a:spcPts val="3700"/>
              </a:spcBef>
              <a:defRPr sz="2670">
                <a:latin typeface="+mn-lt"/>
                <a:ea typeface="+mn-ea"/>
                <a:cs typeface="+mn-cs"/>
                <a:sym typeface="Helvetica"/>
              </a:defRPr>
            </a:pPr>
            <a:r>
              <a:t>6.通过刷机植入木马</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lvl1pPr>
              <a:defRPr spc="-199" sz="5500">
                <a:latin typeface="+mn-lt"/>
                <a:ea typeface="+mn-ea"/>
                <a:cs typeface="+mn-cs"/>
                <a:sym typeface="Helvetica"/>
              </a:defRPr>
            </a:lvl1pPr>
          </a:lstStyle>
          <a:p>
            <a:pPr/>
            <a:r>
              <a:t>（5）手机监听软件：“X卧底”手机病毒</a:t>
            </a:r>
          </a:p>
        </p:txBody>
      </p:sp>
      <p:sp>
        <p:nvSpPr>
          <p:cNvPr id="241" name="Shape 241"/>
          <p:cNvSpPr/>
          <p:nvPr>
            <p:ph type="body" idx="1"/>
          </p:nvPr>
        </p:nvSpPr>
        <p:spPr>
          <a:prstGeom prst="rect">
            <a:avLst/>
          </a:prstGeom>
        </p:spPr>
        <p:txBody>
          <a:bodyPr anchor="t"/>
          <a:lstStyle/>
          <a:p>
            <a:pPr marL="497838" indent="-497838" defTabSz="572516">
              <a:spcBef>
                <a:spcPts val="4100"/>
              </a:spcBef>
              <a:defRPr sz="2700">
                <a:latin typeface="+mn-lt"/>
                <a:ea typeface="+mn-ea"/>
                <a:cs typeface="+mn-cs"/>
                <a:sym typeface="Helvetica"/>
              </a:defRPr>
            </a:pPr>
            <a:r>
              <a:t>手机病毒“潜伏”进智能手机，可以在用户毫不知情的情况下，成为窃听他人隐私的“卧底”。这种病毒一旦植入到手机之中就可以实现对用户的通话记录、短信等等内容的全程监控，在用户毫不知情的情况下窃取到用户的隐私信息。</a:t>
            </a:r>
          </a:p>
          <a:p>
            <a:pPr marL="497838" indent="-497838" defTabSz="572516">
              <a:spcBef>
                <a:spcPts val="4100"/>
              </a:spcBef>
              <a:defRPr sz="2700">
                <a:latin typeface="+mn-lt"/>
                <a:ea typeface="+mn-ea"/>
                <a:cs typeface="+mn-cs"/>
                <a:sym typeface="Helvetica"/>
              </a:defRPr>
            </a:pPr>
            <a:r>
              <a:t>那么，“X卧底”潜伏成功的奥秘在哪里？“X卧底”病毒主要利用了智能手机“三方通话”功能中存在的漏洞。监控人获取“X卧底”软件后，可发送含有窃听程序的彩信等方式骗取用户点击来窃听对话。“X卧底”在感染手机后，会强制手机开启“三方通话”功能，用户通话过程被强行“插入”到共享通话序列中，实现对通话信息的全程监控；此外，它还强制手机默认开启短信分发功能，悄悄的将机主收发到的信息内容全部抄送到一份监控的手机之中。还能远程监听用户手机所处位置的环境音，让被监控对象的一举一动变得“毫无保留”。</a:t>
            </a:r>
          </a:p>
        </p:txBody>
      </p:sp>
      <p:sp>
        <p:nvSpPr>
          <p:cNvPr id="242" name="Shape 24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lvl1pPr>
              <a:defRPr spc="-199" sz="5500">
                <a:latin typeface="+mn-lt"/>
                <a:ea typeface="+mn-ea"/>
                <a:cs typeface="+mn-cs"/>
                <a:sym typeface="Helvetica"/>
              </a:defRPr>
            </a:lvl1pPr>
          </a:lstStyle>
          <a:p>
            <a:pPr/>
            <a:r>
              <a:t>（5）手机监听软件：“X卧底”手机病毒</a:t>
            </a:r>
          </a:p>
        </p:txBody>
      </p:sp>
      <p:sp>
        <p:nvSpPr>
          <p:cNvPr id="245" name="Shape 245"/>
          <p:cNvSpPr/>
          <p:nvPr>
            <p:ph type="body" idx="1"/>
          </p:nvPr>
        </p:nvSpPr>
        <p:spPr>
          <a:prstGeom prst="rect">
            <a:avLst/>
          </a:prstGeom>
        </p:spPr>
        <p:txBody>
          <a:bodyPr anchor="t"/>
          <a:lstStyle/>
          <a:p>
            <a:pPr marL="507998" indent="-507998">
              <a:defRPr sz="2800">
                <a:latin typeface="+mn-lt"/>
                <a:ea typeface="+mn-ea"/>
                <a:cs typeface="+mn-cs"/>
                <a:sym typeface="Helvetica"/>
              </a:defRPr>
            </a:pPr>
            <a:r>
              <a:t>“x卧底“病毒的来历：</a:t>
            </a:r>
          </a:p>
          <a:p>
            <a:pPr marL="507998" indent="-507998">
              <a:defRPr sz="2800">
                <a:latin typeface="+mn-lt"/>
                <a:ea typeface="+mn-ea"/>
                <a:cs typeface="+mn-cs"/>
                <a:sym typeface="Helvetica"/>
              </a:defRPr>
            </a:pPr>
            <a:r>
              <a:t>该软件的前身是泰国Vervata公司的FlexSpy软件，该病毒软件通过彩信或连接电脑等方式驻留在手机上，在用户毫不知情的情况下实现对手机通话记录／通话录音、短信、邮件、现场声音、地理位置等的全程监控，并将窃取到的用户信息上传到远程服务器，被监控对象的手机行踪在监控者面前一览无余。</a:t>
            </a:r>
          </a:p>
        </p:txBody>
      </p:sp>
      <p:sp>
        <p:nvSpPr>
          <p:cNvPr id="246" name="Shape 24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lvl1pPr>
              <a:defRPr spc="-199" sz="5500">
                <a:latin typeface="+mn-lt"/>
                <a:ea typeface="+mn-ea"/>
                <a:cs typeface="+mn-cs"/>
                <a:sym typeface="Helvetica"/>
              </a:defRPr>
            </a:lvl1pPr>
          </a:lstStyle>
          <a:p>
            <a:pPr/>
            <a:r>
              <a:t>（5）手机监听软件：“X卧底”手机病毒</a:t>
            </a:r>
          </a:p>
        </p:txBody>
      </p:sp>
      <p:sp>
        <p:nvSpPr>
          <p:cNvPr id="249" name="Shape 249"/>
          <p:cNvSpPr/>
          <p:nvPr>
            <p:ph type="body" idx="1"/>
          </p:nvPr>
        </p:nvSpPr>
        <p:spPr>
          <a:prstGeom prst="rect">
            <a:avLst/>
          </a:prstGeom>
        </p:spPr>
        <p:txBody>
          <a:bodyPr anchor="t"/>
          <a:lstStyle/>
          <a:p>
            <a:pPr marL="387399" indent="-387399" defTabSz="445510">
              <a:spcBef>
                <a:spcPts val="3100"/>
              </a:spcBef>
              <a:defRPr sz="2325">
                <a:latin typeface="+mn-lt"/>
                <a:ea typeface="+mn-ea"/>
                <a:cs typeface="+mn-cs"/>
                <a:sym typeface="Helvetica"/>
              </a:defRPr>
            </a:pPr>
            <a:r>
              <a:t>当前新版本“x卧底”手机病毒及其延伸的变种已经有多款，且新版本“x卧底”病毒在远端服务器平台的配合下，大大提升了监控能力，对于用户信息安全的危害更大。“x卧底”病毒的主要功能表现在四个方面：</a:t>
            </a:r>
          </a:p>
          <a:p>
            <a:pPr marL="387399" indent="-387399" defTabSz="445510">
              <a:spcBef>
                <a:spcPts val="3100"/>
              </a:spcBef>
              <a:defRPr sz="2325">
                <a:latin typeface="+mn-lt"/>
                <a:ea typeface="+mn-ea"/>
                <a:cs typeface="+mn-cs"/>
                <a:sym typeface="Helvetica"/>
              </a:defRPr>
            </a:pPr>
            <a:r>
              <a:t>1.通话语音上传：将被监控手机的通话语音上传至服务器，监控者可以随时经互联网登录服务器，对通话语音进行监听、下载或者复制等管理操作。</a:t>
            </a:r>
          </a:p>
          <a:p>
            <a:pPr marL="387399" indent="-387399" defTabSz="445510">
              <a:spcBef>
                <a:spcPts val="3100"/>
              </a:spcBef>
              <a:defRPr sz="2325">
                <a:latin typeface="+mn-lt"/>
                <a:ea typeface="+mn-ea"/>
                <a:cs typeface="+mn-cs"/>
                <a:sym typeface="Helvetica"/>
              </a:defRPr>
            </a:pPr>
            <a:r>
              <a:t>2.通信记录上传：将被监控手机内所有通讯录信息、通话记录、短信记录、邮件记录等通信信息上传至“x卧底”服务器。</a:t>
            </a:r>
          </a:p>
          <a:p>
            <a:pPr marL="387399" indent="-387399" defTabSz="445510">
              <a:spcBef>
                <a:spcPts val="3100"/>
              </a:spcBef>
              <a:defRPr sz="2325">
                <a:latin typeface="+mn-lt"/>
                <a:ea typeface="+mn-ea"/>
                <a:cs typeface="+mn-cs"/>
                <a:sym typeface="Helvetica"/>
              </a:defRPr>
            </a:pPr>
            <a:r>
              <a:t>3.环境监听：监控者远程激活被监控手机，实现在被监控手机所处位置隐秘地监听周围环境声音。</a:t>
            </a:r>
          </a:p>
          <a:p>
            <a:pPr marL="387399" indent="-387399" defTabSz="445510">
              <a:spcBef>
                <a:spcPts val="3100"/>
              </a:spcBef>
              <a:defRPr sz="2325">
                <a:latin typeface="+mn-lt"/>
                <a:ea typeface="+mn-ea"/>
                <a:cs typeface="+mn-cs"/>
                <a:sym typeface="Helvetica"/>
              </a:defRPr>
            </a:pPr>
            <a:r>
              <a:t>4.定位追踪：监控者可以登录“x卧底”服务器平台，查看、查询被监控对象当前的地理位置信息。</a:t>
            </a:r>
          </a:p>
        </p:txBody>
      </p:sp>
      <p:sp>
        <p:nvSpPr>
          <p:cNvPr id="250" name="Shape 25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lvl1pPr>
              <a:defRPr spc="-199" sz="5500">
                <a:latin typeface="+mn-lt"/>
                <a:ea typeface="+mn-ea"/>
                <a:cs typeface="+mn-cs"/>
                <a:sym typeface="Helvetica"/>
              </a:defRPr>
            </a:lvl1pPr>
          </a:lstStyle>
          <a:p>
            <a:pPr/>
            <a:r>
              <a:t>（5）手机监听软件：“X卧底”手机病毒</a:t>
            </a:r>
          </a:p>
        </p:txBody>
      </p:sp>
      <p:sp>
        <p:nvSpPr>
          <p:cNvPr id="253" name="Shape 253"/>
          <p:cNvSpPr/>
          <p:nvPr>
            <p:ph type="body" idx="1"/>
          </p:nvPr>
        </p:nvSpPr>
        <p:spPr>
          <a:prstGeom prst="rect">
            <a:avLst/>
          </a:prstGeom>
        </p:spPr>
        <p:txBody>
          <a:bodyPr anchor="t"/>
          <a:lstStyle/>
          <a:p>
            <a:pPr marL="507998" indent="-507998">
              <a:defRPr sz="2800">
                <a:latin typeface="+mn-lt"/>
                <a:ea typeface="+mn-ea"/>
                <a:cs typeface="+mn-cs"/>
                <a:sym typeface="Helvetica"/>
              </a:defRPr>
            </a:pPr>
            <a:r>
              <a:t>除了上述四个基本功能外，“x卧底”病毒还具备如下增强功能：</a:t>
            </a:r>
          </a:p>
          <a:p>
            <a:pPr marL="507998" indent="-507998">
              <a:defRPr sz="2800">
                <a:latin typeface="+mn-lt"/>
                <a:ea typeface="+mn-ea"/>
                <a:cs typeface="+mn-cs"/>
                <a:sym typeface="Helvetica"/>
              </a:defRPr>
            </a:pPr>
            <a:r>
              <a:t>被监控手机换卡通知：一旦被监控手机更换SIM卡且该被监控手机重新启用，“x卧底”软件会在第一时间控制被监控手机，将新号码发送给监控者。</a:t>
            </a:r>
          </a:p>
          <a:p>
            <a:pPr marL="507998" indent="-507998">
              <a:defRPr sz="2800">
                <a:latin typeface="+mn-lt"/>
                <a:ea typeface="+mn-ea"/>
                <a:cs typeface="+mn-cs"/>
                <a:sym typeface="Helvetica"/>
              </a:defRPr>
            </a:pPr>
            <a:r>
              <a:t>提升远程管控能力：监控者可以在远端发送指令，控制被监控手机进行关机、振铃以及远程自动卸载“x卧底”软件等功能。</a:t>
            </a:r>
          </a:p>
          <a:p>
            <a:pPr marL="507998" indent="-507998">
              <a:defRPr sz="2800">
                <a:latin typeface="+mn-lt"/>
                <a:ea typeface="+mn-ea"/>
                <a:cs typeface="+mn-cs"/>
                <a:sym typeface="Helvetica"/>
              </a:defRPr>
            </a:pPr>
            <a:r>
              <a:t>另外，“x卧底”病毒还加强了对软件功能完整性校验以及软件自我保护等功能，如果没有输入安装码，对于已经感染了“x卧底”病毒的手机很难将病毒软件彻底清除干净。</a:t>
            </a:r>
          </a:p>
        </p:txBody>
      </p:sp>
      <p:sp>
        <p:nvSpPr>
          <p:cNvPr id="254" name="Shape 25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lvl1pPr>
              <a:defRPr spc="-199" sz="5500">
                <a:latin typeface="+mn-lt"/>
                <a:ea typeface="+mn-ea"/>
                <a:cs typeface="+mn-cs"/>
                <a:sym typeface="Helvetica"/>
              </a:defRPr>
            </a:lvl1pPr>
          </a:lstStyle>
          <a:p>
            <a:pPr/>
            <a:r>
              <a:t>三、总结</a:t>
            </a:r>
          </a:p>
        </p:txBody>
      </p:sp>
      <p:sp>
        <p:nvSpPr>
          <p:cNvPr id="257" name="Shape 257"/>
          <p:cNvSpPr/>
          <p:nvPr>
            <p:ph type="body" idx="1"/>
          </p:nvPr>
        </p:nvSpPr>
        <p:spPr>
          <a:prstGeom prst="rect">
            <a:avLst/>
          </a:prstGeom>
        </p:spPr>
        <p:txBody>
          <a:bodyPr anchor="t"/>
          <a:lstStyle/>
          <a:p>
            <a:pPr marL="689427" indent="-689427">
              <a:defRPr sz="2200">
                <a:latin typeface="+mn-lt"/>
                <a:ea typeface="+mn-ea"/>
                <a:cs typeface="+mn-cs"/>
                <a:sym typeface="Helvetica"/>
              </a:defRPr>
            </a:pPr>
            <a:r>
              <a:t>360互联网安全中心：2016中国电信诈骗形势分析报告 （附全文）</a:t>
            </a:r>
          </a:p>
          <a:p>
            <a:pPr marL="689427" indent="-689427">
              <a:defRPr sz="2200">
                <a:latin typeface="+mn-lt"/>
                <a:ea typeface="+mn-ea"/>
                <a:cs typeface="+mn-cs"/>
                <a:sym typeface="Helvetica"/>
              </a:defRPr>
            </a:pPr>
            <a:r>
              <a:t>http://www.askci.com/news/hlw/20160914/16583362442_3.shtml</a:t>
            </a:r>
          </a:p>
          <a:p>
            <a:pPr marL="689427" indent="-689427">
              <a:defRPr sz="2200">
                <a:latin typeface="+mn-lt"/>
                <a:ea typeface="+mn-ea"/>
                <a:cs typeface="+mn-cs"/>
                <a:sym typeface="Helvetica"/>
              </a:defRPr>
            </a:pPr>
            <a:r>
              <a:t>诈骗电话类型分析 </a:t>
            </a:r>
          </a:p>
        </p:txBody>
      </p:sp>
      <p:sp>
        <p:nvSpPr>
          <p:cNvPr id="258" name="Shape 25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屏幕快照 2016-12-13 下午8.35.44.png"/>
          <p:cNvPicPr>
            <a:picLocks noChangeAspect="1"/>
          </p:cNvPicPr>
          <p:nvPr/>
        </p:nvPicPr>
        <p:blipFill>
          <a:blip r:embed="rId2">
            <a:extLst/>
          </a:blip>
          <a:stretch>
            <a:fillRect/>
          </a:stretch>
        </p:blipFill>
        <p:spPr>
          <a:xfrm>
            <a:off x="3623397" y="4361902"/>
            <a:ext cx="5997440" cy="550494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lvl1pPr>
              <a:defRPr spc="-199" sz="5500">
                <a:latin typeface="+mn-lt"/>
                <a:ea typeface="+mn-ea"/>
                <a:cs typeface="+mn-cs"/>
                <a:sym typeface="Helvetica"/>
              </a:defRPr>
            </a:lvl1pPr>
          </a:lstStyle>
          <a:p>
            <a:pPr/>
            <a:r>
              <a:t>三、总结</a:t>
            </a:r>
          </a:p>
        </p:txBody>
      </p:sp>
      <p:sp>
        <p:nvSpPr>
          <p:cNvPr id="262" name="Shape 262"/>
          <p:cNvSpPr/>
          <p:nvPr>
            <p:ph type="body" idx="1"/>
          </p:nvPr>
        </p:nvSpPr>
        <p:spPr>
          <a:prstGeom prst="rect">
            <a:avLst/>
          </a:prstGeom>
        </p:spPr>
        <p:txBody>
          <a:bodyPr anchor="t"/>
          <a:lstStyle/>
          <a:p>
            <a:pPr marL="399142" indent="-399142">
              <a:defRPr sz="2200">
                <a:latin typeface="+mn-lt"/>
                <a:ea typeface="+mn-ea"/>
                <a:cs typeface="+mn-cs"/>
                <a:sym typeface="Helvetica"/>
              </a:defRPr>
            </a:pPr>
            <a:r>
              <a:t>右表给出了部分典型</a:t>
            </a:r>
          </a:p>
          <a:p>
            <a:pPr marL="0" indent="0">
              <a:buSzTx/>
              <a:buNone/>
              <a:defRPr sz="2200">
                <a:latin typeface="+mn-lt"/>
                <a:ea typeface="+mn-ea"/>
                <a:cs typeface="+mn-cs"/>
                <a:sym typeface="Helvetica"/>
              </a:defRPr>
            </a:pPr>
            <a:r>
              <a:t>     诈骗电话的诈骗方式简介</a:t>
            </a:r>
          </a:p>
        </p:txBody>
      </p:sp>
      <p:pic>
        <p:nvPicPr>
          <p:cNvPr id="263" name="image7.jpeg"/>
          <p:cNvPicPr>
            <a:picLocks noChangeAspect="1"/>
          </p:cNvPicPr>
          <p:nvPr/>
        </p:nvPicPr>
        <p:blipFill>
          <a:blip r:embed="rId2">
            <a:extLst/>
          </a:blip>
          <a:stretch>
            <a:fillRect/>
          </a:stretch>
        </p:blipFill>
        <p:spPr>
          <a:xfrm>
            <a:off x="4975175" y="2660650"/>
            <a:ext cx="7620211" cy="6987390"/>
          </a:xfrm>
          <a:prstGeom prst="rect">
            <a:avLst/>
          </a:prstGeom>
          <a:ln w="12700">
            <a:miter lim="400000"/>
          </a:ln>
        </p:spPr>
      </p:pic>
      <p:sp>
        <p:nvSpPr>
          <p:cNvPr id="264" name="Shape 26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355597" y="444500"/>
            <a:ext cx="12192007" cy="2032000"/>
          </a:xfrm>
          <a:prstGeom prst="rect">
            <a:avLst/>
          </a:prstGeom>
        </p:spPr>
        <p:txBody>
          <a:bodyPr/>
          <a:lstStyle>
            <a:lvl1pPr>
              <a:defRPr spc="-199" sz="5500">
                <a:latin typeface="+mn-lt"/>
                <a:ea typeface="+mn-ea"/>
                <a:cs typeface="+mn-cs"/>
                <a:sym typeface="Helvetica"/>
              </a:defRPr>
            </a:lvl1pPr>
          </a:lstStyle>
          <a:p>
            <a:pPr/>
            <a:r>
              <a:t>一、电信诈骗的特点</a:t>
            </a:r>
          </a:p>
        </p:txBody>
      </p:sp>
      <p:sp>
        <p:nvSpPr>
          <p:cNvPr id="151" name="Shape 151"/>
          <p:cNvSpPr/>
          <p:nvPr>
            <p:ph type="body" idx="1"/>
          </p:nvPr>
        </p:nvSpPr>
        <p:spPr>
          <a:prstGeom prst="rect">
            <a:avLst/>
          </a:prstGeom>
        </p:spPr>
        <p:txBody>
          <a:bodyPr/>
          <a:lstStyle/>
          <a:p>
            <a:pPr marL="508000" indent="-508000">
              <a:defRPr sz="3900">
                <a:latin typeface="+mn-lt"/>
                <a:ea typeface="+mn-ea"/>
                <a:cs typeface="+mn-cs"/>
                <a:sym typeface="Helvetica"/>
              </a:defRPr>
            </a:pPr>
            <a:r>
              <a:t>1.诈骗手法更新快、多样化 </a:t>
            </a:r>
          </a:p>
          <a:p>
            <a:pPr marL="508000" indent="-508000">
              <a:defRPr sz="3900">
                <a:latin typeface="+mn-lt"/>
                <a:ea typeface="+mn-ea"/>
                <a:cs typeface="+mn-cs"/>
                <a:sym typeface="Helvetica"/>
              </a:defRPr>
            </a:pPr>
            <a:r>
              <a:t>2.集团化管理，组织严密</a:t>
            </a:r>
          </a:p>
          <a:p>
            <a:pPr marL="508000" indent="-508000">
              <a:defRPr sz="3900">
                <a:latin typeface="+mn-lt"/>
                <a:ea typeface="+mn-ea"/>
                <a:cs typeface="+mn-cs"/>
                <a:sym typeface="Helvetica"/>
              </a:defRPr>
            </a:pPr>
            <a:r>
              <a:t>3.作案技术前沿 </a:t>
            </a:r>
          </a:p>
          <a:p>
            <a:pPr marL="508000" indent="-508000">
              <a:defRPr sz="3900">
                <a:latin typeface="+mn-lt"/>
                <a:ea typeface="+mn-ea"/>
                <a:cs typeface="+mn-cs"/>
                <a:sym typeface="Helvetica"/>
              </a:defRPr>
            </a:pPr>
            <a:r>
              <a:t>4.作案手法高度隐蔽 </a:t>
            </a:r>
          </a:p>
          <a:p>
            <a:pPr marL="508000" indent="-508000">
              <a:defRPr sz="3900">
                <a:latin typeface="+mn-lt"/>
                <a:ea typeface="+mn-ea"/>
                <a:cs typeface="+mn-cs"/>
                <a:sym typeface="Helvetica"/>
              </a:defRPr>
            </a:pPr>
            <a:r>
              <a:t>5.社会危害巨大 </a:t>
            </a:r>
          </a:p>
        </p:txBody>
      </p:sp>
      <p:sp>
        <p:nvSpPr>
          <p:cNvPr id="152" name="Shape 152"/>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lvl1pPr>
              <a:defRPr spc="-199" sz="5500">
                <a:latin typeface="+mn-lt"/>
                <a:ea typeface="+mn-ea"/>
                <a:cs typeface="+mn-cs"/>
                <a:sym typeface="Helvetica"/>
              </a:defRPr>
            </a:lvl1pPr>
          </a:lstStyle>
          <a:p>
            <a:pPr/>
            <a:r>
              <a:t>三、总结</a:t>
            </a:r>
          </a:p>
        </p:txBody>
      </p:sp>
      <p:sp>
        <p:nvSpPr>
          <p:cNvPr id="267" name="Shape 267"/>
          <p:cNvSpPr/>
          <p:nvPr>
            <p:ph type="body" idx="1"/>
          </p:nvPr>
        </p:nvSpPr>
        <p:spPr>
          <a:prstGeom prst="rect">
            <a:avLst/>
          </a:prstGeom>
        </p:spPr>
        <p:txBody>
          <a:bodyPr anchor="t"/>
          <a:lstStyle>
            <a:lvl1pPr marL="689427" indent="-689427">
              <a:defRPr sz="3000" u="sng">
                <a:solidFill>
                  <a:srgbClr val="0000FF"/>
                </a:solidFill>
                <a:uFill>
                  <a:solidFill>
                    <a:srgbClr val="0000FF"/>
                  </a:solidFill>
                </a:uFill>
                <a:latin typeface="+mn-lt"/>
                <a:ea typeface="+mn-ea"/>
                <a:cs typeface="+mn-cs"/>
                <a:sym typeface="Helvetica"/>
                <a:hlinkClick r:id="rId2" invalidUrl="" action="" tgtFrame="" tooltip="" history="1" highlightClick="0" endSnd="0"/>
              </a:defRPr>
            </a:lvl1pPr>
          </a:lstStyle>
          <a:p>
            <a:pPr/>
            <a:r>
              <a:rPr>
                <a:hlinkClick r:id="rId2" invalidUrl="" action="" tgtFrame="" tooltip="" history="1" highlightClick="0" endSnd="0"/>
              </a:rPr>
              <a:t>中国网络诈骗地图</a:t>
            </a:r>
          </a:p>
        </p:txBody>
      </p:sp>
      <p:sp>
        <p:nvSpPr>
          <p:cNvPr id="268" name="Shape 26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9" name="40104616c37bf4bb1edd05fcab6d4246.png.jpg"/>
          <p:cNvPicPr>
            <a:picLocks noChangeAspect="1"/>
          </p:cNvPicPr>
          <p:nvPr/>
        </p:nvPicPr>
        <p:blipFill>
          <a:blip r:embed="rId3">
            <a:extLst/>
          </a:blip>
          <a:stretch>
            <a:fillRect/>
          </a:stretch>
        </p:blipFill>
        <p:spPr>
          <a:xfrm>
            <a:off x="7230145" y="5583226"/>
            <a:ext cx="4657283" cy="34850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lvl1pPr>
              <a:defRPr spc="-199" sz="5500">
                <a:latin typeface="+mn-lt"/>
                <a:ea typeface="+mn-ea"/>
                <a:cs typeface="+mn-cs"/>
                <a:sym typeface="Helvetica"/>
              </a:defRPr>
            </a:lvl1pPr>
          </a:lstStyle>
          <a:p>
            <a:pPr/>
            <a:r>
              <a:t>三、总结</a:t>
            </a:r>
          </a:p>
        </p:txBody>
      </p:sp>
      <p:sp>
        <p:nvSpPr>
          <p:cNvPr id="272" name="Shape 272"/>
          <p:cNvSpPr/>
          <p:nvPr>
            <p:ph type="body" idx="1"/>
          </p:nvPr>
        </p:nvSpPr>
        <p:spPr>
          <a:prstGeom prst="rect">
            <a:avLst/>
          </a:prstGeom>
        </p:spPr>
        <p:txBody>
          <a:bodyPr anchor="t"/>
          <a:lstStyle/>
          <a:p>
            <a:pPr marL="689427" indent="-689427">
              <a:defRPr sz="2800">
                <a:latin typeface="+mn-lt"/>
                <a:ea typeface="+mn-ea"/>
                <a:cs typeface="+mn-cs"/>
                <a:sym typeface="Helvetica"/>
              </a:defRPr>
            </a:pPr>
            <a:r>
              <a:t>防骗总结</a:t>
            </a:r>
          </a:p>
          <a:p>
            <a:pPr marL="689427" indent="-689427">
              <a:defRPr sz="2800">
                <a:latin typeface="+mn-lt"/>
                <a:ea typeface="+mn-ea"/>
                <a:cs typeface="+mn-cs"/>
                <a:sym typeface="Helvetica"/>
              </a:defRPr>
            </a:pPr>
            <a:r>
              <a:t>当前手机用户的安全防范意识比较薄弱，在日常工作生活中应注意不要轻易将手机借人，收到赠送手机、新购二手手机或者手机维修后，最好及时安装专业的手机安全软件，检测手机中是否有可疑程序，不随意点击、访问、下载、接收来历不明的彩信、短信、页面广告、应用软件等。对于商业谈判、业务洽谈、私密性接触等安全性要求较高的场所，用户要定期进行手机安全检查和技术手段免疫。出席重要场所或涉密性较高的场所，必要时可以采取拆卸手机电池、手机集中放置隔离房间等措施，加强手机安全的防护。不要随意连接公共WIFI。</a:t>
            </a:r>
          </a:p>
        </p:txBody>
      </p:sp>
      <p:sp>
        <p:nvSpPr>
          <p:cNvPr id="273" name="Shape 27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lvl1pPr>
              <a:defRPr spc="-199" sz="5500">
                <a:latin typeface="+mn-lt"/>
                <a:ea typeface="+mn-ea"/>
                <a:cs typeface="+mn-cs"/>
                <a:sym typeface="Helvetica"/>
              </a:defRPr>
            </a:lvl1pPr>
          </a:lstStyle>
          <a:p>
            <a:pPr/>
            <a:r>
              <a:t>三、总结</a:t>
            </a:r>
          </a:p>
        </p:txBody>
      </p:sp>
      <p:sp>
        <p:nvSpPr>
          <p:cNvPr id="276" name="Shape 276"/>
          <p:cNvSpPr/>
          <p:nvPr>
            <p:ph type="body" idx="1"/>
          </p:nvPr>
        </p:nvSpPr>
        <p:spPr>
          <a:prstGeom prst="rect">
            <a:avLst/>
          </a:prstGeom>
        </p:spPr>
        <p:txBody>
          <a:bodyPr/>
          <a:lstStyle/>
          <a:p>
            <a:pPr lvl="7" marL="0" indent="1600200" defTabSz="457200">
              <a:spcBef>
                <a:spcPts val="0"/>
              </a:spcBef>
              <a:buSzTx/>
              <a:buNone/>
              <a:defRPr sz="2600">
                <a:latin typeface="+mn-lt"/>
                <a:ea typeface="+mn-ea"/>
                <a:cs typeface="+mn-cs"/>
                <a:sym typeface="Helvetica"/>
              </a:defRPr>
            </a:pPr>
            <a:r>
              <a:t>陌生电话要警惕，可疑短信需小心；</a:t>
            </a:r>
          </a:p>
          <a:p>
            <a:pPr lvl="7" marL="0" indent="1600200" defTabSz="457200">
              <a:spcBef>
                <a:spcPts val="0"/>
              </a:spcBef>
              <a:buSzTx/>
              <a:buNone/>
              <a:defRPr sz="2600">
                <a:latin typeface="+mn-lt"/>
                <a:ea typeface="+mn-ea"/>
                <a:cs typeface="+mn-cs"/>
                <a:sym typeface="Helvetica"/>
              </a:defRPr>
            </a:pPr>
            <a:r>
              <a:t>虚假贷款送便宜，哄你贴钱是目的；</a:t>
            </a:r>
          </a:p>
          <a:p>
            <a:pPr lvl="7" marL="0" indent="1600200" defTabSz="457200">
              <a:spcBef>
                <a:spcPts val="0"/>
              </a:spcBef>
              <a:buSzTx/>
              <a:buNone/>
              <a:defRPr sz="2600">
                <a:latin typeface="+mn-lt"/>
                <a:ea typeface="+mn-ea"/>
                <a:cs typeface="+mn-cs"/>
                <a:sym typeface="Helvetica"/>
              </a:defRPr>
            </a:pPr>
            <a:r>
              <a:t>卡号密码要保密，网上银行别忘记；</a:t>
            </a:r>
          </a:p>
          <a:p>
            <a:pPr lvl="7" marL="0" indent="1600200" defTabSz="457200">
              <a:spcBef>
                <a:spcPts val="0"/>
              </a:spcBef>
              <a:buSzTx/>
              <a:buNone/>
              <a:defRPr sz="2600">
                <a:latin typeface="+mn-lt"/>
                <a:ea typeface="+mn-ea"/>
                <a:cs typeface="+mn-cs"/>
                <a:sym typeface="Helvetica"/>
              </a:defRPr>
            </a:pPr>
            <a:r>
              <a:t>冒充Q Q好朋友，提防骗子在演戏；</a:t>
            </a:r>
          </a:p>
          <a:p>
            <a:pPr lvl="7" marL="0" indent="1600200" defTabSz="457200">
              <a:spcBef>
                <a:spcPts val="0"/>
              </a:spcBef>
              <a:buSzTx/>
              <a:buNone/>
              <a:defRPr sz="2600">
                <a:latin typeface="+mn-lt"/>
                <a:ea typeface="+mn-ea"/>
                <a:cs typeface="+mn-cs"/>
                <a:sym typeface="Helvetica"/>
              </a:defRPr>
            </a:pPr>
            <a:r>
              <a:t>网络购物须谨慎，钓鱼网站莫点击；</a:t>
            </a:r>
          </a:p>
          <a:p>
            <a:pPr lvl="7" marL="0" indent="1600200" defTabSz="457200">
              <a:spcBef>
                <a:spcPts val="0"/>
              </a:spcBef>
              <a:buSzTx/>
              <a:buNone/>
              <a:defRPr sz="2600">
                <a:latin typeface="+mn-lt"/>
                <a:ea typeface="+mn-ea"/>
                <a:cs typeface="+mn-cs"/>
                <a:sym typeface="Helvetica"/>
              </a:defRPr>
            </a:pPr>
            <a:r>
              <a:t>亲朋好友遇急事，不忙汇款先联系；</a:t>
            </a:r>
          </a:p>
          <a:p>
            <a:pPr lvl="7" marL="0" indent="1600200" defTabSz="457200">
              <a:spcBef>
                <a:spcPts val="0"/>
              </a:spcBef>
              <a:buSzTx/>
              <a:buNone/>
              <a:defRPr sz="2600">
                <a:latin typeface="+mn-lt"/>
                <a:ea typeface="+mn-ea"/>
                <a:cs typeface="+mn-cs"/>
                <a:sym typeface="Helvetica"/>
              </a:defRPr>
            </a:pPr>
            <a:r>
              <a:t>邮包藏毒不要慌，身份泄密讹骗你；</a:t>
            </a:r>
          </a:p>
          <a:p>
            <a:pPr lvl="7" marL="0" indent="1600200" defTabSz="457200">
              <a:spcBef>
                <a:spcPts val="0"/>
              </a:spcBef>
              <a:buSzTx/>
              <a:buNone/>
              <a:defRPr sz="2600">
                <a:latin typeface="+mn-lt"/>
                <a:ea typeface="+mn-ea"/>
                <a:cs typeface="+mn-cs"/>
                <a:sym typeface="Helvetica"/>
              </a:defRPr>
            </a:pPr>
            <a:r>
              <a:t>快递邮包莫要贪，核查无误方签收；</a:t>
            </a:r>
          </a:p>
          <a:p>
            <a:pPr lvl="7" marL="0" indent="1600200" defTabSz="457200">
              <a:spcBef>
                <a:spcPts val="0"/>
              </a:spcBef>
              <a:buSzTx/>
              <a:buNone/>
              <a:defRPr sz="2600">
                <a:latin typeface="+mn-lt"/>
                <a:ea typeface="+mn-ea"/>
                <a:cs typeface="+mn-cs"/>
                <a:sym typeface="Helvetica"/>
              </a:defRPr>
            </a:pPr>
            <a:r>
              <a:t>电话欠费要核实，来电信息需辨清；</a:t>
            </a:r>
          </a:p>
          <a:p>
            <a:pPr lvl="7" marL="0" indent="1600200" defTabSz="457200">
              <a:spcBef>
                <a:spcPts val="0"/>
              </a:spcBef>
              <a:buSzTx/>
              <a:buNone/>
              <a:defRPr sz="2600">
                <a:latin typeface="+mn-lt"/>
                <a:ea typeface="+mn-ea"/>
                <a:cs typeface="+mn-cs"/>
                <a:sym typeface="Helvetica"/>
              </a:defRPr>
            </a:pPr>
            <a:r>
              <a:t>钱财离身有风险，110咨询最放心！</a:t>
            </a:r>
          </a:p>
        </p:txBody>
      </p:sp>
      <p:sp>
        <p:nvSpPr>
          <p:cNvPr id="277" name="Shape 27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8" name="20160220214503.gif"/>
          <p:cNvPicPr>
            <a:picLocks noChangeAspect="0"/>
          </p:cNvPicPr>
          <p:nvPr/>
        </p:nvPicPr>
        <p:blipFill>
          <a:blip r:embed="rId2">
            <a:extLst/>
          </a:blip>
          <a:stretch>
            <a:fillRect/>
          </a:stretch>
        </p:blipFill>
        <p:spPr>
          <a:xfrm>
            <a:off x="10141468" y="331251"/>
            <a:ext cx="2044701" cy="2044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a:defRPr spc="-199" sz="5500">
                <a:latin typeface="+mn-lt"/>
                <a:ea typeface="+mn-ea"/>
                <a:cs typeface="+mn-cs"/>
                <a:sym typeface="Helvetica"/>
              </a:defRPr>
            </a:lvl1pPr>
          </a:lstStyle>
          <a:p>
            <a:pPr/>
            <a:r>
              <a:t>三、总结</a:t>
            </a:r>
          </a:p>
        </p:txBody>
      </p:sp>
      <p:sp>
        <p:nvSpPr>
          <p:cNvPr id="281" name="Shape 281"/>
          <p:cNvSpPr/>
          <p:nvPr>
            <p:ph type="body" idx="1"/>
          </p:nvPr>
        </p:nvSpPr>
        <p:spPr>
          <a:xfrm>
            <a:off x="152400" y="2984500"/>
            <a:ext cx="12293600" cy="6324600"/>
          </a:xfrm>
          <a:prstGeom prst="rect">
            <a:avLst/>
          </a:prstGeom>
        </p:spPr>
        <p:txBody>
          <a:bodyPr anchor="t"/>
          <a:lstStyle/>
          <a:p>
            <a:pPr marL="689427" indent="-689427">
              <a:defRPr sz="3000">
                <a:latin typeface="+mn-lt"/>
                <a:ea typeface="+mn-ea"/>
                <a:cs typeface="+mn-cs"/>
                <a:sym typeface="Helvetica"/>
              </a:defRPr>
            </a:pPr>
          </a:p>
          <a:p>
            <a:pPr marL="689427" indent="-689427">
              <a:defRPr sz="3000">
                <a:latin typeface="+mn-lt"/>
                <a:ea typeface="+mn-ea"/>
                <a:cs typeface="+mn-cs"/>
                <a:sym typeface="Helvetica"/>
              </a:defRPr>
            </a:pPr>
            <a:r>
              <a:t>【参考文献】 </a:t>
            </a:r>
          </a:p>
          <a:p>
            <a:pPr marL="689427" indent="-689427">
              <a:defRPr sz="3000">
                <a:latin typeface="+mn-lt"/>
                <a:ea typeface="+mn-ea"/>
                <a:cs typeface="+mn-cs"/>
                <a:sym typeface="Helvetica"/>
              </a:defRPr>
            </a:pPr>
            <a:r>
              <a:t>《法治与社会》报纸 2011年6月下</a:t>
            </a:r>
          </a:p>
          <a:p>
            <a:pPr marL="689427" indent="-689427">
              <a:defRPr sz="3000">
                <a:latin typeface="+mn-lt"/>
                <a:ea typeface="+mn-ea"/>
                <a:cs typeface="+mn-cs"/>
                <a:sym typeface="Helvetica"/>
              </a:defRPr>
            </a:pPr>
            <a:r>
              <a:t>《湖北警官学院学报》2014年第3期 </a:t>
            </a:r>
          </a:p>
          <a:p>
            <a:pPr marL="689427" indent="-689427">
              <a:defRPr sz="3000">
                <a:latin typeface="+mn-lt"/>
                <a:ea typeface="+mn-ea"/>
                <a:cs typeface="+mn-cs"/>
                <a:sym typeface="Helvetica"/>
              </a:defRPr>
            </a:pPr>
            <a:r>
              <a:t>警惕利用高科技音频分析手段进行电信诈骗的案件  </a:t>
            </a:r>
          </a:p>
          <a:p>
            <a:pPr marL="689427" indent="-689427">
              <a:defRPr sz="3000">
                <a:latin typeface="+mn-lt"/>
                <a:ea typeface="+mn-ea"/>
                <a:cs typeface="+mn-cs"/>
                <a:sym typeface="Helvetica"/>
              </a:defRPr>
            </a:pPr>
            <a:r>
              <a:t>论文《“x卧底”病毒引发手机安全思考》</a:t>
            </a:r>
          </a:p>
        </p:txBody>
      </p:sp>
      <p:sp>
        <p:nvSpPr>
          <p:cNvPr id="282" name="Shape 28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body" sz="quarter" idx="1"/>
          </p:nvPr>
        </p:nvSpPr>
        <p:spPr>
          <a:xfrm>
            <a:off x="927100" y="3777534"/>
            <a:ext cx="10902504" cy="2198532"/>
          </a:xfrm>
          <a:prstGeom prst="rect">
            <a:avLst/>
          </a:prstGeom>
        </p:spPr>
        <p:txBody>
          <a:bodyPr/>
          <a:lstStyle>
            <a:lvl1pPr defTabSz="578358">
              <a:spcBef>
                <a:spcPts val="3700"/>
              </a:spcBef>
              <a:defRPr sz="8500">
                <a:latin typeface="Chalkduster"/>
                <a:ea typeface="Chalkduster"/>
                <a:cs typeface="Chalkduster"/>
                <a:sym typeface="Chalkduster"/>
              </a:defRPr>
            </a:lvl1pPr>
          </a:lstStyle>
          <a:p>
            <a:pPr/>
            <a:r>
              <a:t>“Thank you!”</a:t>
            </a:r>
          </a:p>
        </p:txBody>
      </p:sp>
      <p:sp>
        <p:nvSpPr>
          <p:cNvPr id="285" name="Shape 28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solidFill>
                  <a:srgbClr val="324863"/>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4"/>
                                        </p:tgtEl>
                                        <p:attrNameLst>
                                          <p:attrName>style.visibility</p:attrName>
                                        </p:attrNameLst>
                                      </p:cBhvr>
                                      <p:to>
                                        <p:strVal val="visible"/>
                                      </p:to>
                                    </p:set>
                                    <p:animEffect filter="dissolve" transition="in">
                                      <p:cBhvr>
                                        <p:cTn id="7" dur="1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defRPr spc="-199" sz="5500">
                <a:latin typeface="+mn-lt"/>
                <a:ea typeface="+mn-ea"/>
                <a:cs typeface="+mn-cs"/>
                <a:sym typeface="Helvetica"/>
              </a:defRPr>
            </a:pPr>
            <a:r>
              <a:t>二、电信诈骗的分类</a:t>
            </a:r>
            <a:r>
              <a:rPr spc="-100" sz="4300"/>
              <a:t>（按诈骗手法分类）</a:t>
            </a:r>
          </a:p>
        </p:txBody>
      </p:sp>
      <p:sp>
        <p:nvSpPr>
          <p:cNvPr id="155" name="Shape 155"/>
          <p:cNvSpPr/>
          <p:nvPr>
            <p:ph type="body" idx="1"/>
          </p:nvPr>
        </p:nvSpPr>
        <p:spPr>
          <a:prstGeom prst="rect">
            <a:avLst/>
          </a:prstGeom>
        </p:spPr>
        <p:txBody>
          <a:bodyPr/>
          <a:lstStyle/>
          <a:p>
            <a:pPr marL="508000" indent="-508000">
              <a:defRPr sz="3900">
                <a:latin typeface="+mn-lt"/>
                <a:ea typeface="+mn-ea"/>
                <a:cs typeface="+mn-cs"/>
                <a:sym typeface="Helvetica"/>
              </a:defRPr>
            </a:pPr>
            <a:r>
              <a:t>（1）网络听号诈骗</a:t>
            </a:r>
          </a:p>
          <a:p>
            <a:pPr marL="508000" indent="-508000">
              <a:defRPr sz="3900">
                <a:latin typeface="+mn-lt"/>
                <a:ea typeface="+mn-ea"/>
                <a:cs typeface="+mn-cs"/>
                <a:sym typeface="Helvetica"/>
              </a:defRPr>
            </a:pPr>
            <a:r>
              <a:t>（2）网络改号诈骗</a:t>
            </a:r>
          </a:p>
          <a:p>
            <a:pPr marL="508000" indent="-508000">
              <a:defRPr sz="3900">
                <a:latin typeface="+mn-lt"/>
                <a:ea typeface="+mn-ea"/>
                <a:cs typeface="+mn-cs"/>
                <a:sym typeface="Helvetica"/>
              </a:defRPr>
            </a:pPr>
            <a:r>
              <a:t>（3）伪基站诈骗</a:t>
            </a:r>
          </a:p>
          <a:p>
            <a:pPr marL="508000" indent="-508000">
              <a:defRPr sz="3900">
                <a:latin typeface="+mn-lt"/>
                <a:ea typeface="+mn-ea"/>
                <a:cs typeface="+mn-cs"/>
                <a:sym typeface="Helvetica"/>
              </a:defRPr>
            </a:pPr>
            <a:r>
              <a:t>（4）下载软件植入木马 远程控制</a:t>
            </a:r>
          </a:p>
          <a:p>
            <a:pPr marL="508000" indent="-508000">
              <a:defRPr sz="3900">
                <a:latin typeface="+mn-lt"/>
                <a:ea typeface="+mn-ea"/>
                <a:cs typeface="+mn-cs"/>
                <a:sym typeface="Helvetica"/>
              </a:defRPr>
            </a:pPr>
            <a:r>
              <a:t>（5）手机监听软件</a:t>
            </a:r>
          </a:p>
        </p:txBody>
      </p:sp>
      <p:sp>
        <p:nvSpPr>
          <p:cNvPr id="156" name="Shape 156"/>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a:defRPr spc="-200" sz="5600">
                <a:latin typeface="+mn-lt"/>
                <a:ea typeface="+mn-ea"/>
                <a:cs typeface="+mn-cs"/>
                <a:sym typeface="Helvetica"/>
              </a:defRPr>
            </a:lvl1pPr>
          </a:lstStyle>
          <a:p>
            <a:pPr/>
            <a:r>
              <a:t>（1）网络听号诈骗</a:t>
            </a:r>
          </a:p>
        </p:txBody>
      </p:sp>
      <p:sp>
        <p:nvSpPr>
          <p:cNvPr id="159" name="Shape 159"/>
          <p:cNvSpPr/>
          <p:nvPr>
            <p:ph type="body" idx="1"/>
          </p:nvPr>
        </p:nvSpPr>
        <p:spPr>
          <a:prstGeom prst="rect">
            <a:avLst/>
          </a:prstGeom>
        </p:spPr>
        <p:txBody>
          <a:bodyPr/>
          <a:lstStyle>
            <a:lvl1pPr>
              <a:defRPr>
                <a:latin typeface="+mn-lt"/>
                <a:ea typeface="+mn-ea"/>
                <a:cs typeface="+mn-cs"/>
                <a:sym typeface="Helvetica"/>
              </a:defRPr>
            </a:lvl1pPr>
          </a:lstStyle>
          <a:p>
            <a:pPr/>
            <a:r>
              <a:t>“听号”诈骗案是一种新型的电信诈骗案，作案人在与被害人通话中，偷录对方拨电话银行的拨号音后，采用辨听电话拨号音频的方法对其进行分析，然后破解被害人的银行账户号和密码，再实施转账。这类案的作案人作案手法隐蔽，公众知晓度较低，被害人很容易上当受骗。 </a:t>
            </a:r>
          </a:p>
        </p:txBody>
      </p:sp>
      <p:sp>
        <p:nvSpPr>
          <p:cNvPr id="160" name="Shape 160"/>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a:defRPr spc="-200" sz="5600">
                <a:latin typeface="+mn-lt"/>
                <a:ea typeface="+mn-ea"/>
                <a:cs typeface="+mn-cs"/>
                <a:sym typeface="Helvetica"/>
              </a:defRPr>
            </a:lvl1pPr>
          </a:lstStyle>
          <a:p>
            <a:pPr/>
            <a:r>
              <a:t>（1）网络听号诈骗</a:t>
            </a:r>
          </a:p>
        </p:txBody>
      </p:sp>
      <p:sp>
        <p:nvSpPr>
          <p:cNvPr id="163" name="Shape 163"/>
          <p:cNvSpPr/>
          <p:nvPr>
            <p:ph type="body" idx="1"/>
          </p:nvPr>
        </p:nvSpPr>
        <p:spPr>
          <a:prstGeom prst="rect">
            <a:avLst/>
          </a:prstGeom>
        </p:spPr>
        <p:txBody>
          <a:bodyPr/>
          <a:lstStyle/>
          <a:p>
            <a:pPr marL="507998" indent="-507998">
              <a:defRPr sz="3000">
                <a:latin typeface="+mn-lt"/>
                <a:ea typeface="+mn-ea"/>
                <a:cs typeface="+mn-cs"/>
                <a:sym typeface="Helvetica"/>
              </a:defRPr>
            </a:pPr>
            <a:r>
              <a:t>相关案例：</a:t>
            </a:r>
          </a:p>
          <a:p>
            <a:pPr marL="507998" indent="-507998">
              <a:defRPr sz="3000">
                <a:latin typeface="+mn-lt"/>
                <a:ea typeface="+mn-ea"/>
                <a:cs typeface="+mn-cs"/>
                <a:sym typeface="Helvetica"/>
              </a:defRPr>
            </a:pPr>
            <a:r>
              <a:t>案例1：2011年6月，浙江李某通过百度，找到一家化工企业，拟购买甲醛，电话联系中，对方称不要定金以表明合作的诚意，经过多次联系后，李某相信了对方。后对方要求李某使用电话银行业务，以方便交易，李某在同意后还特地修改了银行卡密码。后对方谎称准备发货，发货前要确认李某账户是否足额，并要求听到李某拨打电话银行时的情况，李某在与对方通话的同时，拨打了电话银行直至语音播报余额，对方之后表示马上发货。当天下午，李某却发现自己银行卡内的5万元不翼而飞。</a:t>
            </a:r>
          </a:p>
        </p:txBody>
      </p:sp>
      <p:sp>
        <p:nvSpPr>
          <p:cNvPr id="164" name="Shape 164"/>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defRPr spc="-200" sz="5600">
                <a:latin typeface="+mn-lt"/>
                <a:ea typeface="+mn-ea"/>
                <a:cs typeface="+mn-cs"/>
                <a:sym typeface="Helvetica"/>
              </a:defRPr>
            </a:lvl1pPr>
          </a:lstStyle>
          <a:p>
            <a:pPr/>
            <a:r>
              <a:t>（1）网络听号诈骗</a:t>
            </a:r>
          </a:p>
        </p:txBody>
      </p:sp>
      <p:sp>
        <p:nvSpPr>
          <p:cNvPr id="167" name="Shape 167"/>
          <p:cNvSpPr/>
          <p:nvPr>
            <p:ph type="body" idx="1"/>
          </p:nvPr>
        </p:nvSpPr>
        <p:spPr>
          <a:prstGeom prst="rect">
            <a:avLst/>
          </a:prstGeom>
        </p:spPr>
        <p:txBody>
          <a:bodyPr/>
          <a:lstStyle>
            <a:lvl1pPr marL="507998" indent="-507998">
              <a:defRPr sz="2800">
                <a:latin typeface="+mn-lt"/>
                <a:ea typeface="+mn-ea"/>
                <a:cs typeface="+mn-cs"/>
                <a:sym typeface="Helvetica"/>
              </a:defRPr>
            </a:lvl1pPr>
          </a:lstStyle>
          <a:p>
            <a:pPr/>
            <a:r>
              <a:t>案例2：2011年5月，浙江王某在网上采购原材料，与对方签订了合同，并将定金付到对方的银行账号。之后，王某接到自称该公司送货司机电话，要求其办理建设银行的电话银行转账业务，待验货后，用电话银行支付余款，然后卸货。王某在办理了电话转账业务后，对方以测试电话银行转账业务是否正常为由，让王某先用电话向其指定的建行账号打款1元钱。接着，王某便在未挂断通话手机的情况下，使用固定电话的免提功能，让对方听到向其账号成功打入1元钱的操作。其间，对方多次称听不清楚。王某换了一只声音比较响的电话机再次操作，对方终于表示认可。而此后，对方王姓司机以天色已晚为由，推说第二天送货。当晚，王某建行账户中的资金被人分两次转走，总计81940元。 </a:t>
            </a:r>
          </a:p>
        </p:txBody>
      </p:sp>
      <p:sp>
        <p:nvSpPr>
          <p:cNvPr id="168" name="Shape 168"/>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a:defRPr spc="-200" sz="5600">
                <a:latin typeface="+mn-lt"/>
                <a:ea typeface="+mn-ea"/>
                <a:cs typeface="+mn-cs"/>
                <a:sym typeface="Helvetica"/>
              </a:defRPr>
            </a:lvl1pPr>
          </a:lstStyle>
          <a:p>
            <a:pPr/>
            <a:r>
              <a:t>（1）网络听号诈骗</a:t>
            </a:r>
          </a:p>
        </p:txBody>
      </p:sp>
      <p:sp>
        <p:nvSpPr>
          <p:cNvPr id="171" name="Shape 171"/>
          <p:cNvSpPr/>
          <p:nvPr>
            <p:ph type="body" idx="1"/>
          </p:nvPr>
        </p:nvSpPr>
        <p:spPr>
          <a:xfrm>
            <a:off x="190500" y="2984500"/>
            <a:ext cx="12293600" cy="6324600"/>
          </a:xfrm>
          <a:prstGeom prst="rect">
            <a:avLst/>
          </a:prstGeom>
        </p:spPr>
        <p:txBody>
          <a:bodyPr anchor="t"/>
          <a:lstStyle/>
          <a:p>
            <a:pPr marL="507998" indent="-507998">
              <a:defRPr sz="2800">
                <a:latin typeface="+mn-lt"/>
                <a:ea typeface="+mn-ea"/>
                <a:cs typeface="+mn-cs"/>
                <a:sym typeface="Helvetica"/>
              </a:defRPr>
            </a:pPr>
            <a:r>
              <a:t>分析：</a:t>
            </a:r>
          </a:p>
          <a:p>
            <a:pPr marL="507998" indent="-507998">
              <a:defRPr sz="2800">
                <a:latin typeface="+mn-lt"/>
                <a:ea typeface="+mn-ea"/>
                <a:cs typeface="+mn-cs"/>
                <a:sym typeface="Helvetica"/>
              </a:defRPr>
            </a:pPr>
            <a:r>
              <a:t>手机拨号键盘使用双音多频 DTMF（Dual Tone Multi Frequency）信号。双音多频，由高频群和低频群组成，一个高频信号和一个低频信号叠加组成一个组合信号，代表一个数字。 </a:t>
            </a:r>
          </a:p>
          <a:p>
            <a:pPr marL="507998" indent="-507998">
              <a:defRPr sz="2800">
                <a:latin typeface="+mn-lt"/>
                <a:ea typeface="+mn-ea"/>
                <a:cs typeface="+mn-cs"/>
                <a:sym typeface="Helvetica"/>
              </a:defRPr>
            </a:pPr>
            <a:r>
              <a:t>实验过程（工具：Adobe Au音频软件）</a:t>
            </a:r>
          </a:p>
        </p:txBody>
      </p:sp>
      <p:sp>
        <p:nvSpPr>
          <p:cNvPr id="172" name="Shape 172"/>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lvl1pPr>
              <a:defRPr spc="-200"/>
            </a:lvl1pPr>
          </a:lstStyle>
          <a:p>
            <a:pPr/>
            <a:r>
              <a:t>（1）网络听号诈骗</a:t>
            </a:r>
          </a:p>
        </p:txBody>
      </p:sp>
      <p:pic>
        <p:nvPicPr>
          <p:cNvPr id="175" name="image2.jpeg"/>
          <p:cNvPicPr>
            <a:picLocks noChangeAspect="1"/>
          </p:cNvPicPr>
          <p:nvPr/>
        </p:nvPicPr>
        <p:blipFill>
          <a:blip r:embed="rId2">
            <a:extLst/>
          </a:blip>
          <a:stretch>
            <a:fillRect/>
          </a:stretch>
        </p:blipFill>
        <p:spPr>
          <a:xfrm>
            <a:off x="8589712" y="314325"/>
            <a:ext cx="4025904" cy="2209800"/>
          </a:xfrm>
          <a:prstGeom prst="rect">
            <a:avLst/>
          </a:prstGeom>
          <a:ln w="12700">
            <a:miter lim="400000"/>
          </a:ln>
        </p:spPr>
      </p:pic>
      <p:pic>
        <p:nvPicPr>
          <p:cNvPr id="176" name="image1.png"/>
          <p:cNvPicPr>
            <a:picLocks noChangeAspect="1"/>
          </p:cNvPicPr>
          <p:nvPr/>
        </p:nvPicPr>
        <p:blipFill>
          <a:blip r:embed="rId3">
            <a:extLst/>
          </a:blip>
          <a:stretch>
            <a:fillRect/>
          </a:stretch>
        </p:blipFill>
        <p:spPr>
          <a:xfrm>
            <a:off x="1134585" y="2984500"/>
            <a:ext cx="10290524" cy="6324600"/>
          </a:xfrm>
          <a:prstGeom prst="rect">
            <a:avLst/>
          </a:prstGeom>
          <a:ln w="12700">
            <a:miter lim="400000"/>
          </a:ln>
        </p:spPr>
      </p:pic>
      <p:sp>
        <p:nvSpPr>
          <p:cNvPr id="177" name="Shape 177"/>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Editorial">
  <a:themeElements>
    <a:clrScheme name="Editorial">
      <a:dk1>
        <a:srgbClr val="324863"/>
      </a:dk1>
      <a:lt1>
        <a:srgbClr val="634D31"/>
      </a:lt1>
      <a:dk2>
        <a:srgbClr val="A7A7A7"/>
      </a:dk2>
      <a:lt2>
        <a:srgbClr val="535353"/>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Helvetica Neue"/>
        <a:ea typeface="Helvetica Neue"/>
        <a:cs typeface="Helvetica Neue"/>
      </a:majorFont>
      <a:minorFont>
        <a:latin typeface="Helvetica"/>
        <a:ea typeface="Helvetica"/>
        <a:cs typeface="Helvetica"/>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34D3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ditorial">
  <a:themeElements>
    <a:clrScheme name="Editorial">
      <a:dk1>
        <a:srgbClr val="000000"/>
      </a:dk1>
      <a:lt1>
        <a:srgbClr val="FFFFFF"/>
      </a:lt1>
      <a:dk2>
        <a:srgbClr val="A7A7A7"/>
      </a:dk2>
      <a:lt2>
        <a:srgbClr val="535353"/>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Helvetica Neue"/>
        <a:ea typeface="Helvetica Neue"/>
        <a:cs typeface="Helvetica Neue"/>
      </a:majorFont>
      <a:minorFont>
        <a:latin typeface="Helvetica"/>
        <a:ea typeface="Helvetica"/>
        <a:cs typeface="Helvetica"/>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34D3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