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F186E5-9E74-45EA-AC93-5A4ED9CCC485}">
  <a:tblStyle styleId="{ACF186E5-9E74-45EA-AC93-5A4ED9CCC4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ProximaNova-bold.fntdata"/><Relationship Id="rId10" Type="http://schemas.openxmlformats.org/officeDocument/2006/relationships/slide" Target="slides/slide4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8e47049c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8e47049c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After confirming that there were 64 values (8x8) we translated from binary to Hex/ASCII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Due to the message we were receiving over the serial connection stating that the Arduino was “Receiving message “Hello” …” we predicted when correctly translated the message Hello should appear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8e47049c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8e47049c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8e47049c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8e47049c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8e47049c9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8e47049c9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8e47049c9_3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8e47049c9_3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8e47049c9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8e47049c9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8e47049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8e47049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8e47049c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8e47049c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8e47049c9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8e47049c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8e47049c9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8e47049c9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8e47049c9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8e47049c9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morse code from 1) audio 2) voltage difference 3) </a:t>
            </a:r>
            <a:r>
              <a:rPr lang="en"/>
              <a:t>oscilloscope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determined</a:t>
            </a:r>
            <a:r>
              <a:rPr lang="en"/>
              <a:t> using </a:t>
            </a:r>
            <a:r>
              <a:rPr lang="en"/>
              <a:t>oscilloscope</a:t>
            </a:r>
            <a:r>
              <a:rPr lang="en"/>
              <a:t> it can’t be morse code due to the high and low values not be only 3 consistent lengths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Due to the nature of SPI protocol, we know that binary is being sent to the slave device. Also when the first value starts with a rising edge the highs are 1 and lows 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8e47049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8e47049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8e47049c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8e47049c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n6kq6ky5TUMCuHlgmaG9yMcpSZFv6iOg/view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884600" y="876300"/>
            <a:ext cx="50958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5">
                <a:latin typeface="Courier New"/>
                <a:ea typeface="Courier New"/>
                <a:cs typeface="Courier New"/>
                <a:sym typeface="Courier New"/>
              </a:rPr>
              <a:t>@CSAW ES</a:t>
            </a:r>
            <a:r>
              <a:rPr lang="en" sz="4355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4355">
                <a:latin typeface="Courier New"/>
                <a:ea typeface="Courier New"/>
                <a:cs typeface="Courier New"/>
                <a:sym typeface="Courier New"/>
              </a:rPr>
              <a:t> 2023</a:t>
            </a:r>
            <a:endParaRPr sz="435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Isabelle Friedfeld-Gebaide, Dan Ivanovich, Andreas D. Kellas, and Emily Soto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26" y="1450322"/>
            <a:ext cx="3656400" cy="13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Structure of “HELLO” message</a:t>
            </a:r>
            <a:endParaRPr b="1" sz="302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1739700" y="2157763"/>
            <a:ext cx="5272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a5 05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 48 45 4c 4c 4f </a:t>
            </a:r>
            <a:r>
              <a:rPr lang="en" sz="2500"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39</a:t>
            </a:r>
            <a:endParaRPr sz="2500">
              <a:highlight>
                <a:schemeClr val="accent6"/>
              </a:highlight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3374300" y="3081550"/>
            <a:ext cx="47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2000"/>
          </a:p>
        </p:txBody>
      </p:sp>
      <p:sp>
        <p:nvSpPr>
          <p:cNvPr id="144" name="Google Shape;144;p22"/>
          <p:cNvSpPr txBox="1"/>
          <p:nvPr/>
        </p:nvSpPr>
        <p:spPr>
          <a:xfrm>
            <a:off x="3929300" y="3081550"/>
            <a:ext cx="47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sz="2000"/>
          </a:p>
        </p:txBody>
      </p:sp>
      <p:sp>
        <p:nvSpPr>
          <p:cNvPr id="145" name="Google Shape;145;p22"/>
          <p:cNvSpPr txBox="1"/>
          <p:nvPr/>
        </p:nvSpPr>
        <p:spPr>
          <a:xfrm>
            <a:off x="4509875" y="3081550"/>
            <a:ext cx="47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sz="2000"/>
          </a:p>
        </p:txBody>
      </p:sp>
      <p:sp>
        <p:nvSpPr>
          <p:cNvPr id="146" name="Google Shape;146;p22"/>
          <p:cNvSpPr txBox="1"/>
          <p:nvPr/>
        </p:nvSpPr>
        <p:spPr>
          <a:xfrm>
            <a:off x="5090450" y="3081550"/>
            <a:ext cx="47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sz="2000"/>
          </a:p>
        </p:txBody>
      </p:sp>
      <p:sp>
        <p:nvSpPr>
          <p:cNvPr id="147" name="Google Shape;147;p22"/>
          <p:cNvSpPr txBox="1"/>
          <p:nvPr/>
        </p:nvSpPr>
        <p:spPr>
          <a:xfrm>
            <a:off x="5631925" y="3081550"/>
            <a:ext cx="47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2000"/>
          </a:p>
        </p:txBody>
      </p:sp>
      <p:cxnSp>
        <p:nvCxnSpPr>
          <p:cNvPr id="148" name="Google Shape;148;p22"/>
          <p:cNvCxnSpPr/>
          <p:nvPr/>
        </p:nvCxnSpPr>
        <p:spPr>
          <a:xfrm>
            <a:off x="5884850" y="2573575"/>
            <a:ext cx="0" cy="6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2"/>
          <p:cNvCxnSpPr/>
          <p:nvPr/>
        </p:nvCxnSpPr>
        <p:spPr>
          <a:xfrm>
            <a:off x="5329850" y="2573575"/>
            <a:ext cx="0" cy="6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2"/>
          <p:cNvCxnSpPr/>
          <p:nvPr/>
        </p:nvCxnSpPr>
        <p:spPr>
          <a:xfrm>
            <a:off x="4749275" y="2573575"/>
            <a:ext cx="0" cy="6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2"/>
          <p:cNvCxnSpPr/>
          <p:nvPr/>
        </p:nvCxnSpPr>
        <p:spPr>
          <a:xfrm>
            <a:off x="4168700" y="2573575"/>
            <a:ext cx="0" cy="6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2"/>
          <p:cNvCxnSpPr/>
          <p:nvPr/>
        </p:nvCxnSpPr>
        <p:spPr>
          <a:xfrm>
            <a:off x="3613700" y="2573575"/>
            <a:ext cx="0" cy="6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2"/>
          <p:cNvCxnSpPr/>
          <p:nvPr/>
        </p:nvCxnSpPr>
        <p:spPr>
          <a:xfrm>
            <a:off x="6412800" y="2649775"/>
            <a:ext cx="0" cy="134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2"/>
          <p:cNvSpPr txBox="1"/>
          <p:nvPr/>
        </p:nvSpPr>
        <p:spPr>
          <a:xfrm>
            <a:off x="5247300" y="3993175"/>
            <a:ext cx="369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=CRC-8(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a50548454c4c4f)</a:t>
            </a:r>
            <a:endParaRPr sz="2000"/>
          </a:p>
        </p:txBody>
      </p:sp>
      <p:cxnSp>
        <p:nvCxnSpPr>
          <p:cNvPr id="155" name="Google Shape;155;p22"/>
          <p:cNvCxnSpPr/>
          <p:nvPr/>
        </p:nvCxnSpPr>
        <p:spPr>
          <a:xfrm>
            <a:off x="2751325" y="2573575"/>
            <a:ext cx="0" cy="134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2"/>
          <p:cNvSpPr txBox="1"/>
          <p:nvPr/>
        </p:nvSpPr>
        <p:spPr>
          <a:xfrm>
            <a:off x="2193400" y="3831825"/>
            <a:ext cx="111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endParaRPr sz="2000"/>
          </a:p>
        </p:txBody>
      </p:sp>
      <p:sp>
        <p:nvSpPr>
          <p:cNvPr id="157" name="Google Shape;157;p22"/>
          <p:cNvSpPr txBox="1"/>
          <p:nvPr/>
        </p:nvSpPr>
        <p:spPr>
          <a:xfrm>
            <a:off x="785675" y="849075"/>
            <a:ext cx="778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10100101 00000101</a:t>
            </a:r>
            <a:r>
              <a:rPr lang="en" sz="25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01001000 01000101 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01001100 01001100 01001111 </a:t>
            </a:r>
            <a:r>
              <a:rPr lang="en" sz="2500"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00111001</a:t>
            </a:r>
            <a:endParaRPr sz="250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Structure of “FLAG” message</a:t>
            </a:r>
            <a:endParaRPr b="1" sz="302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1816650" y="1053525"/>
            <a:ext cx="55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a5 05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 46 4c 41 47 00 </a:t>
            </a:r>
            <a:r>
              <a:rPr lang="en" sz="2500"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sz="2500">
              <a:highlight>
                <a:schemeClr val="accent6"/>
              </a:highlight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500521" y="2150154"/>
            <a:ext cx="5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sz="2000"/>
          </a:p>
        </p:txBody>
      </p:sp>
      <p:sp>
        <p:nvSpPr>
          <p:cNvPr id="165" name="Google Shape;165;p23"/>
          <p:cNvSpPr txBox="1"/>
          <p:nvPr/>
        </p:nvSpPr>
        <p:spPr>
          <a:xfrm>
            <a:off x="4000970" y="2150154"/>
            <a:ext cx="5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sz="2000"/>
          </a:p>
        </p:txBody>
      </p:sp>
      <p:sp>
        <p:nvSpPr>
          <p:cNvPr id="166" name="Google Shape;166;p23"/>
          <p:cNvSpPr txBox="1"/>
          <p:nvPr/>
        </p:nvSpPr>
        <p:spPr>
          <a:xfrm>
            <a:off x="4600906" y="2150154"/>
            <a:ext cx="5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2000"/>
          </a:p>
        </p:txBody>
      </p:sp>
      <p:sp>
        <p:nvSpPr>
          <p:cNvPr id="167" name="Google Shape;167;p23"/>
          <p:cNvSpPr txBox="1"/>
          <p:nvPr/>
        </p:nvSpPr>
        <p:spPr>
          <a:xfrm>
            <a:off x="5200841" y="2150154"/>
            <a:ext cx="5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sz="2000"/>
          </a:p>
        </p:txBody>
      </p:sp>
      <p:sp>
        <p:nvSpPr>
          <p:cNvPr id="168" name="Google Shape;168;p23"/>
          <p:cNvSpPr txBox="1"/>
          <p:nvPr/>
        </p:nvSpPr>
        <p:spPr>
          <a:xfrm>
            <a:off x="5524418" y="2195268"/>
            <a:ext cx="99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[NULL]</a:t>
            </a:r>
            <a:endParaRPr sz="1500"/>
          </a:p>
        </p:txBody>
      </p:sp>
      <p:cxnSp>
        <p:nvCxnSpPr>
          <p:cNvPr id="169" name="Google Shape;169;p23"/>
          <p:cNvCxnSpPr/>
          <p:nvPr/>
        </p:nvCxnSpPr>
        <p:spPr>
          <a:xfrm>
            <a:off x="6006994" y="1555687"/>
            <a:ext cx="0" cy="72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3"/>
          <p:cNvCxnSpPr/>
          <p:nvPr/>
        </p:nvCxnSpPr>
        <p:spPr>
          <a:xfrm>
            <a:off x="5451066" y="1555687"/>
            <a:ext cx="0" cy="72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3"/>
          <p:cNvCxnSpPr/>
          <p:nvPr/>
        </p:nvCxnSpPr>
        <p:spPr>
          <a:xfrm>
            <a:off x="4851130" y="1555687"/>
            <a:ext cx="0" cy="72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3"/>
          <p:cNvCxnSpPr/>
          <p:nvPr/>
        </p:nvCxnSpPr>
        <p:spPr>
          <a:xfrm>
            <a:off x="4251195" y="1555687"/>
            <a:ext cx="0" cy="72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3"/>
          <p:cNvCxnSpPr/>
          <p:nvPr/>
        </p:nvCxnSpPr>
        <p:spPr>
          <a:xfrm>
            <a:off x="3750745" y="1555687"/>
            <a:ext cx="0" cy="72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6576092" y="1555687"/>
            <a:ext cx="0" cy="157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 txBox="1"/>
          <p:nvPr/>
        </p:nvSpPr>
        <p:spPr>
          <a:xfrm>
            <a:off x="5458211" y="3127826"/>
            <a:ext cx="386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=CRC-8(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a505464c414700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/>
          </a:p>
        </p:txBody>
      </p:sp>
      <p:cxnSp>
        <p:nvCxnSpPr>
          <p:cNvPr id="176" name="Google Shape;176;p23"/>
          <p:cNvCxnSpPr/>
          <p:nvPr/>
        </p:nvCxnSpPr>
        <p:spPr>
          <a:xfrm>
            <a:off x="2856268" y="1555687"/>
            <a:ext cx="0" cy="157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 txBox="1"/>
          <p:nvPr/>
        </p:nvSpPr>
        <p:spPr>
          <a:xfrm>
            <a:off x="1654481" y="3071952"/>
            <a:ext cx="24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Same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Reversing the Messages for CRC-8</a:t>
            </a:r>
            <a:endParaRPr b="1" sz="302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1626600" y="981900"/>
            <a:ext cx="6155400" cy="3179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1D2D3"/>
                </a:solidFill>
                <a:latin typeface="Courier New"/>
                <a:ea typeface="Courier New"/>
                <a:cs typeface="Courier New"/>
                <a:sym typeface="Courier New"/>
              </a:rPr>
              <a:t>Please send the message "FLAG" in hex (over serial):</a:t>
            </a:r>
            <a:endParaRPr sz="1500">
              <a:solidFill>
                <a:srgbClr val="D1D2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1D2D3"/>
                </a:solidFill>
                <a:latin typeface="Courier New"/>
                <a:ea typeface="Courier New"/>
                <a:cs typeface="Courier New"/>
                <a:sym typeface="Courier New"/>
              </a:rPr>
              <a:t>Error: Incorrect Length</a:t>
            </a:r>
            <a:endParaRPr sz="1500">
              <a:solidFill>
                <a:srgbClr val="D1D2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1D2D3"/>
                </a:solidFill>
                <a:latin typeface="Courier New"/>
                <a:ea typeface="Courier New"/>
                <a:cs typeface="Courier New"/>
                <a:sym typeface="Courier New"/>
              </a:rPr>
              <a:t>Recieving message "HELLO"...</a:t>
            </a:r>
            <a:endParaRPr sz="1500">
              <a:solidFill>
                <a:srgbClr val="D1D2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1D2D3"/>
                </a:solidFill>
                <a:latin typeface="Courier New"/>
                <a:ea typeface="Courier New"/>
                <a:cs typeface="Courier New"/>
                <a:sym typeface="Courier New"/>
              </a:rPr>
              <a:t>Please send the message "FLAG" in hex (over serial):</a:t>
            </a:r>
            <a:endParaRPr sz="1500">
              <a:solidFill>
                <a:srgbClr val="D1D2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50001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" sz="1500">
                <a:solidFill>
                  <a:srgbClr val="D1D2D3"/>
                </a:solidFill>
                <a:latin typeface="Courier New"/>
                <a:ea typeface="Courier New"/>
                <a:cs typeface="Courier New"/>
                <a:sym typeface="Courier New"/>
              </a:rPr>
              <a:t>Error: Bad CRC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Received</a:t>
            </a:r>
            <a:r>
              <a:rPr b="1" lang="en" sz="302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302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FLAG message</a:t>
            </a:r>
            <a:endParaRPr b="1" sz="302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492450" y="2120325"/>
            <a:ext cx="791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a5 08</a:t>
            </a:r>
            <a:r>
              <a:rPr lang="en" sz="25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53 50 79 42 55 52 4e 64 79</a:t>
            </a:r>
            <a:endParaRPr sz="2500">
              <a:highlight>
                <a:schemeClr val="lt1"/>
              </a:highlight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2468857" y="3224392"/>
            <a:ext cx="5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3039530" y="3224392"/>
            <a:ext cx="5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3610203" y="3224392"/>
            <a:ext cx="5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4180876" y="3224392"/>
            <a:ext cx="5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4" name="Google Shape;194;p25"/>
          <p:cNvCxnSpPr/>
          <p:nvPr/>
        </p:nvCxnSpPr>
        <p:spPr>
          <a:xfrm>
            <a:off x="5021213" y="2607368"/>
            <a:ext cx="0" cy="72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5"/>
          <p:cNvCxnSpPr/>
          <p:nvPr/>
        </p:nvCxnSpPr>
        <p:spPr>
          <a:xfrm>
            <a:off x="4450540" y="2607368"/>
            <a:ext cx="0" cy="72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3879867" y="2607368"/>
            <a:ext cx="0" cy="72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5"/>
          <p:cNvCxnSpPr/>
          <p:nvPr/>
        </p:nvCxnSpPr>
        <p:spPr>
          <a:xfrm>
            <a:off x="3309194" y="2607368"/>
            <a:ext cx="0" cy="72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5"/>
          <p:cNvCxnSpPr/>
          <p:nvPr/>
        </p:nvCxnSpPr>
        <p:spPr>
          <a:xfrm>
            <a:off x="2738521" y="2607368"/>
            <a:ext cx="0" cy="72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5"/>
          <p:cNvSpPr txBox="1"/>
          <p:nvPr/>
        </p:nvSpPr>
        <p:spPr>
          <a:xfrm>
            <a:off x="769481" y="3748277"/>
            <a:ext cx="24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endParaRPr sz="2000"/>
          </a:p>
        </p:txBody>
      </p:sp>
      <p:sp>
        <p:nvSpPr>
          <p:cNvPr id="200" name="Google Shape;200;p25"/>
          <p:cNvSpPr txBox="1"/>
          <p:nvPr/>
        </p:nvSpPr>
        <p:spPr>
          <a:xfrm>
            <a:off x="492450" y="849075"/>
            <a:ext cx="8261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10100101 00001000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5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01010011 01010000 01111001 01000010 01010101 01010010 01001110 01100100 01111001</a:t>
            </a:r>
            <a:endParaRPr sz="25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5322222" y="3224392"/>
            <a:ext cx="5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5892895" y="3224392"/>
            <a:ext cx="5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6463568" y="3224392"/>
            <a:ext cx="5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7034241" y="3224392"/>
            <a:ext cx="5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5" name="Google Shape;205;p25"/>
          <p:cNvCxnSpPr/>
          <p:nvPr/>
        </p:nvCxnSpPr>
        <p:spPr>
          <a:xfrm>
            <a:off x="7303905" y="2607368"/>
            <a:ext cx="0" cy="72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5"/>
          <p:cNvCxnSpPr/>
          <p:nvPr/>
        </p:nvCxnSpPr>
        <p:spPr>
          <a:xfrm>
            <a:off x="6733232" y="2607368"/>
            <a:ext cx="0" cy="72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5"/>
          <p:cNvCxnSpPr/>
          <p:nvPr/>
        </p:nvCxnSpPr>
        <p:spPr>
          <a:xfrm>
            <a:off x="6162559" y="2607368"/>
            <a:ext cx="0" cy="72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5"/>
          <p:cNvCxnSpPr/>
          <p:nvPr/>
        </p:nvCxnSpPr>
        <p:spPr>
          <a:xfrm>
            <a:off x="5591886" y="2607368"/>
            <a:ext cx="0" cy="72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5"/>
          <p:cNvSpPr txBox="1"/>
          <p:nvPr/>
        </p:nvSpPr>
        <p:spPr>
          <a:xfrm>
            <a:off x="4751549" y="3224392"/>
            <a:ext cx="5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0" name="Google Shape;210;p25"/>
          <p:cNvCxnSpPr/>
          <p:nvPr/>
        </p:nvCxnSpPr>
        <p:spPr>
          <a:xfrm>
            <a:off x="1971268" y="2607387"/>
            <a:ext cx="0" cy="115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490250" y="526350"/>
            <a:ext cx="81081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Thank you!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Questions?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2712025" y="3273125"/>
            <a:ext cx="3660600" cy="13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101" y="3273947"/>
            <a:ext cx="3656400" cy="13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All White Party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76125" y="958650"/>
            <a:ext cx="3837000" cy="32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●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Challenge:</a:t>
            </a:r>
            <a:r>
              <a:rPr lang="en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perform time side channel attack to recover username &amp; PIN from Arduino</a:t>
            </a:r>
            <a:br>
              <a:rPr lang="en" sz="17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7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●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Approach:</a:t>
            </a:r>
            <a:r>
              <a:rPr lang="en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measured signals to recover information</a:t>
            </a:r>
            <a:endParaRPr sz="17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All White Party </a:t>
            </a:r>
            <a:endParaRPr b="1" sz="3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017725"/>
            <a:ext cx="848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When username is guessed, Arduino paused, then vibrated</a:t>
            </a:r>
            <a:b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Considerations: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○"/>
            </a:pPr>
            <a:r>
              <a:rPr lang="en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How do different inputs change the amount of time before/after guessed usernames?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○"/>
            </a:pPr>
            <a:r>
              <a:rPr lang="en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Did the Arduino vibrate for longer on certain inputs?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○"/>
            </a:pPr>
            <a:r>
              <a:rPr lang="en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Did the Arduino delay longer before vibrating on certain inputs?</a:t>
            </a:r>
            <a:endParaRPr sz="1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Timing Attack: Our Model</a:t>
            </a:r>
            <a:endParaRPr b="1" sz="3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1435188" y="125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{ACF186E5-9E74-45EA-AC93-5A4ED9CCC485}</a:tableStyleId>
              </a:tblPr>
              <a:tblGrid>
                <a:gridCol w="2500900"/>
                <a:gridCol w="3772725"/>
              </a:tblGrid>
              <a:tr h="48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igs</a:t>
                      </a:r>
                      <a:endParaRPr sz="2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 ms</a:t>
                      </a:r>
                      <a:endParaRPr sz="2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8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</a:t>
                      </a:r>
                      <a:r>
                        <a:rPr lang="en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ts</a:t>
                      </a:r>
                      <a:endParaRPr sz="2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 ms</a:t>
                      </a:r>
                      <a:endParaRPr sz="2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8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</a:t>
                      </a:r>
                      <a:r>
                        <a:rPr lang="en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sz="2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 ms</a:t>
                      </a:r>
                      <a:endParaRPr sz="2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8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Part</a:t>
                      </a:r>
                      <a:r>
                        <a:rPr lang="en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ite</a:t>
                      </a:r>
                      <a:endParaRPr sz="2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 ms</a:t>
                      </a:r>
                      <a:endParaRPr sz="2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8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Party</a:t>
                      </a:r>
                      <a:endParaRPr sz="25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 ms</a:t>
                      </a:r>
                      <a:endParaRPr sz="2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p16"/>
          <p:cNvSpPr txBox="1"/>
          <p:nvPr/>
        </p:nvSpPr>
        <p:spPr>
          <a:xfrm>
            <a:off x="1260500" y="4117425"/>
            <a:ext cx="6879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 the illustrated case, checking each additional character takes an additional 5 ms  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All White Party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53550" y="1004975"/>
            <a:ext cx="4720500" cy="3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Courier New"/>
              <a:buChar char="●"/>
            </a:pPr>
            <a:r>
              <a:rPr lang="en" sz="17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Oscilloscope only shows delay relative to last peak</a:t>
            </a:r>
            <a:endParaRPr sz="17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Courier New"/>
              <a:buChar char="○"/>
            </a:pPr>
            <a:r>
              <a:rPr lang="en" sz="17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We only had a probe on the haptic motor</a:t>
            </a:r>
            <a:endParaRPr sz="17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Courier New"/>
              <a:buChar char="○"/>
            </a:pPr>
            <a:r>
              <a:rPr lang="en" sz="17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Couldn’t tell how long it took for arduino to receive signal </a:t>
            </a:r>
            <a:br>
              <a:rPr lang="en" sz="17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7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Courier New"/>
              <a:buChar char="●"/>
            </a:pPr>
            <a:r>
              <a:rPr lang="en" sz="17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Solution: Send messages at constant 5 second interval</a:t>
            </a:r>
            <a:endParaRPr sz="17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Courier New"/>
              <a:buChar char="○"/>
            </a:pPr>
            <a:r>
              <a:rPr lang="en" sz="17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Peak lasts for 600ms </a:t>
            </a:r>
            <a:endParaRPr sz="17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Courier New"/>
              <a:buChar char="○"/>
            </a:pPr>
            <a:r>
              <a:rPr lang="en" sz="17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When character is correct, delay additional 300ms, and then vibrate</a:t>
            </a:r>
            <a:endParaRPr sz="17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Courier New"/>
              <a:buChar char="○"/>
            </a:pPr>
            <a:r>
              <a:rPr lang="en" sz="17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Allowed us to recover username</a:t>
            </a:r>
            <a:endParaRPr sz="17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935150" y="4023275"/>
            <a:ext cx="402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p: delay after incorrect guess</a:t>
            </a: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8" name="Google Shape;88;p17"/>
          <p:cNvGrpSpPr/>
          <p:nvPr/>
        </p:nvGrpSpPr>
        <p:grpSpPr>
          <a:xfrm>
            <a:off x="5131925" y="1009025"/>
            <a:ext cx="3874375" cy="2823557"/>
            <a:chOff x="5131925" y="1009025"/>
            <a:chExt cx="3874375" cy="2823557"/>
          </a:xfrm>
        </p:grpSpPr>
        <p:sp>
          <p:nvSpPr>
            <p:cNvPr id="89" name="Google Shape;89;p17"/>
            <p:cNvSpPr/>
            <p:nvPr/>
          </p:nvSpPr>
          <p:spPr>
            <a:xfrm>
              <a:off x="6303313" y="1478767"/>
              <a:ext cx="135000" cy="191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5684350" y="1478767"/>
              <a:ext cx="135000" cy="191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6922275" y="1478767"/>
              <a:ext cx="135000" cy="191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7940075" y="1478767"/>
              <a:ext cx="135000" cy="191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506650" y="1478767"/>
              <a:ext cx="135000" cy="191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94" name="Google Shape;94;p17"/>
            <p:cNvCxnSpPr>
              <a:stCxn id="95" idx="0"/>
            </p:cNvCxnSpPr>
            <p:nvPr/>
          </p:nvCxnSpPr>
          <p:spPr>
            <a:xfrm flipH="1" rot="10800000">
              <a:off x="5468700" y="3389425"/>
              <a:ext cx="3537600" cy="177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" name="Google Shape;96;p17"/>
            <p:cNvSpPr txBox="1"/>
            <p:nvPr/>
          </p:nvSpPr>
          <p:spPr>
            <a:xfrm>
              <a:off x="5303350" y="1009025"/>
              <a:ext cx="3550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u="sng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Haptic Sensor Signal per Guess</a:t>
              </a:r>
              <a:endParaRPr b="1" u="sng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5287650" y="3407125"/>
              <a:ext cx="362100" cy="3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endParaRPr i="1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5131925" y="1500275"/>
              <a:ext cx="6819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</a:t>
              </a:r>
              <a:endParaRPr i="1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8" name="Google Shape;98;p17"/>
            <p:cNvCxnSpPr>
              <a:stCxn id="95" idx="0"/>
              <a:endCxn id="97" idx="0"/>
            </p:cNvCxnSpPr>
            <p:nvPr/>
          </p:nvCxnSpPr>
          <p:spPr>
            <a:xfrm flipH="1" rot="10800000">
              <a:off x="5468700" y="1500325"/>
              <a:ext cx="4200" cy="19068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" name="Google Shape;99;p17"/>
            <p:cNvSpPr txBox="1"/>
            <p:nvPr/>
          </p:nvSpPr>
          <p:spPr>
            <a:xfrm>
              <a:off x="5925976" y="3463275"/>
              <a:ext cx="308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endParaRPr i="1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 rot="5400000">
              <a:off x="5996647" y="3267625"/>
              <a:ext cx="135000" cy="4566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6552250" y="3463275"/>
              <a:ext cx="308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endParaRPr i="1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rot="5400000">
              <a:off x="6612375" y="3282175"/>
              <a:ext cx="135000" cy="4275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6982173" y="3463267"/>
              <a:ext cx="102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lang="en" sz="1200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+300ms</a:t>
              </a:r>
              <a:endParaRPr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 rot="5400000">
              <a:off x="7413275" y="3051775"/>
              <a:ext cx="165300" cy="8883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 rot="5400000">
              <a:off x="8230017" y="3273625"/>
              <a:ext cx="105300" cy="4149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7940077" y="3463282"/>
              <a:ext cx="102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lang="en" sz="1200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en" sz="1200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300ms</a:t>
              </a:r>
              <a:endParaRPr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7645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Operation SPItFire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Challenge: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receive messages encoded via SPI through relay and sends message over serial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Approach: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reverse the structure of the SPI messages to return communication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Initial Steps</a:t>
            </a:r>
            <a:endParaRPr b="1" sz="302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093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●"/>
            </a:pPr>
            <a:r>
              <a:rPr lang="en" sz="239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After flashing challenge, the relay immediately starts “clicking”</a:t>
            </a:r>
            <a:endParaRPr sz="2391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9093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●"/>
            </a:pPr>
            <a:r>
              <a:rPr lang="en" sz="239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Tried to decipher audio as morse code</a:t>
            </a:r>
            <a:endParaRPr sz="2391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9093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●"/>
            </a:pPr>
            <a:r>
              <a:rPr lang="en" sz="239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Realized SPI was not a typo of spelling “spy” </a:t>
            </a:r>
            <a:endParaRPr sz="2391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9093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●"/>
            </a:pPr>
            <a:r>
              <a:rPr lang="en" sz="239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Researched SPI Protocol</a:t>
            </a:r>
            <a:endParaRPr sz="2391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9093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●"/>
            </a:pPr>
            <a:r>
              <a:rPr lang="en" sz="239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Due to the challenge statement we realized we were looking at “slave” device</a:t>
            </a:r>
            <a:endParaRPr sz="2391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5598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○"/>
            </a:pPr>
            <a:r>
              <a:rPr lang="en" sz="199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Looked at the </a:t>
            </a:r>
            <a:r>
              <a:rPr lang="en" sz="199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oscilloscope</a:t>
            </a:r>
            <a:r>
              <a:rPr lang="en" sz="199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values as binary</a:t>
            </a:r>
            <a:endParaRPr sz="1991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Communication Via Relay</a:t>
            </a:r>
            <a:endParaRPr b="1" sz="302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4" name="Google Shape;124;p20" title="PXL_20231025_22391940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863" y="782775"/>
            <a:ext cx="6894275" cy="41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Communication Via Relay</a:t>
            </a:r>
            <a:endParaRPr b="1" sz="302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712" y="801825"/>
            <a:ext cx="6894575" cy="412394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>
            <p:ph type="title"/>
          </p:nvPr>
        </p:nvSpPr>
        <p:spPr>
          <a:xfrm>
            <a:off x="2552904" y="1945668"/>
            <a:ext cx="4140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9718"/>
              <a:buNone/>
            </a:pPr>
            <a:r>
              <a:rPr lang="en" sz="142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42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2728701" y="1945668"/>
            <a:ext cx="238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9718"/>
              <a:buNone/>
            </a:pPr>
            <a:r>
              <a:rPr lang="en" sz="142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42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2640802" y="3572937"/>
            <a:ext cx="238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9718"/>
              <a:buNone/>
            </a:pPr>
            <a:r>
              <a:rPr lang="en" sz="142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42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2490398" y="3572937"/>
            <a:ext cx="238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9718"/>
              <a:buNone/>
            </a:pPr>
            <a:r>
              <a:rPr lang="en" sz="142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42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2797244" y="3572937"/>
            <a:ext cx="5703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9718"/>
              <a:buNone/>
            </a:pPr>
            <a:r>
              <a:rPr lang="en" sz="142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00…</a:t>
            </a:r>
            <a:endParaRPr sz="142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3837320" y="1807264"/>
            <a:ext cx="16086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9718"/>
              <a:buNone/>
            </a:pPr>
            <a:r>
              <a:rPr lang="en" sz="142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200 ms/bit</a:t>
            </a:r>
            <a:endParaRPr sz="142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