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Barlow ExtraLight"/>
      <p:regular r:id="rId18"/>
      <p:bold r:id="rId19"/>
      <p:italic r:id="rId20"/>
      <p:boldItalic r:id="rId21"/>
    </p:embeddedFont>
    <p:embeddedFont>
      <p:font typeface="Hepta Slab Medium"/>
      <p:regular r:id="rId22"/>
      <p:bold r:id="rId23"/>
    </p:embeddedFont>
    <p:embeddedFont>
      <p:font typeface="Hepta Slab Light"/>
      <p:regular r:id="rId24"/>
      <p:bold r:id="rId25"/>
    </p:embeddedFont>
    <p:embeddedFont>
      <p:font typeface="Hepta Slab"/>
      <p:regular r:id="rId26"/>
      <p:bold r:id="rId27"/>
    </p:embeddedFont>
    <p:embeddedFont>
      <p:font typeface="Barlow Medium"/>
      <p:regular r:id="rId28"/>
      <p:bold r:id="rId29"/>
      <p:italic r:id="rId30"/>
      <p:boldItalic r:id="rId31"/>
    </p:embeddedFont>
    <p:embeddedFont>
      <p:font typeface="Barlow Light"/>
      <p:regular r:id="rId32"/>
      <p:bold r:id="rId33"/>
      <p:italic r:id="rId34"/>
      <p:boldItalic r:id="rId35"/>
    </p:embeddedFont>
    <p:embeddedFont>
      <p:font typeface="Barlow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ExtraLight-italic.fntdata"/><Relationship Id="rId22" Type="http://schemas.openxmlformats.org/officeDocument/2006/relationships/font" Target="fonts/HeptaSlabMedium-regular.fntdata"/><Relationship Id="rId21" Type="http://schemas.openxmlformats.org/officeDocument/2006/relationships/font" Target="fonts/BarlowExtraLight-boldItalic.fntdata"/><Relationship Id="rId24" Type="http://schemas.openxmlformats.org/officeDocument/2006/relationships/font" Target="fonts/HeptaSlabLight-regular.fntdata"/><Relationship Id="rId23" Type="http://schemas.openxmlformats.org/officeDocument/2006/relationships/font" Target="fonts/HeptaSlab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ptaSlab-regular.fntdata"/><Relationship Id="rId25" Type="http://schemas.openxmlformats.org/officeDocument/2006/relationships/font" Target="fonts/HeptaSlabLight-bold.fntdata"/><Relationship Id="rId28" Type="http://schemas.openxmlformats.org/officeDocument/2006/relationships/font" Target="fonts/BarlowMedium-regular.fntdata"/><Relationship Id="rId27" Type="http://schemas.openxmlformats.org/officeDocument/2006/relationships/font" Target="fonts/HeptaSlab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arlow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arlowMedium-boldItalic.fntdata"/><Relationship Id="rId30" Type="http://schemas.openxmlformats.org/officeDocument/2006/relationships/font" Target="fonts/BarlowMedium-italic.fntdata"/><Relationship Id="rId11" Type="http://schemas.openxmlformats.org/officeDocument/2006/relationships/slide" Target="slides/slide6.xml"/><Relationship Id="rId33" Type="http://schemas.openxmlformats.org/officeDocument/2006/relationships/font" Target="fonts/BarlowLight-bold.fntdata"/><Relationship Id="rId10" Type="http://schemas.openxmlformats.org/officeDocument/2006/relationships/slide" Target="slides/slide5.xml"/><Relationship Id="rId32" Type="http://schemas.openxmlformats.org/officeDocument/2006/relationships/font" Target="fonts/BarlowLight-regular.fntdata"/><Relationship Id="rId13" Type="http://schemas.openxmlformats.org/officeDocument/2006/relationships/slide" Target="slides/slide8.xml"/><Relationship Id="rId35" Type="http://schemas.openxmlformats.org/officeDocument/2006/relationships/font" Target="fonts/BarlowLight-boldItalic.fntdata"/><Relationship Id="rId12" Type="http://schemas.openxmlformats.org/officeDocument/2006/relationships/slide" Target="slides/slide7.xml"/><Relationship Id="rId34" Type="http://schemas.openxmlformats.org/officeDocument/2006/relationships/font" Target="fonts/BarlowLight-italic.fntdata"/><Relationship Id="rId15" Type="http://schemas.openxmlformats.org/officeDocument/2006/relationships/slide" Target="slides/slide10.xml"/><Relationship Id="rId37" Type="http://schemas.openxmlformats.org/officeDocument/2006/relationships/font" Target="fonts/Barlow-bold.fntdata"/><Relationship Id="rId14" Type="http://schemas.openxmlformats.org/officeDocument/2006/relationships/slide" Target="slides/slide9.xml"/><Relationship Id="rId36" Type="http://schemas.openxmlformats.org/officeDocument/2006/relationships/font" Target="fonts/Barlow-regular.fntdata"/><Relationship Id="rId17" Type="http://schemas.openxmlformats.org/officeDocument/2006/relationships/slide" Target="slides/slide12.xml"/><Relationship Id="rId39" Type="http://schemas.openxmlformats.org/officeDocument/2006/relationships/font" Target="fonts/Barlow-boldItalic.fntdata"/><Relationship Id="rId16" Type="http://schemas.openxmlformats.org/officeDocument/2006/relationships/slide" Target="slides/slide11.xml"/><Relationship Id="rId38" Type="http://schemas.openxmlformats.org/officeDocument/2006/relationships/font" Target="fonts/Barlow-italic.fntdata"/><Relationship Id="rId19" Type="http://schemas.openxmlformats.org/officeDocument/2006/relationships/font" Target="fonts/BarlowExtraLight-bold.fntdata"/><Relationship Id="rId18" Type="http://schemas.openxmlformats.org/officeDocument/2006/relationships/font" Target="fonts/BarlowExtra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45eeef6b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45eeef6b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45eeef6b15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45eeef6b15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45eeef6b15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45eeef6b15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45eeef6b15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45eeef6b15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45eeef6b15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45eeef6b15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45eeef6b15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45eeef6b15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45eeef6b15_0_4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45eeef6b15_0_4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45eeef6b15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45eeef6b15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45eeef6b15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45eeef6b15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45eeef6b15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45eeef6b15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45eeef6b15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45eeef6b15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45eeef6b15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45eeef6b15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1" name="Google Shape;201;p31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3" name="Google Shape;203;p31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24" name="Google Shape;224;p3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8" name="Google Shape;228;p35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2" name="Google Shape;242;p38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40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9" name="Google Shape;259;p40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0" name="Google Shape;260;p40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1" name="Google Shape;261;p40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2" name="Google Shape;262;p40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5" name="Google Shape;265;p40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6" name="Google Shape;266;p40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7" name="Google Shape;267;p40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8" name="Google Shape;268;p40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2" name="Google Shape;272;p41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4" name="Google Shape;284;p43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5" name="Google Shape;285;p43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6" name="Google Shape;286;p43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9" name="Google Shape;289;p43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1" name="Google Shape;291;p43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6" name="Google Shape;296;p44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4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9" name="Google Shape;299;p44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0" name="Google Shape;300;p44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4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2" name="Google Shape;302;p44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4" name="Google Shape;304;p44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6" name="Google Shape;306;p44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8" name="Google Shape;308;p44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0" name="Google Shape;310;p44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44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44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6" name="Google Shape;316;p45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0" name="Google Shape;320;p46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Very Serious Cryptograph</a:t>
            </a:r>
            <a:endParaRPr/>
          </a:p>
        </p:txBody>
      </p:sp>
      <p:sp>
        <p:nvSpPr>
          <p:cNvPr id="327" name="Google Shape;327;p47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Kalmar CTF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6"/>
          <p:cNvSpPr txBox="1"/>
          <p:nvPr/>
        </p:nvSpPr>
        <p:spPr>
          <a:xfrm>
            <a:off x="977925" y="532950"/>
            <a:ext cx="28458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Dear </a:t>
            </a:r>
            <a:r>
              <a:rPr b="1" lang="en" sz="1900">
                <a:latin typeface="Courier New"/>
                <a:ea typeface="Courier New"/>
                <a:cs typeface="Courier New"/>
                <a:sym typeface="Courier New"/>
              </a:rPr>
              <a:t>AAAAAAAAAAA</a:t>
            </a:r>
            <a:endParaRPr b="1"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Courier New"/>
                <a:ea typeface="Courier New"/>
                <a:cs typeface="Courier New"/>
                <a:sym typeface="Courier New"/>
              </a:rPr>
              <a:t>ost precious to</a:t>
            </a:r>
            <a:endParaRPr b="1"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Courier New"/>
                <a:ea typeface="Courier New"/>
                <a:cs typeface="Courier New"/>
                <a:sym typeface="Courier New"/>
              </a:rPr>
              <a:t>me. A b'kalmar{</a:t>
            </a:r>
            <a:r>
              <a:rPr b="1" lang="en" sz="19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1" sz="19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Courier New"/>
                <a:ea typeface="Courier New"/>
                <a:cs typeface="Courier New"/>
                <a:sym typeface="Courier New"/>
              </a:rPr>
              <a:t>AAAAAAAAA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, as a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token of the dep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th of my feeling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s, I gift to you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that which is m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ost precious to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me. A b'kalmar{</a:t>
            </a:r>
            <a:r>
              <a:rPr lang="en" sz="1900"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900">
              <a:highlight>
                <a:srgbClr val="FF99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234567890abcdef}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5" name="Google Shape;405;p56"/>
          <p:cNvSpPr txBox="1"/>
          <p:nvPr/>
        </p:nvSpPr>
        <p:spPr>
          <a:xfrm>
            <a:off x="2622650" y="1359975"/>
            <a:ext cx="20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6" name="Google Shape;406;p56"/>
          <p:cNvSpPr/>
          <p:nvPr/>
        </p:nvSpPr>
        <p:spPr>
          <a:xfrm>
            <a:off x="3667025" y="2032787"/>
            <a:ext cx="2271000" cy="118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Block Cipher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7" name="Google Shape;407;p56"/>
          <p:cNvSpPr/>
          <p:nvPr/>
        </p:nvSpPr>
        <p:spPr>
          <a:xfrm>
            <a:off x="4089735" y="771725"/>
            <a:ext cx="1425600" cy="78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Controlled Plaintext block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408" name="Google Shape;408;p56"/>
          <p:cNvCxnSpPr>
            <a:stCxn id="407" idx="2"/>
            <a:endCxn id="406" idx="0"/>
          </p:cNvCxnSpPr>
          <p:nvPr/>
        </p:nvCxnSpPr>
        <p:spPr>
          <a:xfrm>
            <a:off x="4802535" y="1561625"/>
            <a:ext cx="0" cy="47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9" name="Google Shape;409;p56"/>
          <p:cNvSpPr/>
          <p:nvPr/>
        </p:nvSpPr>
        <p:spPr>
          <a:xfrm>
            <a:off x="4083646" y="3792688"/>
            <a:ext cx="1425600" cy="78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Ciphertext block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410" name="Google Shape;410;p56"/>
          <p:cNvCxnSpPr>
            <a:stCxn id="406" idx="2"/>
            <a:endCxn id="409" idx="0"/>
          </p:cNvCxnSpPr>
          <p:nvPr/>
        </p:nvCxnSpPr>
        <p:spPr>
          <a:xfrm flipH="1">
            <a:off x="4796525" y="3216887"/>
            <a:ext cx="6000" cy="5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1" name="Google Shape;411;p56"/>
          <p:cNvSpPr/>
          <p:nvPr/>
        </p:nvSpPr>
        <p:spPr>
          <a:xfrm>
            <a:off x="6828405" y="2032787"/>
            <a:ext cx="2271000" cy="118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Block Cipher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12" name="Google Shape;412;p56"/>
          <p:cNvSpPr/>
          <p:nvPr/>
        </p:nvSpPr>
        <p:spPr>
          <a:xfrm>
            <a:off x="7251115" y="771725"/>
            <a:ext cx="1425600" cy="78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Guessing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Plaintext block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413" name="Google Shape;413;p56"/>
          <p:cNvCxnSpPr>
            <a:stCxn id="412" idx="2"/>
            <a:endCxn id="411" idx="0"/>
          </p:cNvCxnSpPr>
          <p:nvPr/>
        </p:nvCxnSpPr>
        <p:spPr>
          <a:xfrm>
            <a:off x="7963915" y="1561625"/>
            <a:ext cx="0" cy="47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4" name="Google Shape;414;p56"/>
          <p:cNvSpPr/>
          <p:nvPr/>
        </p:nvSpPr>
        <p:spPr>
          <a:xfrm>
            <a:off x="7245026" y="3792688"/>
            <a:ext cx="1425600" cy="78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Same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Ciphertext block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415" name="Google Shape;415;p56"/>
          <p:cNvCxnSpPr>
            <a:stCxn id="411" idx="2"/>
            <a:endCxn id="414" idx="0"/>
          </p:cNvCxnSpPr>
          <p:nvPr/>
        </p:nvCxnSpPr>
        <p:spPr>
          <a:xfrm flipH="1">
            <a:off x="7957905" y="3216887"/>
            <a:ext cx="6000" cy="5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56"/>
          <p:cNvCxnSpPr/>
          <p:nvPr/>
        </p:nvCxnSpPr>
        <p:spPr>
          <a:xfrm>
            <a:off x="4813220" y="1784078"/>
            <a:ext cx="3152100" cy="1737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7"/>
          <p:cNvSpPr txBox="1"/>
          <p:nvPr/>
        </p:nvSpPr>
        <p:spPr>
          <a:xfrm>
            <a:off x="977925" y="532950"/>
            <a:ext cx="28458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Dear </a:t>
            </a:r>
            <a:r>
              <a:rPr b="1" lang="en" sz="1900">
                <a:latin typeface="Courier New"/>
                <a:ea typeface="Courier New"/>
                <a:cs typeface="Courier New"/>
                <a:sym typeface="Courier New"/>
              </a:rPr>
              <a:t>AAAAAAAAAAA</a:t>
            </a:r>
            <a:endParaRPr b="1"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ost precious to</a:t>
            </a:r>
            <a:endParaRPr b="1" sz="1900">
              <a:highlight>
                <a:schemeClr val="accen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highlight>
                  <a:srgbClr val="9FC5E8"/>
                </a:highlight>
                <a:latin typeface="Courier New"/>
                <a:ea typeface="Courier New"/>
                <a:cs typeface="Courier New"/>
                <a:sym typeface="Courier New"/>
              </a:rPr>
              <a:t>me. A b'kalmar{</a:t>
            </a:r>
            <a:r>
              <a:rPr b="1" lang="en" sz="19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1" sz="19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Courier New"/>
                <a:ea typeface="Courier New"/>
                <a:cs typeface="Courier New"/>
                <a:sym typeface="Courier New"/>
              </a:rPr>
              <a:t>AAAAAAAAA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, as a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token of the dep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th of my feeling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s, I gift to you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that which is m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highlight>
                  <a:schemeClr val="accent2"/>
                </a:highlight>
                <a:latin typeface="Courier New"/>
                <a:ea typeface="Courier New"/>
                <a:cs typeface="Courier New"/>
                <a:sym typeface="Courier New"/>
              </a:rPr>
              <a:t>ost precious to</a:t>
            </a:r>
            <a:endParaRPr sz="1900">
              <a:highlight>
                <a:schemeClr val="accent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highlight>
                  <a:srgbClr val="9FC5E8"/>
                </a:highlight>
                <a:latin typeface="Courier New"/>
                <a:ea typeface="Courier New"/>
                <a:cs typeface="Courier New"/>
                <a:sym typeface="Courier New"/>
              </a:rPr>
              <a:t>me. A b'kalmar{</a:t>
            </a:r>
            <a:r>
              <a:rPr lang="en" sz="1900"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900">
              <a:highlight>
                <a:srgbClr val="FF99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234567890abcdef}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2" name="Google Shape;422;p57"/>
          <p:cNvSpPr/>
          <p:nvPr/>
        </p:nvSpPr>
        <p:spPr>
          <a:xfrm>
            <a:off x="3667025" y="2032787"/>
            <a:ext cx="2271000" cy="118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Block Cipher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23" name="Google Shape;423;p57"/>
          <p:cNvSpPr/>
          <p:nvPr/>
        </p:nvSpPr>
        <p:spPr>
          <a:xfrm>
            <a:off x="4089735" y="771725"/>
            <a:ext cx="1425600" cy="78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Controlled Plaintext block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424" name="Google Shape;424;p57"/>
          <p:cNvCxnSpPr>
            <a:stCxn id="423" idx="2"/>
            <a:endCxn id="422" idx="0"/>
          </p:cNvCxnSpPr>
          <p:nvPr/>
        </p:nvCxnSpPr>
        <p:spPr>
          <a:xfrm>
            <a:off x="4802535" y="1561625"/>
            <a:ext cx="0" cy="47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5" name="Google Shape;425;p57"/>
          <p:cNvSpPr/>
          <p:nvPr/>
        </p:nvSpPr>
        <p:spPr>
          <a:xfrm>
            <a:off x="4083646" y="3792688"/>
            <a:ext cx="1425600" cy="78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Ciphertext block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426" name="Google Shape;426;p57"/>
          <p:cNvCxnSpPr>
            <a:stCxn id="422" idx="2"/>
            <a:endCxn id="425" idx="0"/>
          </p:cNvCxnSpPr>
          <p:nvPr/>
        </p:nvCxnSpPr>
        <p:spPr>
          <a:xfrm flipH="1">
            <a:off x="4796525" y="3216887"/>
            <a:ext cx="6000" cy="5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7" name="Google Shape;427;p57"/>
          <p:cNvSpPr/>
          <p:nvPr/>
        </p:nvSpPr>
        <p:spPr>
          <a:xfrm>
            <a:off x="6828405" y="2032787"/>
            <a:ext cx="2271000" cy="118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Block Cipher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28" name="Google Shape;428;p57"/>
          <p:cNvSpPr/>
          <p:nvPr/>
        </p:nvSpPr>
        <p:spPr>
          <a:xfrm>
            <a:off x="7251115" y="771725"/>
            <a:ext cx="1425600" cy="78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Guessing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Plaintext block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429" name="Google Shape;429;p57"/>
          <p:cNvCxnSpPr>
            <a:stCxn id="428" idx="2"/>
            <a:endCxn id="427" idx="0"/>
          </p:cNvCxnSpPr>
          <p:nvPr/>
        </p:nvCxnSpPr>
        <p:spPr>
          <a:xfrm>
            <a:off x="7963915" y="1561625"/>
            <a:ext cx="0" cy="47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0" name="Google Shape;430;p57"/>
          <p:cNvSpPr/>
          <p:nvPr/>
        </p:nvSpPr>
        <p:spPr>
          <a:xfrm>
            <a:off x="7245026" y="3792688"/>
            <a:ext cx="1425600" cy="78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Same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Ciphertext block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431" name="Google Shape;431;p57"/>
          <p:cNvCxnSpPr>
            <a:stCxn id="427" idx="2"/>
            <a:endCxn id="430" idx="0"/>
          </p:cNvCxnSpPr>
          <p:nvPr/>
        </p:nvCxnSpPr>
        <p:spPr>
          <a:xfrm flipH="1">
            <a:off x="7957905" y="3216887"/>
            <a:ext cx="6000" cy="5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2" name="Google Shape;432;p57"/>
          <p:cNvCxnSpPr/>
          <p:nvPr/>
        </p:nvCxnSpPr>
        <p:spPr>
          <a:xfrm>
            <a:off x="4813220" y="1784078"/>
            <a:ext cx="3152100" cy="1737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8"/>
          <p:cNvSpPr txBox="1"/>
          <p:nvPr/>
        </p:nvSpPr>
        <p:spPr>
          <a:xfrm>
            <a:off x="843900" y="330350"/>
            <a:ext cx="189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Mitigation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38" name="Google Shape;438;p58"/>
          <p:cNvSpPr txBox="1"/>
          <p:nvPr/>
        </p:nvSpPr>
        <p:spPr>
          <a:xfrm>
            <a:off x="571500" y="1485000"/>
            <a:ext cx="819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Don’t use 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encryption</a:t>
            </a: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 modes to encrypt data (if speed in AES encryption is key, use CTR mode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Don’t use a fixed Nonce</a:t>
            </a:r>
            <a:endParaRPr sz="15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700" y="1619125"/>
            <a:ext cx="6012725" cy="3223101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8"/>
          <p:cNvSpPr txBox="1"/>
          <p:nvPr/>
        </p:nvSpPr>
        <p:spPr>
          <a:xfrm>
            <a:off x="843900" y="330350"/>
            <a:ext cx="8236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Challenge outline</a:t>
            </a:r>
            <a:endParaRPr sz="24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9431"/>
            <a:ext cx="9144000" cy="3690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9425"/>
            <a:ext cx="9144031" cy="36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1"/>
          <p:cNvSpPr/>
          <p:nvPr/>
        </p:nvSpPr>
        <p:spPr>
          <a:xfrm>
            <a:off x="2034775" y="1884750"/>
            <a:ext cx="2640000" cy="137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Block Cipher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49" name="Google Shape;349;p51"/>
          <p:cNvSpPr/>
          <p:nvPr/>
        </p:nvSpPr>
        <p:spPr>
          <a:xfrm>
            <a:off x="2526175" y="421550"/>
            <a:ext cx="1657200" cy="9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Plaintext block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350" name="Google Shape;350;p51"/>
          <p:cNvCxnSpPr>
            <a:stCxn id="349" idx="2"/>
            <a:endCxn id="348" idx="0"/>
          </p:cNvCxnSpPr>
          <p:nvPr/>
        </p:nvCxnSpPr>
        <p:spPr>
          <a:xfrm>
            <a:off x="3354775" y="1338050"/>
            <a:ext cx="0" cy="5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1" name="Google Shape;351;p51"/>
          <p:cNvSpPr/>
          <p:nvPr/>
        </p:nvSpPr>
        <p:spPr>
          <a:xfrm>
            <a:off x="2519096" y="3926750"/>
            <a:ext cx="1657200" cy="9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Ciphertext 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block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352" name="Google Shape;352;p51"/>
          <p:cNvCxnSpPr>
            <a:stCxn id="348" idx="2"/>
            <a:endCxn id="351" idx="0"/>
          </p:cNvCxnSpPr>
          <p:nvPr/>
        </p:nvCxnSpPr>
        <p:spPr>
          <a:xfrm flipH="1">
            <a:off x="3347575" y="3258750"/>
            <a:ext cx="7200" cy="6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3" name="Google Shape;353;p51"/>
          <p:cNvSpPr/>
          <p:nvPr/>
        </p:nvSpPr>
        <p:spPr>
          <a:xfrm>
            <a:off x="5709875" y="1884750"/>
            <a:ext cx="2640000" cy="137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Block Cipher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54" name="Google Shape;354;p51"/>
          <p:cNvSpPr/>
          <p:nvPr/>
        </p:nvSpPr>
        <p:spPr>
          <a:xfrm>
            <a:off x="6201275" y="421550"/>
            <a:ext cx="1657200" cy="9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Same 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Plaintext block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355" name="Google Shape;355;p51"/>
          <p:cNvCxnSpPr>
            <a:stCxn id="354" idx="2"/>
            <a:endCxn id="353" idx="0"/>
          </p:cNvCxnSpPr>
          <p:nvPr/>
        </p:nvCxnSpPr>
        <p:spPr>
          <a:xfrm>
            <a:off x="7029875" y="1338050"/>
            <a:ext cx="0" cy="5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6" name="Google Shape;356;p51"/>
          <p:cNvSpPr/>
          <p:nvPr/>
        </p:nvSpPr>
        <p:spPr>
          <a:xfrm>
            <a:off x="6194196" y="3926750"/>
            <a:ext cx="1657200" cy="9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Same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Ciphertext block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357" name="Google Shape;357;p51"/>
          <p:cNvCxnSpPr>
            <a:stCxn id="353" idx="2"/>
            <a:endCxn id="356" idx="0"/>
          </p:cNvCxnSpPr>
          <p:nvPr/>
        </p:nvCxnSpPr>
        <p:spPr>
          <a:xfrm flipH="1">
            <a:off x="7022675" y="3258750"/>
            <a:ext cx="7200" cy="6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2"/>
          <p:cNvSpPr/>
          <p:nvPr/>
        </p:nvSpPr>
        <p:spPr>
          <a:xfrm>
            <a:off x="1202000" y="1734850"/>
            <a:ext cx="2640000" cy="137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Block Cipher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63" name="Google Shape;363;p52"/>
          <p:cNvSpPr/>
          <p:nvPr/>
        </p:nvSpPr>
        <p:spPr>
          <a:xfrm>
            <a:off x="1693400" y="271650"/>
            <a:ext cx="1657200" cy="9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Controlled </a:t>
            </a: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Plaintext block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364" name="Google Shape;364;p52"/>
          <p:cNvCxnSpPr>
            <a:stCxn id="363" idx="2"/>
            <a:endCxn id="362" idx="0"/>
          </p:cNvCxnSpPr>
          <p:nvPr/>
        </p:nvCxnSpPr>
        <p:spPr>
          <a:xfrm>
            <a:off x="2522000" y="1188150"/>
            <a:ext cx="0" cy="5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5" name="Google Shape;365;p52"/>
          <p:cNvSpPr/>
          <p:nvPr/>
        </p:nvSpPr>
        <p:spPr>
          <a:xfrm>
            <a:off x="1686321" y="3776850"/>
            <a:ext cx="1657200" cy="9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Ciphertext block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366" name="Google Shape;366;p52"/>
          <p:cNvCxnSpPr>
            <a:stCxn id="362" idx="2"/>
            <a:endCxn id="365" idx="0"/>
          </p:cNvCxnSpPr>
          <p:nvPr/>
        </p:nvCxnSpPr>
        <p:spPr>
          <a:xfrm flipH="1">
            <a:off x="2514800" y="3108850"/>
            <a:ext cx="7200" cy="6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7" name="Google Shape;367;p52"/>
          <p:cNvSpPr/>
          <p:nvPr/>
        </p:nvSpPr>
        <p:spPr>
          <a:xfrm>
            <a:off x="4877100" y="1734850"/>
            <a:ext cx="2640000" cy="137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Block Cipher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68" name="Google Shape;368;p52"/>
          <p:cNvSpPr/>
          <p:nvPr/>
        </p:nvSpPr>
        <p:spPr>
          <a:xfrm>
            <a:off x="5368500" y="271650"/>
            <a:ext cx="1657200" cy="9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Guessing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Plaintext block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369" name="Google Shape;369;p52"/>
          <p:cNvCxnSpPr>
            <a:stCxn id="368" idx="2"/>
            <a:endCxn id="367" idx="0"/>
          </p:cNvCxnSpPr>
          <p:nvPr/>
        </p:nvCxnSpPr>
        <p:spPr>
          <a:xfrm>
            <a:off x="6197100" y="1188150"/>
            <a:ext cx="0" cy="5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" name="Google Shape;370;p52"/>
          <p:cNvSpPr/>
          <p:nvPr/>
        </p:nvSpPr>
        <p:spPr>
          <a:xfrm>
            <a:off x="5361421" y="3776850"/>
            <a:ext cx="1657200" cy="9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Ciphertext block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371" name="Google Shape;371;p52"/>
          <p:cNvCxnSpPr>
            <a:stCxn id="367" idx="2"/>
            <a:endCxn id="370" idx="0"/>
          </p:cNvCxnSpPr>
          <p:nvPr/>
        </p:nvCxnSpPr>
        <p:spPr>
          <a:xfrm flipH="1">
            <a:off x="6189900" y="3108850"/>
            <a:ext cx="7200" cy="6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52"/>
          <p:cNvCxnSpPr/>
          <p:nvPr/>
        </p:nvCxnSpPr>
        <p:spPr>
          <a:xfrm flipH="1" rot="10800000">
            <a:off x="2534450" y="1404500"/>
            <a:ext cx="3664200" cy="2023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3"/>
          <p:cNvSpPr/>
          <p:nvPr/>
        </p:nvSpPr>
        <p:spPr>
          <a:xfrm>
            <a:off x="1202000" y="1734850"/>
            <a:ext cx="2640000" cy="137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Block Cipher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78" name="Google Shape;378;p53"/>
          <p:cNvSpPr/>
          <p:nvPr/>
        </p:nvSpPr>
        <p:spPr>
          <a:xfrm>
            <a:off x="1693400" y="271650"/>
            <a:ext cx="1657200" cy="9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Controlled Plaintext block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0xAAAAAA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379" name="Google Shape;379;p53"/>
          <p:cNvCxnSpPr>
            <a:stCxn id="378" idx="2"/>
            <a:endCxn id="377" idx="0"/>
          </p:cNvCxnSpPr>
          <p:nvPr/>
        </p:nvCxnSpPr>
        <p:spPr>
          <a:xfrm>
            <a:off x="2522000" y="1188150"/>
            <a:ext cx="0" cy="5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0" name="Google Shape;380;p53"/>
          <p:cNvSpPr/>
          <p:nvPr/>
        </p:nvSpPr>
        <p:spPr>
          <a:xfrm>
            <a:off x="1686321" y="3776850"/>
            <a:ext cx="1657200" cy="9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Ciphertext block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381" name="Google Shape;381;p53"/>
          <p:cNvCxnSpPr>
            <a:stCxn id="377" idx="2"/>
            <a:endCxn id="380" idx="0"/>
          </p:cNvCxnSpPr>
          <p:nvPr/>
        </p:nvCxnSpPr>
        <p:spPr>
          <a:xfrm flipH="1">
            <a:off x="2514800" y="3108850"/>
            <a:ext cx="7200" cy="6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2" name="Google Shape;382;p53"/>
          <p:cNvSpPr/>
          <p:nvPr/>
        </p:nvSpPr>
        <p:spPr>
          <a:xfrm>
            <a:off x="4877100" y="1734850"/>
            <a:ext cx="2640000" cy="137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Block Cipher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83" name="Google Shape;383;p53"/>
          <p:cNvSpPr/>
          <p:nvPr/>
        </p:nvSpPr>
        <p:spPr>
          <a:xfrm>
            <a:off x="5368500" y="271650"/>
            <a:ext cx="1657200" cy="9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Guessing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Plaintext block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0xAAAAAB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384" name="Google Shape;384;p53"/>
          <p:cNvCxnSpPr>
            <a:stCxn id="383" idx="2"/>
            <a:endCxn id="382" idx="0"/>
          </p:cNvCxnSpPr>
          <p:nvPr/>
        </p:nvCxnSpPr>
        <p:spPr>
          <a:xfrm>
            <a:off x="6197100" y="1188150"/>
            <a:ext cx="0" cy="54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5" name="Google Shape;385;p53"/>
          <p:cNvSpPr/>
          <p:nvPr/>
        </p:nvSpPr>
        <p:spPr>
          <a:xfrm>
            <a:off x="5361421" y="3776850"/>
            <a:ext cx="1657200" cy="9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Same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Light"/>
                <a:ea typeface="Barlow Light"/>
                <a:cs typeface="Barlow Light"/>
                <a:sym typeface="Barlow Light"/>
              </a:rPr>
              <a:t>Ciphertext block</a:t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  <p:cxnSp>
        <p:nvCxnSpPr>
          <p:cNvPr id="386" name="Google Shape;386;p53"/>
          <p:cNvCxnSpPr>
            <a:stCxn id="382" idx="2"/>
            <a:endCxn id="385" idx="0"/>
          </p:cNvCxnSpPr>
          <p:nvPr/>
        </p:nvCxnSpPr>
        <p:spPr>
          <a:xfrm flipH="1">
            <a:off x="6189900" y="3108850"/>
            <a:ext cx="7200" cy="6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7" name="Google Shape;387;p53"/>
          <p:cNvCxnSpPr/>
          <p:nvPr/>
        </p:nvCxnSpPr>
        <p:spPr>
          <a:xfrm>
            <a:off x="2534450" y="1446275"/>
            <a:ext cx="3664200" cy="201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4"/>
          <p:cNvSpPr txBox="1"/>
          <p:nvPr/>
        </p:nvSpPr>
        <p:spPr>
          <a:xfrm>
            <a:off x="388300" y="1307475"/>
            <a:ext cx="2054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Dear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bobby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as 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token of the de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pth of my feelin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gs, I gift to yo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u that which is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most precious to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me. A b'kalmar{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1234567890abcdef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}'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Google Shape;393;p54"/>
          <p:cNvSpPr txBox="1"/>
          <p:nvPr/>
        </p:nvSpPr>
        <p:spPr>
          <a:xfrm>
            <a:off x="2822525" y="1368300"/>
            <a:ext cx="20547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Dear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bobbert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, as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a token of the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depth of my feel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ings, I gift to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you that which i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 most precious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to me. A b'kalma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r{1234567890abcd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ef}'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55"/>
          <p:cNvSpPr txBox="1"/>
          <p:nvPr/>
        </p:nvSpPr>
        <p:spPr>
          <a:xfrm>
            <a:off x="2426975" y="516300"/>
            <a:ext cx="28458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Dear </a:t>
            </a:r>
            <a:r>
              <a:rPr b="1" lang="en" sz="1900">
                <a:latin typeface="Courier New"/>
                <a:ea typeface="Courier New"/>
                <a:cs typeface="Courier New"/>
                <a:sym typeface="Courier New"/>
              </a:rPr>
              <a:t>AAAAAAAAAAA</a:t>
            </a:r>
            <a:endParaRPr b="1"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900">
                <a:latin typeface="Courier New"/>
                <a:ea typeface="Courier New"/>
                <a:cs typeface="Courier New"/>
                <a:sym typeface="Courier New"/>
              </a:rPr>
              <a:t>ost precious to</a:t>
            </a:r>
            <a:endParaRPr b="1"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900">
                <a:latin typeface="Courier New"/>
                <a:ea typeface="Courier New"/>
                <a:cs typeface="Courier New"/>
                <a:sym typeface="Courier New"/>
              </a:rPr>
              <a:t>me. A b'kalmar{</a:t>
            </a:r>
            <a:r>
              <a:rPr b="1" lang="en" sz="19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1" sz="19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en" sz="1900">
                <a:latin typeface="Courier New"/>
                <a:ea typeface="Courier New"/>
                <a:cs typeface="Courier New"/>
                <a:sym typeface="Courier New"/>
              </a:rPr>
              <a:t>AAAAAAAAA</a:t>
            </a: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, as a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token of the dep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th of my feeling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s, I gift to you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 that which is m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ost precious to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me. A b'kalmar{</a:t>
            </a:r>
            <a:r>
              <a:rPr lang="en" sz="1900"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900">
              <a:highlight>
                <a:srgbClr val="FF99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234567890abcdef}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" name="Google Shape;399;p55"/>
          <p:cNvSpPr txBox="1"/>
          <p:nvPr/>
        </p:nvSpPr>
        <p:spPr>
          <a:xfrm>
            <a:off x="2822525" y="1368300"/>
            <a:ext cx="205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