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56" r:id="rId2"/>
    <p:sldId id="257" r:id="rId3"/>
    <p:sldId id="258" r:id="rId4"/>
    <p:sldId id="259" r:id="rId5"/>
    <p:sldId id="278" r:id="rId6"/>
    <p:sldId id="261" r:id="rId7"/>
    <p:sldId id="260" r:id="rId8"/>
    <p:sldId id="279" r:id="rId9"/>
    <p:sldId id="284" r:id="rId10"/>
    <p:sldId id="265" r:id="rId11"/>
    <p:sldId id="268" r:id="rId12"/>
    <p:sldId id="287" r:id="rId13"/>
    <p:sldId id="283" r:id="rId14"/>
    <p:sldId id="285" r:id="rId15"/>
    <p:sldId id="282" r:id="rId16"/>
    <p:sldId id="288" r:id="rId17"/>
    <p:sldId id="277" r:id="rId18"/>
    <p:sldId id="267" r:id="rId19"/>
    <p:sldId id="276" r:id="rId20"/>
    <p:sldId id="269" r:id="rId21"/>
    <p:sldId id="281" r:id="rId22"/>
    <p:sldId id="270" r:id="rId23"/>
    <p:sldId id="271" r:id="rId24"/>
    <p:sldId id="272" r:id="rId25"/>
    <p:sldId id="273" r:id="rId26"/>
    <p:sldId id="289" r:id="rId27"/>
    <p:sldId id="274" r:id="rId28"/>
    <p:sldId id="262" r:id="rId29"/>
    <p:sldId id="280" r:id="rId30"/>
    <p:sldId id="263" r:id="rId31"/>
    <p:sldId id="264" r:id="rId32"/>
    <p:sldId id="275" r:id="rId33"/>
    <p:sldId id="286"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38" autoAdjust="0"/>
    <p:restoredTop sz="94660"/>
  </p:normalViewPr>
  <p:slideViewPr>
    <p:cSldViewPr snapToGrid="0" snapToObjects="1">
      <p:cViewPr varScale="1">
        <p:scale>
          <a:sx n="82" d="100"/>
          <a:sy n="82" d="100"/>
        </p:scale>
        <p:origin x="-119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DFF15A-BD92-AE4B-8524-3B444648E94B}" type="datetimeFigureOut">
              <a:rPr lang="en-US" smtClean="0"/>
              <a:t>3/5/19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D49AA7-9CE5-AB44-A35D-7503468CA568}" type="slidenum">
              <a:rPr lang="en-US" smtClean="0"/>
              <a:t>‹#›</a:t>
            </a:fld>
            <a:endParaRPr lang="en-US"/>
          </a:p>
        </p:txBody>
      </p:sp>
    </p:spTree>
    <p:extLst>
      <p:ext uri="{BB962C8B-B14F-4D97-AF65-F5344CB8AC3E}">
        <p14:creationId xmlns:p14="http://schemas.microsoft.com/office/powerpoint/2010/main" val="338620164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err="1" smtClean="0"/>
              <a:t>adj</a:t>
            </a:r>
            <a:r>
              <a:rPr lang="en-US" dirty="0" smtClean="0"/>
              <a:t>()” is the </a:t>
            </a:r>
            <a:r>
              <a:rPr lang="en-US" dirty="0" err="1" smtClean="0"/>
              <a:t>adjugate</a:t>
            </a:r>
            <a:r>
              <a:rPr lang="en-US" dirty="0" smtClean="0"/>
              <a:t> operator, basically like the </a:t>
            </a:r>
            <a:r>
              <a:rPr lang="en-US" dirty="0" err="1" smtClean="0"/>
              <a:t>adjoint</a:t>
            </a:r>
            <a:r>
              <a:rPr lang="en-US" dirty="0" smtClean="0"/>
              <a:t>. It’s the transpose of the </a:t>
            </a:r>
            <a:r>
              <a:rPr lang="en-US" smtClean="0"/>
              <a:t>cofactor matrix.</a:t>
            </a:r>
            <a:endParaRPr lang="en-US" dirty="0"/>
          </a:p>
        </p:txBody>
      </p:sp>
      <p:sp>
        <p:nvSpPr>
          <p:cNvPr id="4" name="Slide Number Placeholder 3"/>
          <p:cNvSpPr>
            <a:spLocks noGrp="1"/>
          </p:cNvSpPr>
          <p:nvPr>
            <p:ph type="sldNum" sz="quarter" idx="10"/>
          </p:nvPr>
        </p:nvSpPr>
        <p:spPr/>
        <p:txBody>
          <a:bodyPr/>
          <a:lstStyle/>
          <a:p>
            <a:fld id="{B6D49AA7-9CE5-AB44-A35D-7503468CA568}" type="slidenum">
              <a:rPr lang="en-US" smtClean="0"/>
              <a:t>19</a:t>
            </a:fld>
            <a:endParaRPr lang="en-US"/>
          </a:p>
        </p:txBody>
      </p:sp>
    </p:spTree>
    <p:extLst>
      <p:ext uri="{BB962C8B-B14F-4D97-AF65-F5344CB8AC3E}">
        <p14:creationId xmlns:p14="http://schemas.microsoft.com/office/powerpoint/2010/main" val="16845983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CNF is the upper 2 rows. Trained using maximum likelihood. Samples are taken from the model run in reverse</a:t>
            </a:r>
            <a:r>
              <a:rPr lang="en-US" baseline="0" dirty="0" smtClean="0"/>
              <a:t> after training.</a:t>
            </a:r>
            <a:endParaRPr lang="en-US" dirty="0"/>
          </a:p>
        </p:txBody>
      </p:sp>
      <p:sp>
        <p:nvSpPr>
          <p:cNvPr id="4" name="Slide Number Placeholder 3"/>
          <p:cNvSpPr>
            <a:spLocks noGrp="1"/>
          </p:cNvSpPr>
          <p:nvPr>
            <p:ph type="sldNum" sz="quarter" idx="10"/>
          </p:nvPr>
        </p:nvSpPr>
        <p:spPr/>
        <p:txBody>
          <a:bodyPr/>
          <a:lstStyle/>
          <a:p>
            <a:fld id="{B6D49AA7-9CE5-AB44-A35D-7503468CA568}" type="slidenum">
              <a:rPr lang="en-US" smtClean="0"/>
              <a:t>24</a:t>
            </a:fld>
            <a:endParaRPr lang="en-US"/>
          </a:p>
        </p:txBody>
      </p:sp>
    </p:spTree>
    <p:extLst>
      <p:ext uri="{BB962C8B-B14F-4D97-AF65-F5344CB8AC3E}">
        <p14:creationId xmlns:p14="http://schemas.microsoft.com/office/powerpoint/2010/main" val="4142910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Maybe the most confusing figure in the whole paper. So you train an RNN on an </a:t>
            </a:r>
            <a:r>
              <a:rPr lang="en-US" dirty="0" err="1" smtClean="0"/>
              <a:t>autoencoder</a:t>
            </a:r>
            <a:r>
              <a:rPr lang="en-US" dirty="0" smtClean="0"/>
              <a:t>, and then train </a:t>
            </a:r>
            <a:r>
              <a:rPr lang="en-US" dirty="0" err="1" smtClean="0"/>
              <a:t>ODEsolve</a:t>
            </a:r>
            <a:r>
              <a:rPr lang="en-US" dirty="0" smtClean="0"/>
              <a:t> on the RNN, and then run the </a:t>
            </a:r>
            <a:r>
              <a:rPr lang="en-US" dirty="0" err="1" smtClean="0"/>
              <a:t>ODEsolve</a:t>
            </a:r>
            <a:r>
              <a:rPr lang="en-US" baseline="0" dirty="0" smtClean="0"/>
              <a:t> forward to make predictions?? </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TowardsDataScience</a:t>
            </a:r>
            <a:r>
              <a:rPr lang="en-US" sz="1200" kern="1200" dirty="0" smtClean="0">
                <a:solidFill>
                  <a:schemeClr val="tx1"/>
                </a:solidFill>
                <a:effectLst/>
                <a:latin typeface="+mn-lt"/>
                <a:ea typeface="+mn-ea"/>
                <a:cs typeface="+mn-cs"/>
              </a:rPr>
              <a:t> says: “</a:t>
            </a:r>
            <a:r>
              <a:rPr lang="en-US" sz="1200" kern="1200" dirty="0" smtClean="0">
                <a:solidFill>
                  <a:schemeClr val="tx1"/>
                </a:solidFill>
                <a:latin typeface="+mn-lt"/>
                <a:ea typeface="+mn-ea"/>
                <a:cs typeface="+mn-cs"/>
              </a:rPr>
              <a:t>The model is a </a:t>
            </a:r>
            <a:r>
              <a:rPr lang="en-US" sz="1200" kern="1200" dirty="0" err="1" smtClean="0">
                <a:solidFill>
                  <a:schemeClr val="tx1"/>
                </a:solidFill>
                <a:latin typeface="+mn-lt"/>
                <a:ea typeface="+mn-ea"/>
                <a:cs typeface="+mn-cs"/>
              </a:rPr>
              <a:t>variational</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autoencoder</a:t>
            </a:r>
            <a:r>
              <a:rPr lang="en-US" sz="1200" kern="1200" dirty="0" smtClean="0">
                <a:solidFill>
                  <a:schemeClr val="tx1"/>
                </a:solidFill>
                <a:latin typeface="+mn-lt"/>
                <a:ea typeface="+mn-ea"/>
                <a:cs typeface="+mn-cs"/>
              </a:rPr>
              <a:t> which encodes the past trajectory (green in the figure below) in the initial latent state z[sub]₀ using an RNN.</a:t>
            </a:r>
            <a:r>
              <a:rPr lang="en-US" sz="1200" kern="1200" dirty="0" smtClean="0">
                <a:solidFill>
                  <a:schemeClr val="tx1"/>
                </a:solidFill>
                <a:effectLst/>
                <a:latin typeface="+mn-lt"/>
                <a:ea typeface="+mn-ea"/>
                <a:cs typeface="+mn-cs"/>
              </a:rPr>
              <a:t>”)</a:t>
            </a:r>
            <a:endParaRPr lang="en-US" dirty="0" smtClean="0"/>
          </a:p>
          <a:p>
            <a:endParaRPr lang="en-US" dirty="0"/>
          </a:p>
        </p:txBody>
      </p:sp>
      <p:sp>
        <p:nvSpPr>
          <p:cNvPr id="4" name="Slide Number Placeholder 3"/>
          <p:cNvSpPr>
            <a:spLocks noGrp="1"/>
          </p:cNvSpPr>
          <p:nvPr>
            <p:ph type="sldNum" sz="quarter" idx="10"/>
          </p:nvPr>
        </p:nvSpPr>
        <p:spPr/>
        <p:txBody>
          <a:bodyPr/>
          <a:lstStyle/>
          <a:p>
            <a:fld id="{B6D49AA7-9CE5-AB44-A35D-7503468CA568}" type="slidenum">
              <a:rPr lang="en-US" smtClean="0"/>
              <a:t>25</a:t>
            </a:fld>
            <a:endParaRPr lang="en-US"/>
          </a:p>
        </p:txBody>
      </p:sp>
    </p:spTree>
    <p:extLst>
      <p:ext uri="{BB962C8B-B14F-4D97-AF65-F5344CB8AC3E}">
        <p14:creationId xmlns:p14="http://schemas.microsoft.com/office/powerpoint/2010/main" val="2899689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Caption is: Figure 7: Fitting a latent ODE </a:t>
            </a:r>
            <a:r>
              <a:rPr lang="en-US" sz="1200" kern="1200" dirty="0" err="1" smtClean="0">
                <a:solidFill>
                  <a:schemeClr val="tx1"/>
                </a:solidFill>
                <a:effectLst/>
                <a:latin typeface="+mn-lt"/>
                <a:ea typeface="+mn-ea"/>
                <a:cs typeface="+mn-cs"/>
              </a:rPr>
              <a:t>dy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namics</a:t>
            </a:r>
            <a:r>
              <a:rPr lang="en-US" sz="1200" kern="1200" dirty="0" smtClean="0">
                <a:solidFill>
                  <a:schemeClr val="tx1"/>
                </a:solidFill>
                <a:effectLst/>
                <a:latin typeface="+mn-lt"/>
                <a:ea typeface="+mn-ea"/>
                <a:cs typeface="+mn-cs"/>
              </a:rPr>
              <a:t> model with a Poisson pro- </a:t>
            </a:r>
            <a:r>
              <a:rPr lang="en-US" sz="1200" kern="1200" dirty="0" err="1" smtClean="0">
                <a:solidFill>
                  <a:schemeClr val="tx1"/>
                </a:solidFill>
                <a:effectLst/>
                <a:latin typeface="+mn-lt"/>
                <a:ea typeface="+mn-ea"/>
                <a:cs typeface="+mn-cs"/>
              </a:rPr>
              <a:t>cess</a:t>
            </a:r>
            <a:r>
              <a:rPr lang="en-US" sz="1200" kern="1200" dirty="0" smtClean="0">
                <a:solidFill>
                  <a:schemeClr val="tx1"/>
                </a:solidFill>
                <a:effectLst/>
                <a:latin typeface="+mn-lt"/>
                <a:ea typeface="+mn-ea"/>
                <a:cs typeface="+mn-cs"/>
              </a:rPr>
              <a:t> likelihood. Dots show event times. The line is the learned </a:t>
            </a:r>
            <a:r>
              <a:rPr lang="en-US" sz="1200" kern="1200" dirty="0" err="1" smtClean="0">
                <a:solidFill>
                  <a:schemeClr val="tx1"/>
                </a:solidFill>
                <a:effectLst/>
                <a:latin typeface="+mn-lt"/>
                <a:ea typeface="+mn-ea"/>
                <a:cs typeface="+mn-cs"/>
              </a:rPr>
              <a:t>inten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sity</a:t>
            </a:r>
            <a:r>
              <a:rPr lang="en-US" sz="1200" kern="1200" dirty="0" smtClean="0">
                <a:solidFill>
                  <a:schemeClr val="tx1"/>
                </a:solidFill>
                <a:effectLst/>
                <a:latin typeface="+mn-lt"/>
                <a:ea typeface="+mn-ea"/>
                <a:cs typeface="+mn-cs"/>
              </a:rPr>
              <a:t> (t) of the Poisson process. </a:t>
            </a:r>
            <a:endParaRPr lang="en-US" dirty="0"/>
          </a:p>
        </p:txBody>
      </p:sp>
      <p:sp>
        <p:nvSpPr>
          <p:cNvPr id="4" name="Slide Number Placeholder 3"/>
          <p:cNvSpPr>
            <a:spLocks noGrp="1"/>
          </p:cNvSpPr>
          <p:nvPr>
            <p:ph type="sldNum" sz="quarter" idx="10"/>
          </p:nvPr>
        </p:nvSpPr>
        <p:spPr/>
        <p:txBody>
          <a:bodyPr/>
          <a:lstStyle/>
          <a:p>
            <a:fld id="{B6D49AA7-9CE5-AB44-A35D-7503468CA568}" type="slidenum">
              <a:rPr lang="en-US" smtClean="0"/>
              <a:t>26</a:t>
            </a:fld>
            <a:endParaRPr lang="en-US"/>
          </a:p>
        </p:txBody>
      </p:sp>
    </p:spTree>
    <p:extLst>
      <p:ext uri="{BB962C8B-B14F-4D97-AF65-F5344CB8AC3E}">
        <p14:creationId xmlns:p14="http://schemas.microsoft.com/office/powerpoint/2010/main" val="2906875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F3DB517-B82E-E54E-BBE3-A735BE822C97}" type="datetimeFigureOut">
              <a:rPr lang="en-US" smtClean="0"/>
              <a:t>3/5/19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99DA3B-0DF6-BA47-93CF-E623DD36F2A2}" type="slidenum">
              <a:rPr lang="en-US" smtClean="0"/>
              <a:t>‹#›</a:t>
            </a:fld>
            <a:endParaRPr lang="en-US"/>
          </a:p>
        </p:txBody>
      </p:sp>
    </p:spTree>
    <p:extLst>
      <p:ext uri="{BB962C8B-B14F-4D97-AF65-F5344CB8AC3E}">
        <p14:creationId xmlns:p14="http://schemas.microsoft.com/office/powerpoint/2010/main" val="1539206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3DB517-B82E-E54E-BBE3-A735BE822C97}" type="datetimeFigureOut">
              <a:rPr lang="en-US" smtClean="0"/>
              <a:t>3/5/19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99DA3B-0DF6-BA47-93CF-E623DD36F2A2}" type="slidenum">
              <a:rPr lang="en-US" smtClean="0"/>
              <a:t>‹#›</a:t>
            </a:fld>
            <a:endParaRPr lang="en-US"/>
          </a:p>
        </p:txBody>
      </p:sp>
    </p:spTree>
    <p:extLst>
      <p:ext uri="{BB962C8B-B14F-4D97-AF65-F5344CB8AC3E}">
        <p14:creationId xmlns:p14="http://schemas.microsoft.com/office/powerpoint/2010/main" val="1489497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3DB517-B82E-E54E-BBE3-A735BE822C97}" type="datetimeFigureOut">
              <a:rPr lang="en-US" smtClean="0"/>
              <a:t>3/5/19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99DA3B-0DF6-BA47-93CF-E623DD36F2A2}" type="slidenum">
              <a:rPr lang="en-US" smtClean="0"/>
              <a:t>‹#›</a:t>
            </a:fld>
            <a:endParaRPr lang="en-US"/>
          </a:p>
        </p:txBody>
      </p:sp>
    </p:spTree>
    <p:extLst>
      <p:ext uri="{BB962C8B-B14F-4D97-AF65-F5344CB8AC3E}">
        <p14:creationId xmlns:p14="http://schemas.microsoft.com/office/powerpoint/2010/main" val="3173627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3DB517-B82E-E54E-BBE3-A735BE822C97}" type="datetimeFigureOut">
              <a:rPr lang="en-US" smtClean="0"/>
              <a:t>3/5/19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99DA3B-0DF6-BA47-93CF-E623DD36F2A2}" type="slidenum">
              <a:rPr lang="en-US" smtClean="0"/>
              <a:t>‹#›</a:t>
            </a:fld>
            <a:endParaRPr lang="en-US"/>
          </a:p>
        </p:txBody>
      </p:sp>
    </p:spTree>
    <p:extLst>
      <p:ext uri="{BB962C8B-B14F-4D97-AF65-F5344CB8AC3E}">
        <p14:creationId xmlns:p14="http://schemas.microsoft.com/office/powerpoint/2010/main" val="1094822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3DB517-B82E-E54E-BBE3-A735BE822C97}" type="datetimeFigureOut">
              <a:rPr lang="en-US" smtClean="0"/>
              <a:t>3/5/19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99DA3B-0DF6-BA47-93CF-E623DD36F2A2}" type="slidenum">
              <a:rPr lang="en-US" smtClean="0"/>
              <a:t>‹#›</a:t>
            </a:fld>
            <a:endParaRPr lang="en-US"/>
          </a:p>
        </p:txBody>
      </p:sp>
    </p:spTree>
    <p:extLst>
      <p:ext uri="{BB962C8B-B14F-4D97-AF65-F5344CB8AC3E}">
        <p14:creationId xmlns:p14="http://schemas.microsoft.com/office/powerpoint/2010/main" val="2424799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F3DB517-B82E-E54E-BBE3-A735BE822C97}" type="datetimeFigureOut">
              <a:rPr lang="en-US" smtClean="0"/>
              <a:t>3/5/19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99DA3B-0DF6-BA47-93CF-E623DD36F2A2}" type="slidenum">
              <a:rPr lang="en-US" smtClean="0"/>
              <a:t>‹#›</a:t>
            </a:fld>
            <a:endParaRPr lang="en-US"/>
          </a:p>
        </p:txBody>
      </p:sp>
    </p:spTree>
    <p:extLst>
      <p:ext uri="{BB962C8B-B14F-4D97-AF65-F5344CB8AC3E}">
        <p14:creationId xmlns:p14="http://schemas.microsoft.com/office/powerpoint/2010/main" val="1672665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F3DB517-B82E-E54E-BBE3-A735BE822C97}" type="datetimeFigureOut">
              <a:rPr lang="en-US" smtClean="0"/>
              <a:t>3/5/19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99DA3B-0DF6-BA47-93CF-E623DD36F2A2}" type="slidenum">
              <a:rPr lang="en-US" smtClean="0"/>
              <a:t>‹#›</a:t>
            </a:fld>
            <a:endParaRPr lang="en-US"/>
          </a:p>
        </p:txBody>
      </p:sp>
    </p:spTree>
    <p:extLst>
      <p:ext uri="{BB962C8B-B14F-4D97-AF65-F5344CB8AC3E}">
        <p14:creationId xmlns:p14="http://schemas.microsoft.com/office/powerpoint/2010/main" val="3868167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F3DB517-B82E-E54E-BBE3-A735BE822C97}" type="datetimeFigureOut">
              <a:rPr lang="en-US" smtClean="0"/>
              <a:t>3/5/19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99DA3B-0DF6-BA47-93CF-E623DD36F2A2}" type="slidenum">
              <a:rPr lang="en-US" smtClean="0"/>
              <a:t>‹#›</a:t>
            </a:fld>
            <a:endParaRPr lang="en-US"/>
          </a:p>
        </p:txBody>
      </p:sp>
    </p:spTree>
    <p:extLst>
      <p:ext uri="{BB962C8B-B14F-4D97-AF65-F5344CB8AC3E}">
        <p14:creationId xmlns:p14="http://schemas.microsoft.com/office/powerpoint/2010/main" val="17387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3DB517-B82E-E54E-BBE3-A735BE822C97}" type="datetimeFigureOut">
              <a:rPr lang="en-US" smtClean="0"/>
              <a:t>3/5/19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99DA3B-0DF6-BA47-93CF-E623DD36F2A2}" type="slidenum">
              <a:rPr lang="en-US" smtClean="0"/>
              <a:t>‹#›</a:t>
            </a:fld>
            <a:endParaRPr lang="en-US"/>
          </a:p>
        </p:txBody>
      </p:sp>
    </p:spTree>
    <p:extLst>
      <p:ext uri="{BB962C8B-B14F-4D97-AF65-F5344CB8AC3E}">
        <p14:creationId xmlns:p14="http://schemas.microsoft.com/office/powerpoint/2010/main" val="3294533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3DB517-B82E-E54E-BBE3-A735BE822C97}" type="datetimeFigureOut">
              <a:rPr lang="en-US" smtClean="0"/>
              <a:t>3/5/19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99DA3B-0DF6-BA47-93CF-E623DD36F2A2}" type="slidenum">
              <a:rPr lang="en-US" smtClean="0"/>
              <a:t>‹#›</a:t>
            </a:fld>
            <a:endParaRPr lang="en-US"/>
          </a:p>
        </p:txBody>
      </p:sp>
    </p:spTree>
    <p:extLst>
      <p:ext uri="{BB962C8B-B14F-4D97-AF65-F5344CB8AC3E}">
        <p14:creationId xmlns:p14="http://schemas.microsoft.com/office/powerpoint/2010/main" val="4092295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3DB517-B82E-E54E-BBE3-A735BE822C97}" type="datetimeFigureOut">
              <a:rPr lang="en-US" smtClean="0"/>
              <a:t>3/5/19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99DA3B-0DF6-BA47-93CF-E623DD36F2A2}" type="slidenum">
              <a:rPr lang="en-US" smtClean="0"/>
              <a:t>‹#›</a:t>
            </a:fld>
            <a:endParaRPr lang="en-US"/>
          </a:p>
        </p:txBody>
      </p:sp>
    </p:spTree>
    <p:extLst>
      <p:ext uri="{BB962C8B-B14F-4D97-AF65-F5344CB8AC3E}">
        <p14:creationId xmlns:p14="http://schemas.microsoft.com/office/powerpoint/2010/main" val="89185204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3DB517-B82E-E54E-BBE3-A735BE822C97}" type="datetimeFigureOut">
              <a:rPr lang="en-US" smtClean="0"/>
              <a:t>3/5/19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99DA3B-0DF6-BA47-93CF-E623DD36F2A2}" type="slidenum">
              <a:rPr lang="en-US" smtClean="0"/>
              <a:t>‹#›</a:t>
            </a:fld>
            <a:endParaRPr lang="en-US"/>
          </a:p>
        </p:txBody>
      </p:sp>
    </p:spTree>
    <p:extLst>
      <p:ext uri="{BB962C8B-B14F-4D97-AF65-F5344CB8AC3E}">
        <p14:creationId xmlns:p14="http://schemas.microsoft.com/office/powerpoint/2010/main" val="32419933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Helvetica"/>
          <a:ea typeface="+mj-ea"/>
          <a:cs typeface="Helvetica"/>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85633"/>
            <a:ext cx="7772400" cy="1756017"/>
          </a:xfrm>
        </p:spPr>
        <p:txBody>
          <a:bodyPr>
            <a:normAutofit fontScale="90000"/>
          </a:bodyPr>
          <a:lstStyle/>
          <a:p>
            <a:r>
              <a:rPr lang="en-US" b="1" dirty="0" smtClean="0">
                <a:latin typeface="Helvetica"/>
                <a:cs typeface="Helvetica"/>
              </a:rPr>
              <a:t>ODE to Joy: Neural ODEs and a Surprising Simplification of Neural Networks</a:t>
            </a:r>
            <a:endParaRPr lang="en-US" b="1" dirty="0">
              <a:latin typeface="Helvetica"/>
              <a:cs typeface="Helvetica"/>
            </a:endParaRPr>
          </a:p>
        </p:txBody>
      </p:sp>
      <p:sp>
        <p:nvSpPr>
          <p:cNvPr id="3" name="Subtitle 2"/>
          <p:cNvSpPr>
            <a:spLocks noGrp="1"/>
          </p:cNvSpPr>
          <p:nvPr>
            <p:ph type="subTitle" idx="1"/>
          </p:nvPr>
        </p:nvSpPr>
        <p:spPr>
          <a:xfrm>
            <a:off x="1371600" y="3854450"/>
            <a:ext cx="6400800" cy="2038350"/>
          </a:xfrm>
        </p:spPr>
        <p:txBody>
          <a:bodyPr>
            <a:normAutofit fontScale="85000" lnSpcReduction="20000"/>
          </a:bodyPr>
          <a:lstStyle/>
          <a:p>
            <a:r>
              <a:rPr lang="en-US" dirty="0" smtClean="0">
                <a:latin typeface="Helvetica"/>
                <a:cs typeface="Helvetica"/>
              </a:rPr>
              <a:t>Olivier B. Simon</a:t>
            </a:r>
          </a:p>
          <a:p>
            <a:r>
              <a:rPr lang="en-US" dirty="0" err="1" smtClean="0"/>
              <a:t>Ghosh</a:t>
            </a:r>
            <a:r>
              <a:rPr lang="en-US" dirty="0" smtClean="0"/>
              <a:t> Lab</a:t>
            </a:r>
          </a:p>
          <a:p>
            <a:r>
              <a:rPr lang="en-US" dirty="0" smtClean="0">
                <a:latin typeface="Helvetica"/>
                <a:cs typeface="Helvetica"/>
              </a:rPr>
              <a:t>Machine Learning Reading Group, CU Anschutz</a:t>
            </a:r>
          </a:p>
          <a:p>
            <a:r>
              <a:rPr lang="en-US" dirty="0" smtClean="0"/>
              <a:t>March 5, 2019</a:t>
            </a:r>
            <a:endParaRPr lang="en-US" dirty="0">
              <a:latin typeface="Helvetica"/>
              <a:cs typeface="Helvetica"/>
            </a:endParaRPr>
          </a:p>
        </p:txBody>
      </p:sp>
    </p:spTree>
    <p:extLst>
      <p:ext uri="{BB962C8B-B14F-4D97-AF65-F5344CB8AC3E}">
        <p14:creationId xmlns:p14="http://schemas.microsoft.com/office/powerpoint/2010/main" val="284308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latin typeface="Helvetica"/>
                <a:cs typeface="Helvetica"/>
              </a:rPr>
              <a:t>The three most </a:t>
            </a:r>
            <a:r>
              <a:rPr lang="en-US" sz="3600" dirty="0"/>
              <a:t>d</a:t>
            </a:r>
            <a:r>
              <a:rPr lang="en-US" sz="3600" dirty="0" smtClean="0">
                <a:latin typeface="Helvetica"/>
                <a:cs typeface="Helvetica"/>
              </a:rPr>
              <a:t>istinctive </a:t>
            </a:r>
            <a:r>
              <a:rPr lang="en-US" sz="3600" dirty="0" smtClean="0"/>
              <a:t>m</a:t>
            </a:r>
            <a:r>
              <a:rPr lang="en-US" sz="3600" dirty="0" smtClean="0">
                <a:latin typeface="Helvetica"/>
                <a:cs typeface="Helvetica"/>
              </a:rPr>
              <a:t>ath concepts </a:t>
            </a:r>
            <a:r>
              <a:rPr lang="en-US" sz="3600" dirty="0" smtClean="0"/>
              <a:t>u</a:t>
            </a:r>
            <a:r>
              <a:rPr lang="en-US" sz="3600" dirty="0" smtClean="0">
                <a:latin typeface="Helvetica"/>
                <a:cs typeface="Helvetica"/>
              </a:rPr>
              <a:t>sed </a:t>
            </a:r>
            <a:r>
              <a:rPr lang="en-US" sz="3600" dirty="0" smtClean="0"/>
              <a:t>in </a:t>
            </a:r>
            <a:r>
              <a:rPr lang="en-US" sz="3600" dirty="0"/>
              <a:t>n</a:t>
            </a:r>
            <a:r>
              <a:rPr lang="en-US" sz="3600" dirty="0" smtClean="0"/>
              <a:t>eural ODEs</a:t>
            </a:r>
            <a:endParaRPr lang="en-US" sz="3600" dirty="0">
              <a:latin typeface="Helvetica"/>
              <a:cs typeface="Helvetica"/>
            </a:endParaRPr>
          </a:p>
        </p:txBody>
      </p:sp>
      <p:sp>
        <p:nvSpPr>
          <p:cNvPr id="3" name="Content Placeholder 2"/>
          <p:cNvSpPr>
            <a:spLocks noGrp="1"/>
          </p:cNvSpPr>
          <p:nvPr>
            <p:ph idx="1"/>
          </p:nvPr>
        </p:nvSpPr>
        <p:spPr>
          <a:xfrm>
            <a:off x="457200" y="1678914"/>
            <a:ext cx="8229600" cy="4447249"/>
          </a:xfrm>
        </p:spPr>
        <p:txBody>
          <a:bodyPr>
            <a:normAutofit/>
          </a:bodyPr>
          <a:lstStyle/>
          <a:p>
            <a:r>
              <a:rPr lang="en-US" sz="2400" dirty="0" smtClean="0"/>
              <a:t>Besides ODEs themselves, three </a:t>
            </a:r>
            <a:r>
              <a:rPr lang="en-US" sz="2400" dirty="0" smtClean="0"/>
              <a:t>pieces of math in the paper stand out as most critical to carrying out this shift from discrete to </a:t>
            </a:r>
            <a:r>
              <a:rPr lang="en-US" sz="2400" dirty="0" err="1" smtClean="0"/>
              <a:t>continous</a:t>
            </a:r>
            <a:r>
              <a:rPr lang="en-US" sz="2400" dirty="0" smtClean="0"/>
              <a:t> solutions:</a:t>
            </a:r>
          </a:p>
          <a:p>
            <a:pPr marL="514350" indent="-514350">
              <a:buFont typeface="+mj-lt"/>
              <a:buAutoNum type="arabicParenR"/>
            </a:pPr>
            <a:r>
              <a:rPr lang="en-US" sz="2400" dirty="0" err="1" smtClean="0"/>
              <a:t>Adjoint</a:t>
            </a:r>
            <a:r>
              <a:rPr lang="en-US" sz="2400" dirty="0" smtClean="0"/>
              <a:t> </a:t>
            </a:r>
            <a:r>
              <a:rPr lang="en-US" sz="2400" dirty="0" smtClean="0"/>
              <a:t>state </a:t>
            </a:r>
            <a:r>
              <a:rPr lang="en-US" sz="2400" dirty="0" smtClean="0"/>
              <a:t>method</a:t>
            </a:r>
          </a:p>
          <a:p>
            <a:pPr marL="514350" indent="-514350">
              <a:buFont typeface="+mj-lt"/>
              <a:buAutoNum type="arabicParenR"/>
            </a:pPr>
            <a:r>
              <a:rPr lang="en-US" sz="2400" dirty="0"/>
              <a:t>(Continuous) normalizing </a:t>
            </a:r>
            <a:r>
              <a:rPr lang="en-US" sz="2400" dirty="0" smtClean="0"/>
              <a:t>flows</a:t>
            </a:r>
            <a:endParaRPr lang="en-US" sz="2400" dirty="0" smtClean="0"/>
          </a:p>
          <a:p>
            <a:pPr marL="514350" indent="-514350">
              <a:buFont typeface="+mj-lt"/>
              <a:buAutoNum type="arabicParenR"/>
            </a:pPr>
            <a:r>
              <a:rPr lang="en-US" sz="2400" dirty="0"/>
              <a:t>Instantaneous change-of-variable </a:t>
            </a:r>
            <a:r>
              <a:rPr lang="en-US" sz="2400" dirty="0" smtClean="0"/>
              <a:t>theorem</a:t>
            </a:r>
            <a:endParaRPr lang="en-US" sz="2400" dirty="0" smtClean="0"/>
          </a:p>
          <a:p>
            <a:r>
              <a:rPr lang="en-US" sz="2400" dirty="0" smtClean="0"/>
              <a:t>The </a:t>
            </a:r>
            <a:r>
              <a:rPr lang="en-US" sz="2400" dirty="0" smtClean="0"/>
              <a:t>first </a:t>
            </a:r>
            <a:r>
              <a:rPr lang="en-US" sz="2400" dirty="0" smtClean="0"/>
              <a:t>and last</a:t>
            </a:r>
            <a:r>
              <a:rPr lang="en-US" sz="2400" dirty="0" smtClean="0"/>
              <a:t> </a:t>
            </a:r>
            <a:r>
              <a:rPr lang="en-US" sz="2400" dirty="0" smtClean="0"/>
              <a:t>are described in the paper and are also given proofs in the appendices</a:t>
            </a:r>
          </a:p>
          <a:p>
            <a:r>
              <a:rPr lang="en-US" sz="2400" dirty="0" smtClean="0"/>
              <a:t>Second</a:t>
            </a:r>
            <a:r>
              <a:rPr lang="en-US" sz="2400" dirty="0" smtClean="0"/>
              <a:t> </a:t>
            </a:r>
            <a:r>
              <a:rPr lang="en-US" sz="2400" dirty="0" smtClean="0"/>
              <a:t>one is probably the most abstruse (and least clearly explained)</a:t>
            </a:r>
          </a:p>
        </p:txBody>
      </p:sp>
    </p:spTree>
    <p:extLst>
      <p:ext uri="{BB962C8B-B14F-4D97-AF65-F5344CB8AC3E}">
        <p14:creationId xmlns:p14="http://schemas.microsoft.com/office/powerpoint/2010/main" val="3956736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1</a:t>
            </a:r>
            <a:r>
              <a:rPr lang="en-US" sz="4000" dirty="0" smtClean="0">
                <a:latin typeface="Helvetica"/>
                <a:cs typeface="Helvetica"/>
              </a:rPr>
              <a:t>. </a:t>
            </a:r>
            <a:r>
              <a:rPr lang="en-US" sz="4000" dirty="0" err="1" smtClean="0">
                <a:latin typeface="Helvetica"/>
                <a:cs typeface="Helvetica"/>
              </a:rPr>
              <a:t>Adjoint</a:t>
            </a:r>
            <a:r>
              <a:rPr lang="en-US" sz="4000" dirty="0" smtClean="0">
                <a:latin typeface="Helvetica"/>
                <a:cs typeface="Helvetica"/>
              </a:rPr>
              <a:t> </a:t>
            </a:r>
            <a:r>
              <a:rPr lang="en-US" sz="4000" dirty="0" smtClean="0">
                <a:latin typeface="Helvetica"/>
                <a:cs typeface="Helvetica"/>
              </a:rPr>
              <a:t>method </a:t>
            </a:r>
            <a:r>
              <a:rPr lang="en-US" sz="4000" dirty="0" smtClean="0">
                <a:latin typeface="Helvetica"/>
                <a:cs typeface="Helvetica"/>
              </a:rPr>
              <a:t/>
            </a:r>
            <a:br>
              <a:rPr lang="en-US" sz="4000" dirty="0" smtClean="0">
                <a:latin typeface="Helvetica"/>
                <a:cs typeface="Helvetica"/>
              </a:rPr>
            </a:br>
            <a:r>
              <a:rPr lang="en-US" sz="4000" dirty="0" smtClean="0">
                <a:latin typeface="Helvetica"/>
                <a:cs typeface="Helvetica"/>
              </a:rPr>
              <a:t>(</a:t>
            </a:r>
            <a:r>
              <a:rPr lang="en-US" sz="4000" dirty="0"/>
              <a:t>c</a:t>
            </a:r>
            <a:r>
              <a:rPr lang="en-US" sz="4000" dirty="0" smtClean="0">
                <a:latin typeface="Helvetica"/>
                <a:cs typeface="Helvetica"/>
              </a:rPr>
              <a:t>ontinuous </a:t>
            </a:r>
            <a:r>
              <a:rPr lang="en-US" sz="4000" dirty="0" err="1" smtClean="0"/>
              <a:t>b</a:t>
            </a:r>
            <a:r>
              <a:rPr lang="en-US" sz="4000" dirty="0" err="1" smtClean="0">
                <a:latin typeface="Helvetica"/>
                <a:cs typeface="Helvetica"/>
              </a:rPr>
              <a:t>ackpropagation</a:t>
            </a:r>
            <a:r>
              <a:rPr lang="en-US" sz="4000" dirty="0" smtClean="0">
                <a:latin typeface="Helvetica"/>
                <a:cs typeface="Helvetica"/>
              </a:rPr>
              <a:t>)</a:t>
            </a:r>
            <a:endParaRPr lang="en-US" sz="4000" dirty="0">
              <a:latin typeface="Helvetica"/>
              <a:cs typeface="Helvetica"/>
            </a:endParaRPr>
          </a:p>
        </p:txBody>
      </p:sp>
      <p:sp>
        <p:nvSpPr>
          <p:cNvPr id="3" name="Content Placeholder 2"/>
          <p:cNvSpPr>
            <a:spLocks noGrp="1"/>
          </p:cNvSpPr>
          <p:nvPr>
            <p:ph idx="1"/>
          </p:nvPr>
        </p:nvSpPr>
        <p:spPr>
          <a:xfrm>
            <a:off x="457200" y="1719340"/>
            <a:ext cx="8229600" cy="4708825"/>
          </a:xfrm>
        </p:spPr>
        <p:txBody>
          <a:bodyPr>
            <a:normAutofit fontScale="92500"/>
          </a:bodyPr>
          <a:lstStyle/>
          <a:p>
            <a:r>
              <a:rPr lang="en-US" sz="2400" dirty="0" smtClean="0"/>
              <a:t>"</a:t>
            </a:r>
            <a:r>
              <a:rPr lang="en-US" sz="2400" dirty="0"/>
              <a:t>...a well-known method in the numerical community for computing the gradient of a functional with respect to the model parameters when this functional depends on those model parameters through state variables, which are solutions of the forward problem</a:t>
            </a:r>
            <a:r>
              <a:rPr lang="en-US" sz="2400" dirty="0" smtClean="0"/>
              <a:t>.” </a:t>
            </a:r>
            <a:r>
              <a:rPr lang="en-US" sz="2400" dirty="0"/>
              <a:t>(</a:t>
            </a:r>
            <a:r>
              <a:rPr lang="en-US" sz="2400" dirty="0" smtClean="0"/>
              <a:t>R</a:t>
            </a:r>
            <a:r>
              <a:rPr lang="en-US" sz="2400" dirty="0"/>
              <a:t>. E. </a:t>
            </a:r>
            <a:r>
              <a:rPr lang="en-US" sz="2400" dirty="0" err="1"/>
              <a:t>Plessix</a:t>
            </a:r>
            <a:r>
              <a:rPr lang="en-US" sz="2400" dirty="0"/>
              <a:t> et al, </a:t>
            </a:r>
            <a:r>
              <a:rPr lang="en-US" sz="2400" dirty="0" smtClean="0"/>
              <a:t>2006)</a:t>
            </a:r>
          </a:p>
          <a:p>
            <a:r>
              <a:rPr lang="en-US" sz="2400" dirty="0" smtClean="0"/>
              <a:t>A bit</a:t>
            </a:r>
            <a:r>
              <a:rPr lang="en-US" sz="2400" dirty="0" smtClean="0"/>
              <a:t> </a:t>
            </a:r>
            <a:r>
              <a:rPr lang="en-US" sz="2400" dirty="0" smtClean="0"/>
              <a:t>more simply: the </a:t>
            </a:r>
            <a:r>
              <a:rPr lang="en-US" sz="2400" dirty="0" err="1" smtClean="0"/>
              <a:t>adjoint</a:t>
            </a:r>
            <a:r>
              <a:rPr lang="en-US" sz="2400" dirty="0" smtClean="0"/>
              <a:t> method </a:t>
            </a:r>
            <a:r>
              <a:rPr lang="en-US" sz="2400" dirty="0"/>
              <a:t>is a </a:t>
            </a:r>
            <a:r>
              <a:rPr lang="en-US" sz="2400" dirty="0" smtClean="0"/>
              <a:t>way </a:t>
            </a:r>
            <a:r>
              <a:rPr lang="en-US" sz="2400" dirty="0"/>
              <a:t>of </a:t>
            </a:r>
            <a:r>
              <a:rPr lang="en-US" sz="2400" dirty="0" smtClean="0"/>
              <a:t>getting </a:t>
            </a:r>
            <a:r>
              <a:rPr lang="en-US" sz="2400" dirty="0"/>
              <a:t>the derivatives of </a:t>
            </a:r>
            <a:r>
              <a:rPr lang="en-US" sz="2400" dirty="0" smtClean="0"/>
              <a:t>a continuous, many</a:t>
            </a:r>
            <a:r>
              <a:rPr lang="en-US" sz="2400" dirty="0"/>
              <a:t>-valued </a:t>
            </a:r>
            <a:r>
              <a:rPr lang="en-US" sz="2400" dirty="0" smtClean="0"/>
              <a:t>function—particularly in an </a:t>
            </a:r>
            <a:r>
              <a:rPr lang="en-US" sz="2400" i="1" dirty="0" smtClean="0"/>
              <a:t>inverse</a:t>
            </a:r>
            <a:r>
              <a:rPr lang="en-US" sz="2400" dirty="0" smtClean="0"/>
              <a:t> direction—without </a:t>
            </a:r>
            <a:r>
              <a:rPr lang="en-US" sz="2400" dirty="0"/>
              <a:t>having to compute the </a:t>
            </a:r>
            <a:r>
              <a:rPr lang="en-US" sz="2400" dirty="0" err="1" smtClean="0"/>
              <a:t>Jacobian</a:t>
            </a:r>
            <a:r>
              <a:rPr lang="en-US" sz="2400" dirty="0" smtClean="0"/>
              <a:t> matrix, which is computationally nasty.</a:t>
            </a:r>
          </a:p>
          <a:p>
            <a:r>
              <a:rPr lang="en-US" sz="2400" dirty="0" smtClean="0"/>
              <a:t>Authors call it</a:t>
            </a:r>
            <a:r>
              <a:rPr lang="en-US" sz="2400" dirty="0" smtClean="0"/>
              <a:t> </a:t>
            </a:r>
            <a:r>
              <a:rPr lang="en-US" sz="2400" dirty="0" smtClean="0"/>
              <a:t>an “instantaneous analog of the chain rule”</a:t>
            </a:r>
          </a:p>
          <a:p>
            <a:r>
              <a:rPr lang="en-US" sz="2400" dirty="0" err="1" smtClean="0"/>
              <a:t>Backpropagation</a:t>
            </a:r>
            <a:r>
              <a:rPr lang="en-US" sz="2400" dirty="0" smtClean="0"/>
              <a:t> surely can’t happen without derivatives. So this is indeed useful to our quest to recast NNs as continuous functions. </a:t>
            </a:r>
            <a:endParaRPr lang="en-US" sz="2400" dirty="0"/>
          </a:p>
          <a:p>
            <a:endParaRPr lang="en-US" sz="2400" dirty="0"/>
          </a:p>
        </p:txBody>
      </p:sp>
    </p:spTree>
    <p:extLst>
      <p:ext uri="{BB962C8B-B14F-4D97-AF65-F5344CB8AC3E}">
        <p14:creationId xmlns:p14="http://schemas.microsoft.com/office/powerpoint/2010/main" val="2212164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1</a:t>
            </a:r>
            <a:r>
              <a:rPr lang="en-US" sz="4000" dirty="0" smtClean="0">
                <a:latin typeface="Helvetica"/>
                <a:cs typeface="Helvetica"/>
              </a:rPr>
              <a:t>. </a:t>
            </a:r>
            <a:r>
              <a:rPr lang="en-US" sz="4000" dirty="0" err="1" smtClean="0">
                <a:latin typeface="Helvetica"/>
                <a:cs typeface="Helvetica"/>
              </a:rPr>
              <a:t>Adjoint</a:t>
            </a:r>
            <a:r>
              <a:rPr lang="en-US" sz="4000" dirty="0" smtClean="0">
                <a:latin typeface="Helvetica"/>
                <a:cs typeface="Helvetica"/>
              </a:rPr>
              <a:t> </a:t>
            </a:r>
            <a:r>
              <a:rPr lang="en-US" sz="4000" dirty="0" smtClean="0">
                <a:latin typeface="Helvetica"/>
                <a:cs typeface="Helvetica"/>
              </a:rPr>
              <a:t>method </a:t>
            </a:r>
            <a:r>
              <a:rPr lang="en-US" sz="4000" dirty="0" smtClean="0">
                <a:latin typeface="Helvetica"/>
                <a:cs typeface="Helvetica"/>
              </a:rPr>
              <a:t/>
            </a:r>
            <a:br>
              <a:rPr lang="en-US" sz="4000" dirty="0" smtClean="0">
                <a:latin typeface="Helvetica"/>
                <a:cs typeface="Helvetica"/>
              </a:rPr>
            </a:br>
            <a:r>
              <a:rPr lang="en-US" sz="4000" dirty="0" smtClean="0">
                <a:latin typeface="Helvetica"/>
                <a:cs typeface="Helvetica"/>
              </a:rPr>
              <a:t>(</a:t>
            </a:r>
            <a:r>
              <a:rPr lang="en-US" sz="4000" dirty="0"/>
              <a:t>c</a:t>
            </a:r>
            <a:r>
              <a:rPr lang="en-US" sz="4000" dirty="0" smtClean="0">
                <a:latin typeface="Helvetica"/>
                <a:cs typeface="Helvetica"/>
              </a:rPr>
              <a:t>ontinuous </a:t>
            </a:r>
            <a:r>
              <a:rPr lang="en-US" sz="4000" dirty="0" err="1"/>
              <a:t>b</a:t>
            </a:r>
            <a:r>
              <a:rPr lang="en-US" sz="4000" dirty="0" err="1" smtClean="0">
                <a:latin typeface="Helvetica"/>
                <a:cs typeface="Helvetica"/>
              </a:rPr>
              <a:t>ack</a:t>
            </a:r>
            <a:r>
              <a:rPr lang="en-US" sz="4000" dirty="0" err="1" smtClean="0"/>
              <a:t>p</a:t>
            </a:r>
            <a:r>
              <a:rPr lang="en-US" sz="4000" dirty="0" err="1" smtClean="0">
                <a:latin typeface="Helvetica"/>
                <a:cs typeface="Helvetica"/>
              </a:rPr>
              <a:t>ropagation</a:t>
            </a:r>
            <a:r>
              <a:rPr lang="en-US" sz="4000" dirty="0" smtClean="0">
                <a:latin typeface="Helvetica"/>
                <a:cs typeface="Helvetica"/>
              </a:rPr>
              <a:t>)</a:t>
            </a:r>
            <a:endParaRPr lang="en-US" sz="4000" dirty="0">
              <a:latin typeface="Helvetica"/>
              <a:cs typeface="Helvetica"/>
            </a:endParaRPr>
          </a:p>
        </p:txBody>
      </p:sp>
      <p:sp>
        <p:nvSpPr>
          <p:cNvPr id="3" name="Content Placeholder 2"/>
          <p:cNvSpPr>
            <a:spLocks noGrp="1"/>
          </p:cNvSpPr>
          <p:nvPr>
            <p:ph idx="1"/>
          </p:nvPr>
        </p:nvSpPr>
        <p:spPr>
          <a:xfrm>
            <a:off x="457200" y="2664201"/>
            <a:ext cx="8229600" cy="2679693"/>
          </a:xfrm>
        </p:spPr>
        <p:txBody>
          <a:bodyPr>
            <a:normAutofit/>
          </a:bodyPr>
          <a:lstStyle/>
          <a:p>
            <a:r>
              <a:rPr lang="en-US" sz="2200" dirty="0" err="1" smtClean="0"/>
              <a:t>Adjoint</a:t>
            </a:r>
            <a:r>
              <a:rPr lang="en-US" sz="2200" dirty="0" smtClean="0"/>
              <a:t> Method </a:t>
            </a:r>
            <a:r>
              <a:rPr lang="en-US" sz="2200" dirty="0"/>
              <a:t>used for recreating </a:t>
            </a:r>
            <a:r>
              <a:rPr lang="en-US" sz="2200" dirty="0" smtClean="0"/>
              <a:t>back-propagation in an ODE setting. </a:t>
            </a:r>
            <a:r>
              <a:rPr lang="en-US" sz="2200" dirty="0" smtClean="0"/>
              <a:t>(Proof given in Appendix B)</a:t>
            </a:r>
            <a:endParaRPr lang="en-US" sz="2200" dirty="0" smtClean="0"/>
          </a:p>
          <a:p>
            <a:r>
              <a:rPr lang="en-US" sz="2200" b="1" dirty="0" smtClean="0"/>
              <a:t>a</a:t>
            </a:r>
            <a:r>
              <a:rPr lang="en-US" sz="2200" dirty="0" smtClean="0"/>
              <a:t>(t) is the “</a:t>
            </a:r>
            <a:r>
              <a:rPr lang="en-US" sz="2200" dirty="0" err="1" smtClean="0"/>
              <a:t>adjoint</a:t>
            </a:r>
            <a:r>
              <a:rPr lang="en-US" sz="2200" dirty="0" smtClean="0"/>
              <a:t> state”; </a:t>
            </a:r>
            <a:r>
              <a:rPr lang="en-US" sz="2200" b="1" dirty="0" smtClean="0"/>
              <a:t>z</a:t>
            </a:r>
            <a:r>
              <a:rPr lang="en-US" sz="2200" dirty="0" smtClean="0"/>
              <a:t>(</a:t>
            </a:r>
            <a:r>
              <a:rPr lang="en-US" sz="2200" dirty="0"/>
              <a:t>t</a:t>
            </a:r>
            <a:r>
              <a:rPr lang="en-US" sz="2200" dirty="0" smtClean="0"/>
              <a:t>), the “hidden state”</a:t>
            </a:r>
          </a:p>
          <a:p>
            <a:r>
              <a:rPr lang="en-US" sz="2200" dirty="0" smtClean="0"/>
              <a:t>We can integrate this backwards through </a:t>
            </a:r>
            <a:r>
              <a:rPr lang="en-US" sz="2200" dirty="0" smtClean="0"/>
              <a:t>time to decrease the loss </a:t>
            </a:r>
            <a:r>
              <a:rPr lang="en-US" sz="2200" dirty="0" smtClean="0"/>
              <a:t>through each successive </a:t>
            </a:r>
            <a:r>
              <a:rPr lang="en-US" sz="2200" dirty="0" err="1" smtClean="0"/>
              <a:t>timepoint</a:t>
            </a:r>
            <a:r>
              <a:rPr lang="en-US" sz="2200" dirty="0" smtClean="0"/>
              <a:t>, at which we “update</a:t>
            </a:r>
            <a:r>
              <a:rPr lang="en-US" sz="2200" dirty="0" smtClean="0"/>
              <a:t>” by calculating a new initial condition </a:t>
            </a:r>
            <a:r>
              <a:rPr lang="en-US" sz="2200" dirty="0" smtClean="0"/>
              <a:t>(see Figure 2)</a:t>
            </a:r>
            <a:endParaRPr lang="en-US" sz="2200" dirty="0"/>
          </a:p>
        </p:txBody>
      </p:sp>
      <p:pic>
        <p:nvPicPr>
          <p:cNvPr id="4" name="Picture 3"/>
          <p:cNvPicPr>
            <a:picLocks noChangeAspect="1"/>
          </p:cNvPicPr>
          <p:nvPr/>
        </p:nvPicPr>
        <p:blipFill>
          <a:blip r:embed="rId2"/>
          <a:stretch>
            <a:fillRect/>
          </a:stretch>
        </p:blipFill>
        <p:spPr>
          <a:xfrm>
            <a:off x="2130402" y="1448618"/>
            <a:ext cx="4648200" cy="1066800"/>
          </a:xfrm>
          <a:prstGeom prst="rect">
            <a:avLst/>
          </a:prstGeom>
        </p:spPr>
      </p:pic>
      <p:pic>
        <p:nvPicPr>
          <p:cNvPr id="5" name="Picture 4"/>
          <p:cNvPicPr>
            <a:picLocks noChangeAspect="1"/>
          </p:cNvPicPr>
          <p:nvPr/>
        </p:nvPicPr>
        <p:blipFill>
          <a:blip r:embed="rId3"/>
          <a:stretch>
            <a:fillRect/>
          </a:stretch>
        </p:blipFill>
        <p:spPr>
          <a:xfrm>
            <a:off x="0" y="5056467"/>
            <a:ext cx="9144000" cy="1454440"/>
          </a:xfrm>
          <a:prstGeom prst="rect">
            <a:avLst/>
          </a:prstGeom>
        </p:spPr>
      </p:pic>
    </p:spTree>
    <p:extLst>
      <p:ext uri="{BB962C8B-B14F-4D97-AF65-F5344CB8AC3E}">
        <p14:creationId xmlns:p14="http://schemas.microsoft.com/office/powerpoint/2010/main" val="1125654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Helvetica"/>
                <a:cs typeface="Helvetica"/>
              </a:rPr>
              <a:t>Figure </a:t>
            </a:r>
            <a:r>
              <a:rPr lang="en-US" sz="3600" dirty="0" smtClean="0">
                <a:latin typeface="Helvetica"/>
                <a:cs typeface="Helvetica"/>
              </a:rPr>
              <a:t>2: </a:t>
            </a:r>
            <a:r>
              <a:rPr lang="en-US" sz="3600" dirty="0" err="1" smtClean="0">
                <a:latin typeface="Helvetica"/>
                <a:cs typeface="Helvetica"/>
              </a:rPr>
              <a:t>Adjoint</a:t>
            </a:r>
            <a:r>
              <a:rPr lang="en-US" sz="3600" dirty="0" smtClean="0">
                <a:latin typeface="Helvetica"/>
                <a:cs typeface="Helvetica"/>
              </a:rPr>
              <a:t> method in action</a:t>
            </a:r>
            <a:endParaRPr lang="en-US" sz="3600" dirty="0">
              <a:latin typeface="Helvetica"/>
              <a:cs typeface="Helvetica"/>
            </a:endParaRPr>
          </a:p>
        </p:txBody>
      </p:sp>
      <p:sp>
        <p:nvSpPr>
          <p:cNvPr id="3" name="Content Placeholder 2"/>
          <p:cNvSpPr>
            <a:spLocks noGrp="1"/>
          </p:cNvSpPr>
          <p:nvPr>
            <p:ph idx="1"/>
          </p:nvPr>
        </p:nvSpPr>
        <p:spPr>
          <a:xfrm>
            <a:off x="348781" y="1285634"/>
            <a:ext cx="3578085" cy="5204490"/>
          </a:xfrm>
        </p:spPr>
        <p:txBody>
          <a:bodyPr>
            <a:normAutofit fontScale="92500" lnSpcReduction="10000"/>
          </a:bodyPr>
          <a:lstStyle/>
          <a:p>
            <a:r>
              <a:rPr lang="en-US" sz="2400" dirty="0" smtClean="0">
                <a:latin typeface="Helvetica"/>
                <a:cs typeface="Helvetica"/>
              </a:rPr>
              <a:t>Red arrows: use the </a:t>
            </a:r>
            <a:r>
              <a:rPr lang="en-US" sz="2400" dirty="0" err="1" smtClean="0">
                <a:latin typeface="Helvetica"/>
                <a:cs typeface="Helvetica"/>
              </a:rPr>
              <a:t>adjoint</a:t>
            </a:r>
            <a:r>
              <a:rPr lang="en-US" sz="2400" dirty="0" smtClean="0">
                <a:latin typeface="Helvetica"/>
                <a:cs typeface="Helvetica"/>
              </a:rPr>
              <a:t> method </a:t>
            </a:r>
            <a:r>
              <a:rPr lang="en-US" sz="2400" dirty="0" smtClean="0"/>
              <a:t>to track the ODE dynamics smoothly back through time/layer-space</a:t>
            </a:r>
          </a:p>
          <a:p>
            <a:r>
              <a:rPr lang="en-US" sz="2400" dirty="0" smtClean="0">
                <a:latin typeface="Helvetica"/>
                <a:cs typeface="Helvetica"/>
              </a:rPr>
              <a:t>Blue arrows: when a </a:t>
            </a:r>
            <a:r>
              <a:rPr lang="en-US" sz="2400" dirty="0" err="1" smtClean="0">
                <a:latin typeface="Helvetica"/>
                <a:cs typeface="Helvetica"/>
              </a:rPr>
              <a:t>timepoint</a:t>
            </a:r>
            <a:r>
              <a:rPr lang="en-US" sz="2400" dirty="0" smtClean="0">
                <a:latin typeface="Helvetica"/>
                <a:cs typeface="Helvetica"/>
              </a:rPr>
              <a:t> is reached, use </a:t>
            </a:r>
            <a:r>
              <a:rPr lang="en-US" sz="2400" dirty="0" err="1" smtClean="0">
                <a:latin typeface="Helvetica"/>
                <a:cs typeface="Helvetica"/>
              </a:rPr>
              <a:t>adjoint</a:t>
            </a:r>
            <a:r>
              <a:rPr lang="en-US" sz="2400" dirty="0" smtClean="0">
                <a:latin typeface="Helvetica"/>
                <a:cs typeface="Helvetica"/>
              </a:rPr>
              <a:t> method to get the resulting change in gradient and “update” the dynamics</a:t>
            </a:r>
          </a:p>
          <a:p>
            <a:r>
              <a:rPr lang="en-US" sz="2400" dirty="0" smtClean="0"/>
              <a:t>Repeat till you reach t=0</a:t>
            </a:r>
          </a:p>
          <a:p>
            <a:r>
              <a:rPr lang="en-US" sz="2400" dirty="0" smtClean="0"/>
              <a:t>This is oversimplifying: </a:t>
            </a:r>
            <a:r>
              <a:rPr lang="en-US" sz="2400" i="1" dirty="0" smtClean="0"/>
              <a:t>three</a:t>
            </a:r>
            <a:r>
              <a:rPr lang="en-US" sz="2400" dirty="0" smtClean="0"/>
              <a:t> </a:t>
            </a:r>
            <a:r>
              <a:rPr lang="en-US" sz="2400" dirty="0" smtClean="0"/>
              <a:t>different </a:t>
            </a:r>
            <a:r>
              <a:rPr lang="en-US" sz="2400" dirty="0" smtClean="0"/>
              <a:t>integrals being calculated (t, z, and theta)</a:t>
            </a:r>
            <a:endParaRPr lang="en-US" sz="2400" dirty="0">
              <a:latin typeface="Helvetica"/>
              <a:cs typeface="Helvetica"/>
            </a:endParaRPr>
          </a:p>
        </p:txBody>
      </p:sp>
      <p:pic>
        <p:nvPicPr>
          <p:cNvPr id="4" name="Picture 3"/>
          <p:cNvPicPr>
            <a:picLocks noChangeAspect="1"/>
          </p:cNvPicPr>
          <p:nvPr/>
        </p:nvPicPr>
        <p:blipFill>
          <a:blip r:embed="rId2"/>
          <a:stretch>
            <a:fillRect/>
          </a:stretch>
        </p:blipFill>
        <p:spPr>
          <a:xfrm>
            <a:off x="4035285" y="1817054"/>
            <a:ext cx="4838700" cy="3449744"/>
          </a:xfrm>
          <a:prstGeom prst="rect">
            <a:avLst/>
          </a:prstGeom>
        </p:spPr>
      </p:pic>
    </p:spTree>
    <p:extLst>
      <p:ext uri="{BB962C8B-B14F-4D97-AF65-F5344CB8AC3E}">
        <p14:creationId xmlns:p14="http://schemas.microsoft.com/office/powerpoint/2010/main" val="2118601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NN ODEs: </a:t>
            </a:r>
            <a:r>
              <a:rPr lang="en-US" sz="4000" dirty="0" err="1" smtClean="0"/>
              <a:t>Backpropagation</a:t>
            </a:r>
            <a:r>
              <a:rPr lang="en-US" sz="4000" dirty="0" smtClean="0"/>
              <a:t> </a:t>
            </a:r>
            <a:r>
              <a:rPr lang="en-US" sz="4000" dirty="0" smtClean="0"/>
              <a:t>algorithm</a:t>
            </a:r>
            <a:endParaRPr lang="en-US" sz="4000" dirty="0">
              <a:latin typeface="Helvetica"/>
              <a:cs typeface="Helvetica"/>
            </a:endParaRPr>
          </a:p>
        </p:txBody>
      </p:sp>
      <p:pic>
        <p:nvPicPr>
          <p:cNvPr id="102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827" y="2424458"/>
            <a:ext cx="8577131" cy="28110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3830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2</a:t>
            </a:r>
            <a:r>
              <a:rPr lang="en-US" sz="4000" dirty="0" smtClean="0">
                <a:latin typeface="Helvetica"/>
                <a:cs typeface="Helvetica"/>
              </a:rPr>
              <a:t>. </a:t>
            </a:r>
            <a:r>
              <a:rPr lang="en-US" sz="4000" dirty="0" smtClean="0">
                <a:latin typeface="Helvetica"/>
                <a:cs typeface="Helvetica"/>
              </a:rPr>
              <a:t>Normalizing </a:t>
            </a:r>
            <a:r>
              <a:rPr lang="en-US" sz="4000" dirty="0" smtClean="0">
                <a:latin typeface="Helvetica"/>
                <a:cs typeface="Helvetica"/>
              </a:rPr>
              <a:t>flows</a:t>
            </a:r>
            <a:endParaRPr lang="en-US" sz="4000" dirty="0">
              <a:latin typeface="Helvetica"/>
              <a:cs typeface="Helvetica"/>
            </a:endParaRPr>
          </a:p>
        </p:txBody>
      </p:sp>
      <p:sp>
        <p:nvSpPr>
          <p:cNvPr id="3" name="Content Placeholder 2"/>
          <p:cNvSpPr>
            <a:spLocks noGrp="1"/>
          </p:cNvSpPr>
          <p:nvPr>
            <p:ph idx="1"/>
          </p:nvPr>
        </p:nvSpPr>
        <p:spPr>
          <a:xfrm>
            <a:off x="457200" y="3965326"/>
            <a:ext cx="8229600" cy="2586756"/>
          </a:xfrm>
        </p:spPr>
        <p:txBody>
          <a:bodyPr>
            <a:normAutofit lnSpcReduction="10000"/>
          </a:bodyPr>
          <a:lstStyle/>
          <a:p>
            <a:r>
              <a:rPr lang="en-US" sz="2400" dirty="0" smtClean="0"/>
              <a:t>Normalizing flows (NFs) </a:t>
            </a:r>
            <a:r>
              <a:rPr lang="en-US" sz="2400" dirty="0"/>
              <a:t>are </a:t>
            </a:r>
            <a:r>
              <a:rPr lang="en-US" sz="2400" dirty="0" smtClean="0"/>
              <a:t>a tool of </a:t>
            </a:r>
            <a:r>
              <a:rPr lang="en-US" sz="2400" dirty="0" err="1"/>
              <a:t>variational</a:t>
            </a:r>
            <a:r>
              <a:rPr lang="en-US" sz="2400" dirty="0"/>
              <a:t> inference: </a:t>
            </a:r>
            <a:r>
              <a:rPr lang="en-US" sz="2400" dirty="0" smtClean="0"/>
              <a:t>they </a:t>
            </a:r>
            <a:r>
              <a:rPr lang="en-US" sz="2400" dirty="0" smtClean="0"/>
              <a:t>are invertible transformations </a:t>
            </a:r>
            <a:r>
              <a:rPr lang="en-US" sz="2400" dirty="0" smtClean="0"/>
              <a:t>that </a:t>
            </a:r>
            <a:r>
              <a:rPr lang="en-US" sz="2400" dirty="0" smtClean="0"/>
              <a:t>can </a:t>
            </a:r>
            <a:r>
              <a:rPr lang="en-US" sz="2400" dirty="0" smtClean="0"/>
              <a:t>progressively </a:t>
            </a:r>
            <a:r>
              <a:rPr lang="en-US" sz="2400" dirty="0" smtClean="0"/>
              <a:t>generate reasonably tractable posterior distributions, to approximate the oft-intractable real-life ones</a:t>
            </a:r>
            <a:r>
              <a:rPr lang="en-US" sz="2400" dirty="0" smtClean="0"/>
              <a:t>.</a:t>
            </a:r>
          </a:p>
          <a:p>
            <a:r>
              <a:rPr lang="en-US" sz="2400" dirty="0" smtClean="0"/>
              <a:t>As the name suggests, the trick is keeping the distribution </a:t>
            </a:r>
            <a:r>
              <a:rPr lang="en-US" sz="2400" i="1" dirty="0" smtClean="0"/>
              <a:t>normalized</a:t>
            </a:r>
            <a:r>
              <a:rPr lang="en-US" sz="2400" dirty="0" smtClean="0"/>
              <a:t> through these transformations.</a:t>
            </a:r>
            <a:endParaRPr lang="en-US" sz="2400" dirty="0"/>
          </a:p>
        </p:txBody>
      </p:sp>
      <p:pic>
        <p:nvPicPr>
          <p:cNvPr id="4" name="Picture 3"/>
          <p:cNvPicPr>
            <a:picLocks noChangeAspect="1"/>
          </p:cNvPicPr>
          <p:nvPr/>
        </p:nvPicPr>
        <p:blipFill>
          <a:blip r:embed="rId2"/>
          <a:stretch>
            <a:fillRect/>
          </a:stretch>
        </p:blipFill>
        <p:spPr>
          <a:xfrm>
            <a:off x="571500" y="1251238"/>
            <a:ext cx="8115300" cy="2578100"/>
          </a:xfrm>
          <a:prstGeom prst="rect">
            <a:avLst/>
          </a:prstGeom>
        </p:spPr>
      </p:pic>
    </p:spTree>
    <p:extLst>
      <p:ext uri="{BB962C8B-B14F-4D97-AF65-F5344CB8AC3E}">
        <p14:creationId xmlns:p14="http://schemas.microsoft.com/office/powerpoint/2010/main" val="2600576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2</a:t>
            </a:r>
            <a:r>
              <a:rPr lang="en-US" sz="4000" dirty="0" smtClean="0">
                <a:latin typeface="Helvetica"/>
                <a:cs typeface="Helvetica"/>
              </a:rPr>
              <a:t>. </a:t>
            </a:r>
            <a:r>
              <a:rPr lang="en-US" sz="4000" dirty="0" smtClean="0">
                <a:latin typeface="Helvetica"/>
                <a:cs typeface="Helvetica"/>
              </a:rPr>
              <a:t>Normalizing </a:t>
            </a:r>
            <a:r>
              <a:rPr lang="en-US" sz="4000" dirty="0" smtClean="0">
                <a:latin typeface="Helvetica"/>
                <a:cs typeface="Helvetica"/>
              </a:rPr>
              <a:t>flows</a:t>
            </a:r>
            <a:endParaRPr lang="en-US" sz="4000" dirty="0">
              <a:latin typeface="Helvetica"/>
              <a:cs typeface="Helvetica"/>
            </a:endParaRPr>
          </a:p>
        </p:txBody>
      </p:sp>
      <p:sp>
        <p:nvSpPr>
          <p:cNvPr id="3" name="Content Placeholder 2"/>
          <p:cNvSpPr>
            <a:spLocks noGrp="1"/>
          </p:cNvSpPr>
          <p:nvPr>
            <p:ph idx="1"/>
          </p:nvPr>
        </p:nvSpPr>
        <p:spPr>
          <a:xfrm>
            <a:off x="457200" y="3283785"/>
            <a:ext cx="8229600" cy="3268297"/>
          </a:xfrm>
        </p:spPr>
        <p:txBody>
          <a:bodyPr>
            <a:normAutofit/>
          </a:bodyPr>
          <a:lstStyle/>
          <a:p>
            <a:r>
              <a:rPr lang="en-US" sz="2400" dirty="0" smtClean="0"/>
              <a:t>NFs normally </a:t>
            </a:r>
            <a:r>
              <a:rPr lang="en-US" sz="2400" dirty="0" smtClean="0"/>
              <a:t>use </a:t>
            </a:r>
            <a:r>
              <a:rPr lang="en-US" sz="2400" dirty="0" smtClean="0"/>
              <a:t>the </a:t>
            </a:r>
            <a:r>
              <a:rPr lang="en-US" sz="2400" i="1" dirty="0" smtClean="0"/>
              <a:t>discrete</a:t>
            </a:r>
            <a:r>
              <a:rPr lang="en-US" sz="2400" dirty="0" smtClean="0"/>
              <a:t> </a:t>
            </a:r>
            <a:r>
              <a:rPr lang="en-US" sz="2400" dirty="0" smtClean="0"/>
              <a:t>change-of-variable </a:t>
            </a:r>
            <a:r>
              <a:rPr lang="en-US" sz="2400" dirty="0" smtClean="0"/>
              <a:t>theorem (above) </a:t>
            </a:r>
            <a:r>
              <a:rPr lang="en-US" sz="2400" dirty="0" smtClean="0"/>
              <a:t>to update the distributions with time evolution/new </a:t>
            </a:r>
            <a:r>
              <a:rPr lang="en-US" sz="2400" dirty="0" smtClean="0"/>
              <a:t>data and stay normalized</a:t>
            </a:r>
            <a:endParaRPr lang="en-US" sz="2400" dirty="0" smtClean="0"/>
          </a:p>
          <a:p>
            <a:r>
              <a:rPr lang="en-US" sz="2400" dirty="0" smtClean="0"/>
              <a:t>But: u</a:t>
            </a:r>
            <a:r>
              <a:rPr lang="en-US" sz="2400" dirty="0" smtClean="0"/>
              <a:t>sing </a:t>
            </a:r>
            <a:r>
              <a:rPr lang="en-US" sz="2400" dirty="0" smtClean="0"/>
              <a:t>the </a:t>
            </a:r>
            <a:r>
              <a:rPr lang="en-US" sz="2400" i="1" dirty="0" smtClean="0"/>
              <a:t>continuous</a:t>
            </a:r>
            <a:r>
              <a:rPr lang="en-US" sz="2400" dirty="0" smtClean="0"/>
              <a:t> change-of-variable makes NFs into something mathematically more </a:t>
            </a:r>
            <a:r>
              <a:rPr lang="en-US" sz="2400" dirty="0" smtClean="0"/>
              <a:t>economical </a:t>
            </a:r>
            <a:r>
              <a:rPr lang="en-US" sz="2400" dirty="0" smtClean="0"/>
              <a:t>and yet more robust, and </a:t>
            </a:r>
            <a:r>
              <a:rPr lang="en-US" sz="2400" dirty="0" smtClean="0"/>
              <a:t>particularly well</a:t>
            </a:r>
            <a:r>
              <a:rPr lang="en-US" sz="2400" dirty="0" smtClean="0"/>
              <a:t>-suited for ODEs: </a:t>
            </a:r>
            <a:r>
              <a:rPr lang="en-US" sz="2400" i="1" dirty="0" smtClean="0"/>
              <a:t>Continuous</a:t>
            </a:r>
            <a:r>
              <a:rPr lang="en-US" sz="2400" dirty="0" smtClean="0"/>
              <a:t> Normalizing Flows (CNFs)</a:t>
            </a:r>
            <a:endParaRPr lang="en-US" sz="2400" dirty="0"/>
          </a:p>
        </p:txBody>
      </p:sp>
      <p:pic>
        <p:nvPicPr>
          <p:cNvPr id="5" name="Picture 4"/>
          <p:cNvPicPr>
            <a:picLocks noChangeAspect="1"/>
          </p:cNvPicPr>
          <p:nvPr/>
        </p:nvPicPr>
        <p:blipFill>
          <a:blip r:embed="rId2"/>
          <a:stretch>
            <a:fillRect/>
          </a:stretch>
        </p:blipFill>
        <p:spPr>
          <a:xfrm>
            <a:off x="1905000" y="1909848"/>
            <a:ext cx="5321300" cy="1104900"/>
          </a:xfrm>
          <a:prstGeom prst="rect">
            <a:avLst/>
          </a:prstGeom>
        </p:spPr>
      </p:pic>
    </p:spTree>
    <p:extLst>
      <p:ext uri="{BB962C8B-B14F-4D97-AF65-F5344CB8AC3E}">
        <p14:creationId xmlns:p14="http://schemas.microsoft.com/office/powerpoint/2010/main" val="1412592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3</a:t>
            </a:r>
            <a:r>
              <a:rPr lang="en-US" sz="4000" dirty="0" smtClean="0">
                <a:latin typeface="Helvetica"/>
                <a:cs typeface="Helvetica"/>
              </a:rPr>
              <a:t>. </a:t>
            </a:r>
            <a:r>
              <a:rPr lang="en-US" sz="4000" dirty="0" smtClean="0">
                <a:latin typeface="Helvetica"/>
                <a:cs typeface="Helvetica"/>
              </a:rPr>
              <a:t>Instantaneous </a:t>
            </a:r>
            <a:r>
              <a:rPr lang="en-US" sz="4000" dirty="0" smtClean="0">
                <a:latin typeface="Helvetica"/>
                <a:cs typeface="Helvetica"/>
              </a:rPr>
              <a:t>change</a:t>
            </a:r>
            <a:r>
              <a:rPr lang="en-US" sz="4000" dirty="0" smtClean="0">
                <a:latin typeface="Helvetica"/>
                <a:cs typeface="Helvetica"/>
              </a:rPr>
              <a:t>-of</a:t>
            </a:r>
            <a:r>
              <a:rPr lang="en-US" sz="4000" dirty="0" smtClean="0">
                <a:latin typeface="Helvetica"/>
                <a:cs typeface="Helvetica"/>
              </a:rPr>
              <a:t>-variable</a:t>
            </a:r>
            <a:endParaRPr lang="en-US" sz="4000" dirty="0">
              <a:latin typeface="Helvetica"/>
              <a:cs typeface="Helvetica"/>
            </a:endParaRPr>
          </a:p>
        </p:txBody>
      </p:sp>
      <p:sp>
        <p:nvSpPr>
          <p:cNvPr id="3" name="Content Placeholder 2"/>
          <p:cNvSpPr>
            <a:spLocks noGrp="1"/>
          </p:cNvSpPr>
          <p:nvPr>
            <p:ph idx="1"/>
          </p:nvPr>
        </p:nvSpPr>
        <p:spPr/>
        <p:txBody>
          <a:bodyPr>
            <a:noAutofit/>
          </a:bodyPr>
          <a:lstStyle/>
          <a:p>
            <a:r>
              <a:rPr lang="en-US" sz="2200" dirty="0"/>
              <a:t>The original “change of variables theorem” is: </a:t>
            </a:r>
            <a:endParaRPr lang="en-US" sz="2200" dirty="0" smtClean="0"/>
          </a:p>
          <a:p>
            <a:r>
              <a:rPr lang="en-US" sz="2200" dirty="0" smtClean="0"/>
              <a:t>“</a:t>
            </a:r>
            <a:r>
              <a:rPr lang="en-US" sz="2200" i="1" dirty="0"/>
              <a:t>A theorem which effectively describes how lengths, areas, volumes, and generalized n-dimensional volumes (contents) are distorted by differentiable functions. </a:t>
            </a:r>
            <a:r>
              <a:rPr lang="en-US" sz="2200" dirty="0"/>
              <a:t>In particular, the change of variables theorem reduces the whole problem of figuring out the distortion of the content to understanding the infinitesimal distortion, i.e., the distortion of the derivative (a linear map), which is given by the linear map's determinant.</a:t>
            </a:r>
            <a:r>
              <a:rPr lang="en-US" sz="2200" i="1" dirty="0"/>
              <a:t>” </a:t>
            </a:r>
            <a:r>
              <a:rPr lang="en-US" sz="2200" dirty="0"/>
              <a:t>(Wolfram </a:t>
            </a:r>
            <a:r>
              <a:rPr lang="en-US" sz="2200" dirty="0" err="1"/>
              <a:t>Mathworld</a:t>
            </a:r>
            <a:r>
              <a:rPr lang="en-US" sz="2200" dirty="0" smtClean="0"/>
              <a:t>)</a:t>
            </a:r>
          </a:p>
          <a:p>
            <a:r>
              <a:rPr lang="en-US" sz="2200" dirty="0" smtClean="0"/>
              <a:t>This idea also can be </a:t>
            </a:r>
            <a:r>
              <a:rPr lang="en-US" sz="2200" dirty="0" smtClean="0"/>
              <a:t>applied to distortions </a:t>
            </a:r>
            <a:r>
              <a:rPr lang="en-US" sz="2200" dirty="0" smtClean="0"/>
              <a:t>of</a:t>
            </a:r>
            <a:r>
              <a:rPr lang="en-US" sz="2200" dirty="0" smtClean="0"/>
              <a:t> </a:t>
            </a:r>
            <a:r>
              <a:rPr lang="en-US" sz="2200" dirty="0" smtClean="0"/>
              <a:t>probability distributions.</a:t>
            </a:r>
            <a:endParaRPr lang="en-US" sz="2200" dirty="0"/>
          </a:p>
        </p:txBody>
      </p:sp>
    </p:spTree>
    <p:extLst>
      <p:ext uri="{BB962C8B-B14F-4D97-AF65-F5344CB8AC3E}">
        <p14:creationId xmlns:p14="http://schemas.microsoft.com/office/powerpoint/2010/main" val="14935229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3</a:t>
            </a:r>
            <a:r>
              <a:rPr lang="en-US" sz="4000" dirty="0" smtClean="0">
                <a:latin typeface="Helvetica"/>
                <a:cs typeface="Helvetica"/>
              </a:rPr>
              <a:t>. </a:t>
            </a:r>
            <a:r>
              <a:rPr lang="en-US" sz="4000" dirty="0" smtClean="0">
                <a:latin typeface="Helvetica"/>
                <a:cs typeface="Helvetica"/>
              </a:rPr>
              <a:t>Instantaneous </a:t>
            </a:r>
            <a:r>
              <a:rPr lang="en-US" sz="4000" dirty="0" smtClean="0">
                <a:latin typeface="Helvetica"/>
                <a:cs typeface="Helvetica"/>
              </a:rPr>
              <a:t>change</a:t>
            </a:r>
            <a:r>
              <a:rPr lang="en-US" sz="4000" dirty="0" smtClean="0">
                <a:latin typeface="Helvetica"/>
                <a:cs typeface="Helvetica"/>
              </a:rPr>
              <a:t>-of</a:t>
            </a:r>
            <a:r>
              <a:rPr lang="en-US" sz="4000" dirty="0" smtClean="0">
                <a:latin typeface="Helvetica"/>
                <a:cs typeface="Helvetica"/>
              </a:rPr>
              <a:t>-variable</a:t>
            </a:r>
            <a:endParaRPr lang="en-US" sz="4000" dirty="0">
              <a:latin typeface="Helvetica"/>
              <a:cs typeface="Helvetica"/>
            </a:endParaRPr>
          </a:p>
        </p:txBody>
      </p:sp>
      <p:sp>
        <p:nvSpPr>
          <p:cNvPr id="3" name="Content Placeholder 2"/>
          <p:cNvSpPr>
            <a:spLocks noGrp="1"/>
          </p:cNvSpPr>
          <p:nvPr>
            <p:ph idx="1"/>
          </p:nvPr>
        </p:nvSpPr>
        <p:spPr>
          <a:xfrm>
            <a:off x="457200" y="3213100"/>
            <a:ext cx="8229600" cy="3323492"/>
          </a:xfrm>
        </p:spPr>
        <p:txBody>
          <a:bodyPr>
            <a:normAutofit lnSpcReduction="10000"/>
          </a:bodyPr>
          <a:lstStyle/>
          <a:p>
            <a:r>
              <a:rPr lang="en-US" sz="2400" dirty="0" smtClean="0"/>
              <a:t>Generalization of the change-of-variable equation to infinitesimal cases</a:t>
            </a:r>
          </a:p>
          <a:p>
            <a:r>
              <a:rPr lang="en-US" sz="2400" dirty="0" smtClean="0"/>
              <a:t>The authors “use </a:t>
            </a:r>
            <a:r>
              <a:rPr lang="en-US" sz="2400" dirty="0"/>
              <a:t>it to construct a new class of invertible density models that avoids the single-unit bottleneck of normalizing flows, and can be trained directly by maximum likelihood</a:t>
            </a:r>
            <a:r>
              <a:rPr lang="en-US" sz="2400" dirty="0" smtClean="0"/>
              <a:t>.”</a:t>
            </a:r>
          </a:p>
          <a:p>
            <a:r>
              <a:rPr lang="en-US" sz="2400" dirty="0"/>
              <a:t>Used for </a:t>
            </a:r>
            <a:r>
              <a:rPr lang="en-US" sz="2400" dirty="0" smtClean="0"/>
              <a:t>updating </a:t>
            </a:r>
            <a:r>
              <a:rPr lang="en-US" sz="2400" dirty="0"/>
              <a:t>the </a:t>
            </a:r>
            <a:r>
              <a:rPr lang="en-US" sz="2400" dirty="0" smtClean="0"/>
              <a:t>underlying posterior distributions/probabilities within the NN in </a:t>
            </a:r>
            <a:r>
              <a:rPr lang="en-US" sz="2400" dirty="0"/>
              <a:t>continuous </a:t>
            </a:r>
            <a:r>
              <a:rPr lang="en-US" sz="2400" dirty="0" smtClean="0"/>
              <a:t>rather </a:t>
            </a:r>
            <a:r>
              <a:rPr lang="en-US" sz="2400" dirty="0"/>
              <a:t>than discrete </a:t>
            </a:r>
            <a:r>
              <a:rPr lang="en-US" sz="2400" dirty="0" smtClean="0"/>
              <a:t>time (</a:t>
            </a:r>
            <a:r>
              <a:rPr lang="en-US" sz="2400" dirty="0" smtClean="0">
                <a:solidFill>
                  <a:srgbClr val="FF0000"/>
                </a:solidFill>
              </a:rPr>
              <a:t>?</a:t>
            </a:r>
            <a:r>
              <a:rPr lang="en-US" sz="2400" dirty="0" smtClean="0"/>
              <a:t>)</a:t>
            </a:r>
            <a:endParaRPr lang="en-US" sz="2400" dirty="0"/>
          </a:p>
          <a:p>
            <a:endParaRPr lang="en-US" sz="2400" dirty="0"/>
          </a:p>
        </p:txBody>
      </p:sp>
      <p:pic>
        <p:nvPicPr>
          <p:cNvPr id="8" name="Picture 7"/>
          <p:cNvPicPr>
            <a:picLocks noChangeAspect="1"/>
          </p:cNvPicPr>
          <p:nvPr/>
        </p:nvPicPr>
        <p:blipFill>
          <a:blip r:embed="rId2"/>
          <a:stretch>
            <a:fillRect/>
          </a:stretch>
        </p:blipFill>
        <p:spPr>
          <a:xfrm>
            <a:off x="1718734" y="1758470"/>
            <a:ext cx="5321300" cy="1346200"/>
          </a:xfrm>
          <a:prstGeom prst="rect">
            <a:avLst/>
          </a:prstGeom>
        </p:spPr>
      </p:pic>
    </p:spTree>
    <p:extLst>
      <p:ext uri="{BB962C8B-B14F-4D97-AF65-F5344CB8AC3E}">
        <p14:creationId xmlns:p14="http://schemas.microsoft.com/office/powerpoint/2010/main" val="8395195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9-02-16 at 20.42.0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9901" y="2087033"/>
            <a:ext cx="5592233" cy="1230102"/>
          </a:xfrm>
          <a:prstGeom prst="rect">
            <a:avLst/>
          </a:prstGeom>
        </p:spPr>
      </p:pic>
      <p:sp>
        <p:nvSpPr>
          <p:cNvPr id="2" name="Title 1"/>
          <p:cNvSpPr>
            <a:spLocks noGrp="1"/>
          </p:cNvSpPr>
          <p:nvPr>
            <p:ph type="title"/>
          </p:nvPr>
        </p:nvSpPr>
        <p:spPr/>
        <p:txBody>
          <a:bodyPr>
            <a:normAutofit fontScale="90000"/>
          </a:bodyPr>
          <a:lstStyle/>
          <a:p>
            <a:r>
              <a:rPr lang="en-US" sz="4000" dirty="0"/>
              <a:t>3</a:t>
            </a:r>
            <a:r>
              <a:rPr lang="en-US" sz="4000" dirty="0" smtClean="0">
                <a:latin typeface="Helvetica"/>
                <a:cs typeface="Helvetica"/>
              </a:rPr>
              <a:t>. </a:t>
            </a:r>
            <a:r>
              <a:rPr lang="en-US" sz="4000" dirty="0" smtClean="0">
                <a:latin typeface="Helvetica"/>
                <a:cs typeface="Helvetica"/>
              </a:rPr>
              <a:t>Instantaneous </a:t>
            </a:r>
            <a:r>
              <a:rPr lang="en-US" sz="4000" dirty="0" smtClean="0">
                <a:latin typeface="Helvetica"/>
                <a:cs typeface="Helvetica"/>
              </a:rPr>
              <a:t>change</a:t>
            </a:r>
            <a:r>
              <a:rPr lang="en-US" sz="4000" dirty="0" smtClean="0">
                <a:latin typeface="Helvetica"/>
                <a:cs typeface="Helvetica"/>
              </a:rPr>
              <a:t>-of</a:t>
            </a:r>
            <a:r>
              <a:rPr lang="en-US" sz="4000" dirty="0" smtClean="0">
                <a:latin typeface="Helvetica"/>
                <a:cs typeface="Helvetica"/>
              </a:rPr>
              <a:t>-variable</a:t>
            </a:r>
            <a:endParaRPr lang="en-US" sz="4000" dirty="0">
              <a:latin typeface="Helvetica"/>
              <a:cs typeface="Helvetica"/>
            </a:endParaRPr>
          </a:p>
        </p:txBody>
      </p:sp>
      <p:sp>
        <p:nvSpPr>
          <p:cNvPr id="3" name="Content Placeholder 2"/>
          <p:cNvSpPr>
            <a:spLocks noGrp="1"/>
          </p:cNvSpPr>
          <p:nvPr>
            <p:ph idx="1"/>
          </p:nvPr>
        </p:nvSpPr>
        <p:spPr>
          <a:xfrm>
            <a:off x="457200" y="1646670"/>
            <a:ext cx="8229600" cy="4525963"/>
          </a:xfrm>
        </p:spPr>
        <p:txBody>
          <a:bodyPr>
            <a:normAutofit lnSpcReduction="10000"/>
          </a:bodyPr>
          <a:lstStyle/>
          <a:p>
            <a:r>
              <a:rPr lang="en-US" sz="2400" dirty="0" smtClean="0">
                <a:latin typeface="Helvetica"/>
                <a:cs typeface="Helvetica"/>
              </a:rPr>
              <a:t>Key step in the proof (Appendix A): Jacobi’s formula</a:t>
            </a:r>
          </a:p>
          <a:p>
            <a:endParaRPr lang="en-US" sz="2400" dirty="0">
              <a:latin typeface="Helvetica"/>
              <a:cs typeface="Helvetica"/>
            </a:endParaRPr>
          </a:p>
          <a:p>
            <a:endParaRPr lang="en-US" sz="2400" dirty="0" smtClean="0">
              <a:latin typeface="Helvetica"/>
              <a:cs typeface="Helvetica"/>
            </a:endParaRPr>
          </a:p>
          <a:p>
            <a:endParaRPr lang="en-US" sz="2400" dirty="0" smtClean="0">
              <a:latin typeface="Helvetica"/>
              <a:cs typeface="Helvetica"/>
            </a:endParaRPr>
          </a:p>
          <a:p>
            <a:r>
              <a:rPr lang="en-US" sz="2400" dirty="0" smtClean="0">
                <a:latin typeface="Helvetica"/>
                <a:cs typeface="Helvetica"/>
              </a:rPr>
              <a:t>Note that by changing to instantaneous, a determinant computation (</a:t>
            </a:r>
            <a:r>
              <a:rPr lang="en-US" sz="2400" dirty="0" smtClean="0"/>
              <a:t>left side; </a:t>
            </a:r>
            <a:r>
              <a:rPr lang="en-US" sz="2400" dirty="0" smtClean="0">
                <a:latin typeface="Helvetica"/>
                <a:cs typeface="Helvetica"/>
              </a:rPr>
              <a:t>computationally hard) is converted into a </a:t>
            </a:r>
            <a:r>
              <a:rPr lang="en-US" sz="2400" i="1" dirty="0" smtClean="0">
                <a:latin typeface="Helvetica"/>
                <a:cs typeface="Helvetica"/>
              </a:rPr>
              <a:t>trace</a:t>
            </a:r>
            <a:r>
              <a:rPr lang="en-US" sz="2400" dirty="0" smtClean="0">
                <a:latin typeface="Helvetica"/>
                <a:cs typeface="Helvetica"/>
              </a:rPr>
              <a:t> computation (right side; not very hard)</a:t>
            </a:r>
          </a:p>
          <a:p>
            <a:r>
              <a:rPr lang="en-US" sz="2400" dirty="0" smtClean="0">
                <a:latin typeface="Helvetica"/>
                <a:cs typeface="Helvetica"/>
              </a:rPr>
              <a:t>Thus, continuous change-of-variable makes normalizing flows into </a:t>
            </a:r>
            <a:r>
              <a:rPr lang="en-US" sz="2400" i="1" dirty="0" smtClean="0">
                <a:latin typeface="Helvetica"/>
                <a:cs typeface="Helvetica"/>
              </a:rPr>
              <a:t>continuous </a:t>
            </a:r>
            <a:r>
              <a:rPr lang="en-US" sz="2400" dirty="0" smtClean="0">
                <a:latin typeface="Helvetica"/>
                <a:cs typeface="Helvetica"/>
              </a:rPr>
              <a:t>normalizing flows, AND makes them much easier to handle</a:t>
            </a:r>
          </a:p>
          <a:p>
            <a:r>
              <a:rPr lang="en-US" sz="2400" dirty="0" smtClean="0"/>
              <a:t>The continuousness of neural ODEs makes them a perfect fit for this</a:t>
            </a:r>
            <a:endParaRPr lang="en-US" sz="2400" dirty="0">
              <a:latin typeface="Helvetica"/>
              <a:cs typeface="Helvetica"/>
            </a:endParaRPr>
          </a:p>
        </p:txBody>
      </p:sp>
    </p:spTree>
    <p:extLst>
      <p:ext uri="{BB962C8B-B14F-4D97-AF65-F5344CB8AC3E}">
        <p14:creationId xmlns:p14="http://schemas.microsoft.com/office/powerpoint/2010/main" val="2289336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Helvetica"/>
                <a:cs typeface="Helvetica"/>
              </a:rPr>
              <a:t>Artificial Neural </a:t>
            </a:r>
            <a:r>
              <a:rPr lang="en-US" sz="3600" dirty="0" smtClean="0">
                <a:latin typeface="Helvetica"/>
                <a:cs typeface="Helvetica"/>
              </a:rPr>
              <a:t>Networks (ANNs)</a:t>
            </a:r>
            <a:endParaRPr lang="en-US" sz="3600" dirty="0">
              <a:latin typeface="Helvetica"/>
              <a:cs typeface="Helvetica"/>
            </a:endParaRPr>
          </a:p>
        </p:txBody>
      </p:sp>
      <p:sp>
        <p:nvSpPr>
          <p:cNvPr id="3" name="Content Placeholder 2"/>
          <p:cNvSpPr>
            <a:spLocks noGrp="1"/>
          </p:cNvSpPr>
          <p:nvPr>
            <p:ph idx="1"/>
          </p:nvPr>
        </p:nvSpPr>
        <p:spPr>
          <a:xfrm>
            <a:off x="457200" y="1600200"/>
            <a:ext cx="8229600" cy="4512733"/>
          </a:xfrm>
        </p:spPr>
        <p:txBody>
          <a:bodyPr>
            <a:noAutofit/>
          </a:bodyPr>
          <a:lstStyle/>
          <a:p>
            <a:pPr>
              <a:lnSpc>
                <a:spcPct val="90000"/>
              </a:lnSpc>
            </a:pPr>
            <a:r>
              <a:rPr lang="en-US" sz="2400" dirty="0" smtClean="0"/>
              <a:t>Current state-of-the-art for many AI problems, particularly in visual processing</a:t>
            </a:r>
          </a:p>
          <a:p>
            <a:pPr>
              <a:lnSpc>
                <a:spcPct val="90000"/>
              </a:lnSpc>
            </a:pPr>
            <a:r>
              <a:rPr lang="en-US" sz="2400" dirty="0" smtClean="0"/>
              <a:t>Based on a gross analogy to the structure of biological brains: neocortical layers, neurons with firing thresholds, etc.</a:t>
            </a:r>
          </a:p>
          <a:p>
            <a:pPr>
              <a:lnSpc>
                <a:spcPct val="90000"/>
              </a:lnSpc>
            </a:pPr>
            <a:r>
              <a:rPr lang="en-US" sz="2400" dirty="0" smtClean="0"/>
              <a:t>Not a really new idea at all (McCullough and Pitts, 1940s; </a:t>
            </a:r>
            <a:r>
              <a:rPr lang="en-US" sz="2400" dirty="0" err="1" smtClean="0"/>
              <a:t>perceptrons</a:t>
            </a:r>
            <a:r>
              <a:rPr lang="en-US" sz="2400" dirty="0" smtClean="0"/>
              <a:t>, 1950s)</a:t>
            </a:r>
          </a:p>
          <a:p>
            <a:pPr>
              <a:lnSpc>
                <a:spcPct val="90000"/>
              </a:lnSpc>
            </a:pPr>
            <a:r>
              <a:rPr lang="en-US" sz="2400" dirty="0" smtClean="0"/>
              <a:t>Really only caught on post-2012 (</a:t>
            </a:r>
            <a:r>
              <a:rPr lang="en-US" sz="2400" dirty="0" err="1" smtClean="0"/>
              <a:t>AlexNet</a:t>
            </a:r>
            <a:r>
              <a:rPr lang="en-US" sz="2400" dirty="0" smtClean="0"/>
              <a:t>) due to availability of brute-force computing power (GPUs)</a:t>
            </a:r>
          </a:p>
          <a:p>
            <a:pPr>
              <a:lnSpc>
                <a:spcPct val="90000"/>
              </a:lnSpc>
            </a:pPr>
            <a:r>
              <a:rPr lang="en-US" sz="2400" dirty="0" smtClean="0"/>
              <a:t>Still sort of tricky to train; </a:t>
            </a:r>
            <a:r>
              <a:rPr lang="en-US" sz="2400" dirty="0" err="1" smtClean="0"/>
              <a:t>hyperparameter</a:t>
            </a:r>
            <a:r>
              <a:rPr lang="en-US" sz="2400" dirty="0" smtClean="0"/>
              <a:t> choice is more art than science</a:t>
            </a:r>
          </a:p>
          <a:p>
            <a:pPr>
              <a:lnSpc>
                <a:spcPct val="90000"/>
              </a:lnSpc>
            </a:pPr>
            <a:r>
              <a:rPr lang="en-US" sz="2400" dirty="0" smtClean="0"/>
              <a:t>lots of memory, hardware needed</a:t>
            </a:r>
          </a:p>
          <a:p>
            <a:pPr>
              <a:lnSpc>
                <a:spcPct val="90000"/>
              </a:lnSpc>
            </a:pPr>
            <a:endParaRPr lang="en-US" sz="2400" dirty="0"/>
          </a:p>
        </p:txBody>
      </p:sp>
    </p:spTree>
    <p:extLst>
      <p:ext uri="{BB962C8B-B14F-4D97-AF65-F5344CB8AC3E}">
        <p14:creationId xmlns:p14="http://schemas.microsoft.com/office/powerpoint/2010/main" val="4790568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8915"/>
            <a:ext cx="8229600" cy="1143000"/>
          </a:xfrm>
        </p:spPr>
        <p:txBody>
          <a:bodyPr>
            <a:normAutofit/>
          </a:bodyPr>
          <a:lstStyle/>
          <a:p>
            <a:r>
              <a:rPr lang="en-US" sz="4000" dirty="0" smtClean="0">
                <a:latin typeface="Helvetica"/>
                <a:cs typeface="Helvetica"/>
              </a:rPr>
              <a:t>General Results and Figures</a:t>
            </a:r>
            <a:endParaRPr lang="en-US" sz="4000" dirty="0">
              <a:latin typeface="Helvetica"/>
              <a:cs typeface="Helvetica"/>
            </a:endParaRPr>
          </a:p>
        </p:txBody>
      </p:sp>
    </p:spTree>
    <p:extLst>
      <p:ext uri="{BB962C8B-B14F-4D97-AF65-F5344CB8AC3E}">
        <p14:creationId xmlns:p14="http://schemas.microsoft.com/office/powerpoint/2010/main" val="13909758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Table </a:t>
            </a:r>
            <a:r>
              <a:rPr lang="en-US" sz="3600" dirty="0" smtClean="0"/>
              <a:t>1: Neural ODE is </a:t>
            </a:r>
            <a:r>
              <a:rPr lang="en-US" sz="3600" dirty="0"/>
              <a:t>as </a:t>
            </a:r>
            <a:r>
              <a:rPr lang="en-US" sz="3600" dirty="0" smtClean="0"/>
              <a:t>accurate</a:t>
            </a:r>
            <a:r>
              <a:rPr lang="en-US" sz="3600" dirty="0" smtClean="0"/>
              <a:t>, but more </a:t>
            </a:r>
            <a:r>
              <a:rPr lang="en-US" sz="3600" dirty="0"/>
              <a:t>e</a:t>
            </a:r>
            <a:r>
              <a:rPr lang="en-US" sz="3600" dirty="0" smtClean="0"/>
              <a:t>fficient than discrete NN</a:t>
            </a:r>
            <a:endParaRPr lang="en-US" sz="3600" dirty="0"/>
          </a:p>
        </p:txBody>
      </p:sp>
      <p:sp>
        <p:nvSpPr>
          <p:cNvPr id="3" name="Content Placeholder 2"/>
          <p:cNvSpPr>
            <a:spLocks noGrp="1"/>
          </p:cNvSpPr>
          <p:nvPr>
            <p:ph idx="1"/>
          </p:nvPr>
        </p:nvSpPr>
        <p:spPr>
          <a:xfrm>
            <a:off x="457200" y="3807935"/>
            <a:ext cx="8229600" cy="2697679"/>
          </a:xfrm>
        </p:spPr>
        <p:txBody>
          <a:bodyPr>
            <a:noAutofit/>
          </a:bodyPr>
          <a:lstStyle/>
          <a:p>
            <a:r>
              <a:rPr lang="en-US" sz="1800" dirty="0" smtClean="0"/>
              <a:t>First test: authors train an ODE model </a:t>
            </a:r>
            <a:r>
              <a:rPr lang="en-US" sz="1800" dirty="0" smtClean="0"/>
              <a:t>derived from </a:t>
            </a:r>
            <a:r>
              <a:rPr lang="en-US" sz="1800" dirty="0" err="1" smtClean="0"/>
              <a:t>ResNet</a:t>
            </a:r>
            <a:r>
              <a:rPr lang="en-US" sz="1800" dirty="0" smtClean="0"/>
              <a:t> </a:t>
            </a:r>
            <a:r>
              <a:rPr lang="en-US" sz="1800" dirty="0" smtClean="0"/>
              <a:t>architecture, dubbed “ODE-Net”, </a:t>
            </a:r>
            <a:r>
              <a:rPr lang="en-US" sz="1800" dirty="0" smtClean="0"/>
              <a:t>on MNIST</a:t>
            </a:r>
            <a:endParaRPr lang="en-US" sz="1800" dirty="0" smtClean="0"/>
          </a:p>
          <a:p>
            <a:r>
              <a:rPr lang="en-US" sz="1800" dirty="0" smtClean="0"/>
              <a:t>ODE-Net achieves the same test error as </a:t>
            </a:r>
            <a:r>
              <a:rPr lang="en-US" sz="1800" dirty="0" err="1" smtClean="0"/>
              <a:t>ResNet</a:t>
            </a:r>
            <a:r>
              <a:rPr lang="en-US" sz="1800" dirty="0" smtClean="0"/>
              <a:t>, but with 1/3 the parameters</a:t>
            </a:r>
            <a:r>
              <a:rPr lang="en-US" sz="1800" dirty="0" smtClean="0"/>
              <a:t>!</a:t>
            </a:r>
          </a:p>
          <a:p>
            <a:r>
              <a:rPr lang="en-US" sz="1800" dirty="0" smtClean="0"/>
              <a:t>L = </a:t>
            </a:r>
            <a:r>
              <a:rPr lang="en-US" sz="1800" dirty="0"/>
              <a:t>number of </a:t>
            </a:r>
            <a:r>
              <a:rPr lang="en-US" sz="1800" dirty="0" smtClean="0"/>
              <a:t>layers </a:t>
            </a:r>
            <a:r>
              <a:rPr lang="en-US" sz="1800" dirty="0"/>
              <a:t>in the </a:t>
            </a:r>
            <a:r>
              <a:rPr lang="en-US" sz="1800" dirty="0" err="1" smtClean="0"/>
              <a:t>ResNet</a:t>
            </a:r>
            <a:r>
              <a:rPr lang="en-US" sz="1800" dirty="0" smtClean="0"/>
              <a:t>; </a:t>
            </a:r>
            <a:r>
              <a:rPr lang="en-US" sz="1800" dirty="0"/>
              <a:t>L ̃ </a:t>
            </a:r>
            <a:r>
              <a:rPr lang="en-US" sz="1800" dirty="0" smtClean="0"/>
              <a:t>= </a:t>
            </a:r>
            <a:r>
              <a:rPr lang="en-US" sz="1800" dirty="0"/>
              <a:t>number of </a:t>
            </a:r>
            <a:r>
              <a:rPr lang="en-US" sz="1800" dirty="0" smtClean="0"/>
              <a:t>function </a:t>
            </a:r>
            <a:r>
              <a:rPr lang="en-US" sz="1800" dirty="0"/>
              <a:t>evaluations </a:t>
            </a:r>
            <a:r>
              <a:rPr lang="en-US" sz="1800" dirty="0" smtClean="0"/>
              <a:t>by </a:t>
            </a:r>
            <a:r>
              <a:rPr lang="en-US" sz="1800" dirty="0"/>
              <a:t>the ODE solver </a:t>
            </a:r>
            <a:r>
              <a:rPr lang="en-US" sz="1800" dirty="0" smtClean="0"/>
              <a:t>per </a:t>
            </a:r>
            <a:r>
              <a:rPr lang="en-US" sz="1800" dirty="0"/>
              <a:t>forward </a:t>
            </a:r>
            <a:r>
              <a:rPr lang="en-US" sz="1800" dirty="0" smtClean="0"/>
              <a:t>pass</a:t>
            </a:r>
            <a:endParaRPr lang="en-US" sz="1800" dirty="0" smtClean="0"/>
          </a:p>
          <a:p>
            <a:r>
              <a:rPr lang="en-US" sz="1800" dirty="0" smtClean="0"/>
              <a:t>Note </a:t>
            </a:r>
            <a:r>
              <a:rPr lang="en-US" sz="1800" dirty="0" smtClean="0"/>
              <a:t>also that it is </a:t>
            </a:r>
            <a:r>
              <a:rPr lang="en-US" sz="1800" i="1" dirty="0" smtClean="0"/>
              <a:t>constant</a:t>
            </a:r>
            <a:r>
              <a:rPr lang="en-US" sz="1800" dirty="0" smtClean="0"/>
              <a:t> in memory </a:t>
            </a:r>
            <a:r>
              <a:rPr lang="en-US" sz="1800" dirty="0" smtClean="0"/>
              <a:t>usage</a:t>
            </a:r>
            <a:endParaRPr lang="en-US" sz="1800" dirty="0" smtClean="0"/>
          </a:p>
          <a:p>
            <a:r>
              <a:rPr lang="en-US" sz="1800" dirty="0" smtClean="0"/>
              <a:t>“RK-Net”: not </a:t>
            </a:r>
            <a:r>
              <a:rPr lang="en-US" sz="1800" dirty="0" smtClean="0"/>
              <a:t>sure</a:t>
            </a:r>
            <a:endParaRPr lang="en-US" sz="1800" dirty="0"/>
          </a:p>
        </p:txBody>
      </p:sp>
      <p:pic>
        <p:nvPicPr>
          <p:cNvPr id="5" name="Picture 4"/>
          <p:cNvPicPr>
            <a:picLocks noChangeAspect="1"/>
          </p:cNvPicPr>
          <p:nvPr/>
        </p:nvPicPr>
        <p:blipFill>
          <a:blip r:embed="rId2"/>
          <a:stretch>
            <a:fillRect/>
          </a:stretch>
        </p:blipFill>
        <p:spPr>
          <a:xfrm>
            <a:off x="2001414" y="1374732"/>
            <a:ext cx="5278162" cy="2479673"/>
          </a:xfrm>
          <a:prstGeom prst="rect">
            <a:avLst/>
          </a:prstGeom>
        </p:spPr>
      </p:pic>
    </p:spTree>
    <p:extLst>
      <p:ext uri="{BB962C8B-B14F-4D97-AF65-F5344CB8AC3E}">
        <p14:creationId xmlns:p14="http://schemas.microsoft.com/office/powerpoint/2010/main" val="37013534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latin typeface="Helvetica"/>
                <a:cs typeface="Helvetica"/>
              </a:rPr>
              <a:t>Figure </a:t>
            </a:r>
            <a:r>
              <a:rPr lang="en-US" sz="3600" dirty="0" smtClean="0">
                <a:latin typeface="Helvetica"/>
                <a:cs typeface="Helvetica"/>
              </a:rPr>
              <a:t>3: Neural ODE depth and precision can be traded for speed</a:t>
            </a:r>
            <a:endParaRPr lang="en-US" sz="3600" dirty="0">
              <a:latin typeface="Helvetica"/>
              <a:cs typeface="Helvetica"/>
            </a:endParaRPr>
          </a:p>
        </p:txBody>
      </p:sp>
      <p:sp>
        <p:nvSpPr>
          <p:cNvPr id="3" name="Content Placeholder 2"/>
          <p:cNvSpPr>
            <a:spLocks noGrp="1"/>
          </p:cNvSpPr>
          <p:nvPr>
            <p:ph idx="1"/>
          </p:nvPr>
        </p:nvSpPr>
        <p:spPr>
          <a:xfrm>
            <a:off x="457200" y="4421705"/>
            <a:ext cx="8229600" cy="1704458"/>
          </a:xfrm>
        </p:spPr>
        <p:txBody>
          <a:bodyPr>
            <a:normAutofit/>
          </a:bodyPr>
          <a:lstStyle/>
          <a:p>
            <a:r>
              <a:rPr lang="en-US" sz="2400" dirty="0" smtClean="0"/>
              <a:t>Computational time demands go down as the neural ODE runs with less precision (~ less “deep”)</a:t>
            </a:r>
            <a:endParaRPr lang="en-US" sz="2400" dirty="0" smtClean="0"/>
          </a:p>
          <a:p>
            <a:r>
              <a:rPr lang="en-US" sz="2400" dirty="0" smtClean="0"/>
              <a:t>Also, </a:t>
            </a:r>
            <a:r>
              <a:rPr lang="en-US" sz="2400" dirty="0" err="1" smtClean="0"/>
              <a:t>b</a:t>
            </a:r>
            <a:r>
              <a:rPr lang="en-US" sz="2400" dirty="0" err="1" smtClean="0"/>
              <a:t>ackprop</a:t>
            </a:r>
            <a:r>
              <a:rPr lang="en-US" sz="2400" dirty="0" smtClean="0"/>
              <a:t> </a:t>
            </a:r>
            <a:r>
              <a:rPr lang="en-US" sz="2400" dirty="0" smtClean="0"/>
              <a:t>using the </a:t>
            </a:r>
            <a:r>
              <a:rPr lang="en-US" sz="2400" dirty="0" err="1" smtClean="0"/>
              <a:t>adjoint</a:t>
            </a:r>
            <a:r>
              <a:rPr lang="en-US" sz="2400" dirty="0" smtClean="0"/>
              <a:t> method is actually about half as compute-intensive</a:t>
            </a:r>
            <a:endParaRPr lang="en-US" sz="2400" dirty="0"/>
          </a:p>
        </p:txBody>
      </p:sp>
      <p:pic>
        <p:nvPicPr>
          <p:cNvPr id="4" name="Picture 3"/>
          <p:cNvPicPr>
            <a:picLocks noChangeAspect="1"/>
          </p:cNvPicPr>
          <p:nvPr/>
        </p:nvPicPr>
        <p:blipFill>
          <a:blip r:embed="rId2"/>
          <a:stretch>
            <a:fillRect/>
          </a:stretch>
        </p:blipFill>
        <p:spPr>
          <a:xfrm>
            <a:off x="0" y="1806118"/>
            <a:ext cx="9144000" cy="1996005"/>
          </a:xfrm>
          <a:prstGeom prst="rect">
            <a:avLst/>
          </a:prstGeom>
        </p:spPr>
      </p:pic>
    </p:spTree>
    <p:extLst>
      <p:ext uri="{BB962C8B-B14F-4D97-AF65-F5344CB8AC3E}">
        <p14:creationId xmlns:p14="http://schemas.microsoft.com/office/powerpoint/2010/main" val="13909758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Helvetica"/>
                <a:cs typeface="Helvetica"/>
              </a:rPr>
              <a:t>Figure </a:t>
            </a:r>
            <a:r>
              <a:rPr lang="en-US" sz="3600" dirty="0" smtClean="0">
                <a:latin typeface="Helvetica"/>
                <a:cs typeface="Helvetica"/>
              </a:rPr>
              <a:t>4: NFs </a:t>
            </a:r>
            <a:r>
              <a:rPr lang="en-US" sz="3600" dirty="0" err="1" smtClean="0">
                <a:latin typeface="Helvetica"/>
                <a:cs typeface="Helvetica"/>
              </a:rPr>
              <a:t>vs</a:t>
            </a:r>
            <a:r>
              <a:rPr lang="en-US" sz="3600" dirty="0" smtClean="0">
                <a:latin typeface="Helvetica"/>
                <a:cs typeface="Helvetica"/>
              </a:rPr>
              <a:t> CNFs</a:t>
            </a:r>
            <a:endParaRPr lang="en-US" sz="3600" dirty="0">
              <a:latin typeface="Helvetica"/>
              <a:cs typeface="Helvetica"/>
            </a:endParaRPr>
          </a:p>
        </p:txBody>
      </p:sp>
      <p:pic>
        <p:nvPicPr>
          <p:cNvPr id="4" name="Picture 3"/>
          <p:cNvPicPr>
            <a:picLocks noChangeAspect="1"/>
          </p:cNvPicPr>
          <p:nvPr/>
        </p:nvPicPr>
        <p:blipFill>
          <a:blip r:embed="rId2"/>
          <a:stretch>
            <a:fillRect/>
          </a:stretch>
        </p:blipFill>
        <p:spPr>
          <a:xfrm>
            <a:off x="944796" y="1417638"/>
            <a:ext cx="7269896" cy="3055463"/>
          </a:xfrm>
          <a:prstGeom prst="rect">
            <a:avLst/>
          </a:prstGeom>
        </p:spPr>
      </p:pic>
      <p:sp>
        <p:nvSpPr>
          <p:cNvPr id="5" name="Content Placeholder 2"/>
          <p:cNvSpPr txBox="1">
            <a:spLocks/>
          </p:cNvSpPr>
          <p:nvPr/>
        </p:nvSpPr>
        <p:spPr>
          <a:xfrm>
            <a:off x="348781" y="4848230"/>
            <a:ext cx="8229600" cy="163864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200" dirty="0"/>
              <a:t>C</a:t>
            </a:r>
            <a:r>
              <a:rPr lang="en-US" sz="2200" dirty="0" smtClean="0"/>
              <a:t>omparison </a:t>
            </a:r>
            <a:r>
              <a:rPr lang="en-US" sz="2200" dirty="0" smtClean="0"/>
              <a:t>of </a:t>
            </a:r>
            <a:r>
              <a:rPr lang="en-US" sz="2200" dirty="0" smtClean="0"/>
              <a:t>NFs versus CNFs.</a:t>
            </a:r>
          </a:p>
          <a:p>
            <a:r>
              <a:rPr lang="en-US" sz="2200" dirty="0" smtClean="0"/>
              <a:t>CNFs converge to the true distribution more quickly than NFs</a:t>
            </a:r>
            <a:endParaRPr lang="en-US" sz="2200" dirty="0" smtClean="0"/>
          </a:p>
          <a:p>
            <a:r>
              <a:rPr lang="en-US" sz="2200" dirty="0" smtClean="0"/>
              <a:t>CNFs can be adjusted by width (M) as well as depth (K)</a:t>
            </a:r>
            <a:endParaRPr lang="en-US" sz="2200" dirty="0" smtClean="0"/>
          </a:p>
          <a:p>
            <a:endParaRPr lang="en-US" sz="2200" dirty="0"/>
          </a:p>
        </p:txBody>
      </p:sp>
    </p:spTree>
    <p:extLst>
      <p:ext uri="{BB962C8B-B14F-4D97-AF65-F5344CB8AC3E}">
        <p14:creationId xmlns:p14="http://schemas.microsoft.com/office/powerpoint/2010/main" val="13909758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latin typeface="Helvetica"/>
                <a:cs typeface="Helvetica"/>
              </a:rPr>
              <a:t>Figure </a:t>
            </a:r>
            <a:r>
              <a:rPr lang="en-US" sz="3600" dirty="0" smtClean="0">
                <a:latin typeface="Helvetica"/>
                <a:cs typeface="Helvetica"/>
              </a:rPr>
              <a:t>5: CNFs learn distributions smoothly</a:t>
            </a:r>
            <a:endParaRPr lang="en-US" sz="3600" dirty="0">
              <a:latin typeface="Helvetica"/>
              <a:cs typeface="Helvetica"/>
            </a:endParaRPr>
          </a:p>
        </p:txBody>
      </p:sp>
      <p:sp>
        <p:nvSpPr>
          <p:cNvPr id="3" name="Content Placeholder 2"/>
          <p:cNvSpPr>
            <a:spLocks noGrp="1"/>
          </p:cNvSpPr>
          <p:nvPr>
            <p:ph idx="1"/>
          </p:nvPr>
        </p:nvSpPr>
        <p:spPr>
          <a:xfrm>
            <a:off x="457200" y="4228648"/>
            <a:ext cx="8229600" cy="1897515"/>
          </a:xfrm>
        </p:spPr>
        <p:txBody>
          <a:bodyPr>
            <a:normAutofit lnSpcReduction="10000"/>
          </a:bodyPr>
          <a:lstStyle/>
          <a:p>
            <a:r>
              <a:rPr lang="en-US" sz="2400" dirty="0" smtClean="0">
                <a:solidFill>
                  <a:srgbClr val="000000"/>
                </a:solidFill>
              </a:rPr>
              <a:t>Comparison </a:t>
            </a:r>
            <a:r>
              <a:rPr lang="en-US" sz="2400" dirty="0" smtClean="0">
                <a:solidFill>
                  <a:srgbClr val="000000"/>
                </a:solidFill>
              </a:rPr>
              <a:t>of </a:t>
            </a:r>
            <a:r>
              <a:rPr lang="en-US" sz="2400" dirty="0" smtClean="0">
                <a:solidFill>
                  <a:srgbClr val="000000"/>
                </a:solidFill>
              </a:rPr>
              <a:t>the time progression of NFs and CNFs in learning a given “target” distribution</a:t>
            </a:r>
          </a:p>
          <a:p>
            <a:r>
              <a:rPr lang="en-US" sz="2400" dirty="0" smtClean="0">
                <a:solidFill>
                  <a:srgbClr val="000000"/>
                </a:solidFill>
              </a:rPr>
              <a:t>CNF’s progression is smooth,</a:t>
            </a:r>
            <a:r>
              <a:rPr lang="en-US" sz="2400" dirty="0" smtClean="0"/>
              <a:t> reversible and visually makes sense; NF much less so</a:t>
            </a:r>
          </a:p>
          <a:p>
            <a:r>
              <a:rPr lang="en-US" sz="2400" dirty="0" smtClean="0"/>
              <a:t>NF does a poor job estimating the “two moons”</a:t>
            </a:r>
            <a:endParaRPr lang="en-US" sz="2400" dirty="0" smtClean="0"/>
          </a:p>
          <a:p>
            <a:endParaRPr lang="en-US" sz="2400" dirty="0"/>
          </a:p>
        </p:txBody>
      </p:sp>
      <p:pic>
        <p:nvPicPr>
          <p:cNvPr id="4" name="Picture 3"/>
          <p:cNvPicPr>
            <a:picLocks noChangeAspect="1"/>
          </p:cNvPicPr>
          <p:nvPr/>
        </p:nvPicPr>
        <p:blipFill>
          <a:blip r:embed="rId3"/>
          <a:stretch>
            <a:fillRect/>
          </a:stretch>
        </p:blipFill>
        <p:spPr>
          <a:xfrm>
            <a:off x="0" y="1417638"/>
            <a:ext cx="9144000" cy="2628900"/>
          </a:xfrm>
          <a:prstGeom prst="rect">
            <a:avLst/>
          </a:prstGeom>
        </p:spPr>
      </p:pic>
    </p:spTree>
    <p:extLst>
      <p:ext uri="{BB962C8B-B14F-4D97-AF65-F5344CB8AC3E}">
        <p14:creationId xmlns:p14="http://schemas.microsoft.com/office/powerpoint/2010/main" val="25100438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latin typeface="Helvetica"/>
                <a:cs typeface="Helvetica"/>
              </a:rPr>
              <a:t>Figure </a:t>
            </a:r>
            <a:r>
              <a:rPr lang="en-US" sz="3600" dirty="0" smtClean="0">
                <a:latin typeface="Helvetica"/>
                <a:cs typeface="Helvetica"/>
              </a:rPr>
              <a:t>6: Neural ODE can </a:t>
            </a:r>
            <a:r>
              <a:rPr lang="en-US" sz="3600" dirty="0" smtClean="0"/>
              <a:t>make predictions, </a:t>
            </a:r>
            <a:r>
              <a:rPr lang="en-US" sz="3600" dirty="0" smtClean="0">
                <a:latin typeface="Helvetica"/>
                <a:cs typeface="Helvetica"/>
              </a:rPr>
              <a:t>even at unevenly-spaced </a:t>
            </a:r>
            <a:r>
              <a:rPr lang="en-US" sz="3600" dirty="0" err="1" smtClean="0">
                <a:latin typeface="Helvetica"/>
                <a:cs typeface="Helvetica"/>
              </a:rPr>
              <a:t>timepoints</a:t>
            </a:r>
            <a:endParaRPr lang="en-US" sz="3600" dirty="0">
              <a:latin typeface="Helvetica"/>
              <a:cs typeface="Helvetica"/>
            </a:endParaRPr>
          </a:p>
        </p:txBody>
      </p:sp>
      <p:sp>
        <p:nvSpPr>
          <p:cNvPr id="3" name="Content Placeholder 2"/>
          <p:cNvSpPr>
            <a:spLocks noGrp="1"/>
          </p:cNvSpPr>
          <p:nvPr>
            <p:ph idx="1"/>
          </p:nvPr>
        </p:nvSpPr>
        <p:spPr>
          <a:xfrm>
            <a:off x="457200" y="4724314"/>
            <a:ext cx="8229600" cy="1610913"/>
          </a:xfrm>
        </p:spPr>
        <p:txBody>
          <a:bodyPr>
            <a:normAutofit fontScale="92500" lnSpcReduction="20000"/>
          </a:bodyPr>
          <a:lstStyle/>
          <a:p>
            <a:r>
              <a:rPr lang="en-US" sz="2400" dirty="0" smtClean="0"/>
              <a:t>Caption: “</a:t>
            </a:r>
            <a:r>
              <a:rPr lang="en-US" sz="2400" dirty="0"/>
              <a:t>Computation graph of the latent ODE </a:t>
            </a:r>
            <a:r>
              <a:rPr lang="en-US" sz="2400" dirty="0" smtClean="0"/>
              <a:t>model”</a:t>
            </a:r>
          </a:p>
          <a:p>
            <a:r>
              <a:rPr lang="en-US" sz="2400" dirty="0" smtClean="0"/>
              <a:t>Oddly, </a:t>
            </a:r>
            <a:r>
              <a:rPr lang="en-US" sz="2400" dirty="0" smtClean="0"/>
              <a:t>there is no mention of this figure in the body of the paper</a:t>
            </a:r>
          </a:p>
          <a:p>
            <a:r>
              <a:rPr lang="en-US" sz="2400" dirty="0" smtClean="0"/>
              <a:t>Seems </a:t>
            </a:r>
            <a:r>
              <a:rPr lang="en-US" sz="2400" dirty="0" smtClean="0"/>
              <a:t>to show the </a:t>
            </a:r>
            <a:r>
              <a:rPr lang="en-US" sz="2400" dirty="0" smtClean="0"/>
              <a:t>neural ODE’s </a:t>
            </a:r>
            <a:r>
              <a:rPr lang="en-US" sz="2400" dirty="0" smtClean="0"/>
              <a:t>ability to use irregular </a:t>
            </a:r>
            <a:r>
              <a:rPr lang="en-US" sz="2400" dirty="0" err="1" smtClean="0"/>
              <a:t>timepoints</a:t>
            </a:r>
            <a:r>
              <a:rPr lang="en-US" sz="2400" dirty="0" smtClean="0"/>
              <a:t>, and then to function as a </a:t>
            </a:r>
            <a:r>
              <a:rPr lang="en-US" sz="2400" i="1" dirty="0" smtClean="0"/>
              <a:t>generative</a:t>
            </a:r>
            <a:r>
              <a:rPr lang="en-US" sz="2400" dirty="0" smtClean="0"/>
              <a:t> model</a:t>
            </a:r>
            <a:endParaRPr lang="en-US" sz="2400" dirty="0"/>
          </a:p>
        </p:txBody>
      </p:sp>
      <p:pic>
        <p:nvPicPr>
          <p:cNvPr id="4" name="Picture 3"/>
          <p:cNvPicPr>
            <a:picLocks noChangeAspect="1"/>
          </p:cNvPicPr>
          <p:nvPr/>
        </p:nvPicPr>
        <p:blipFill>
          <a:blip r:embed="rId3"/>
          <a:stretch>
            <a:fillRect/>
          </a:stretch>
        </p:blipFill>
        <p:spPr>
          <a:xfrm>
            <a:off x="0" y="1572534"/>
            <a:ext cx="9144000" cy="2951747"/>
          </a:xfrm>
          <a:prstGeom prst="rect">
            <a:avLst/>
          </a:prstGeom>
        </p:spPr>
      </p:pic>
    </p:spTree>
    <p:extLst>
      <p:ext uri="{BB962C8B-B14F-4D97-AF65-F5344CB8AC3E}">
        <p14:creationId xmlns:p14="http://schemas.microsoft.com/office/powerpoint/2010/main" val="25100438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506661"/>
          </a:xfrm>
        </p:spPr>
        <p:txBody>
          <a:bodyPr>
            <a:normAutofit/>
          </a:bodyPr>
          <a:lstStyle/>
          <a:p>
            <a:r>
              <a:rPr lang="en-US" sz="3600" dirty="0" smtClean="0"/>
              <a:t>Figure 7: On-the-fly adaptation to time-varying statistics in the data</a:t>
            </a:r>
            <a:endParaRPr lang="en-US" sz="3600" dirty="0"/>
          </a:p>
        </p:txBody>
      </p:sp>
      <p:sp>
        <p:nvSpPr>
          <p:cNvPr id="3" name="Content Placeholder 2"/>
          <p:cNvSpPr>
            <a:spLocks noGrp="1"/>
          </p:cNvSpPr>
          <p:nvPr>
            <p:ph idx="1"/>
          </p:nvPr>
        </p:nvSpPr>
        <p:spPr>
          <a:xfrm>
            <a:off x="457200" y="4171146"/>
            <a:ext cx="8229600" cy="2257020"/>
          </a:xfrm>
        </p:spPr>
        <p:txBody>
          <a:bodyPr>
            <a:noAutofit/>
          </a:bodyPr>
          <a:lstStyle/>
          <a:p>
            <a:r>
              <a:rPr lang="en-US" sz="2200" dirty="0" smtClean="0"/>
              <a:t>“The </a:t>
            </a:r>
            <a:r>
              <a:rPr lang="en-US" sz="2200" dirty="0"/>
              <a:t>rate of events can be parameterized by a function of the latent state: p(event at time t| z(t)) = (z(t)). Given this rate function, the likelihood of a set of </a:t>
            </a:r>
            <a:r>
              <a:rPr lang="en-US" sz="2200" dirty="0" smtClean="0"/>
              <a:t>independent </a:t>
            </a:r>
            <a:r>
              <a:rPr lang="en-US" sz="2200" dirty="0"/>
              <a:t>observation times in the interval [</a:t>
            </a:r>
            <a:r>
              <a:rPr lang="en-US" sz="2200" dirty="0" err="1"/>
              <a:t>tstart</a:t>
            </a:r>
            <a:r>
              <a:rPr lang="en-US" sz="2200" dirty="0"/>
              <a:t> , tend ] is given by an inhomogeneous Poisson </a:t>
            </a:r>
            <a:r>
              <a:rPr lang="en-US" sz="2200" dirty="0" smtClean="0"/>
              <a:t>process”</a:t>
            </a:r>
          </a:p>
          <a:p>
            <a:r>
              <a:rPr lang="en-US" sz="2200" dirty="0" smtClean="0"/>
              <a:t>Another way of dealing with clumped, temporally irregular data</a:t>
            </a:r>
            <a:endParaRPr lang="en-US" sz="2200" dirty="0"/>
          </a:p>
        </p:txBody>
      </p:sp>
      <p:pic>
        <p:nvPicPr>
          <p:cNvPr id="4" name="Picture 3"/>
          <p:cNvPicPr>
            <a:picLocks noChangeAspect="1"/>
          </p:cNvPicPr>
          <p:nvPr/>
        </p:nvPicPr>
        <p:blipFill>
          <a:blip r:embed="rId3"/>
          <a:stretch>
            <a:fillRect/>
          </a:stretch>
        </p:blipFill>
        <p:spPr>
          <a:xfrm>
            <a:off x="2132715" y="2198054"/>
            <a:ext cx="4759650" cy="1973091"/>
          </a:xfrm>
          <a:prstGeom prst="rect">
            <a:avLst/>
          </a:prstGeom>
        </p:spPr>
      </p:pic>
    </p:spTree>
    <p:extLst>
      <p:ext uri="{BB962C8B-B14F-4D97-AF65-F5344CB8AC3E}">
        <p14:creationId xmlns:p14="http://schemas.microsoft.com/office/powerpoint/2010/main" val="42229859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5023"/>
            <a:ext cx="3522134" cy="1143000"/>
          </a:xfrm>
        </p:spPr>
        <p:txBody>
          <a:bodyPr>
            <a:normAutofit fontScale="90000"/>
          </a:bodyPr>
          <a:lstStyle/>
          <a:p>
            <a:r>
              <a:rPr lang="en-US" sz="3600" dirty="0" smtClean="0">
                <a:latin typeface="Helvetica"/>
                <a:cs typeface="Helvetica"/>
              </a:rPr>
              <a:t>Figure </a:t>
            </a:r>
            <a:r>
              <a:rPr lang="en-US" sz="3600" dirty="0" smtClean="0">
                <a:latin typeface="Helvetica"/>
                <a:cs typeface="Helvetica"/>
              </a:rPr>
              <a:t>8: RNNs vs</a:t>
            </a:r>
            <a:r>
              <a:rPr lang="en-US" sz="3600" dirty="0" smtClean="0"/>
              <a:t>. n</a:t>
            </a:r>
            <a:r>
              <a:rPr lang="en-US" sz="3600" dirty="0" smtClean="0">
                <a:latin typeface="Helvetica"/>
                <a:cs typeface="Helvetica"/>
              </a:rPr>
              <a:t>eural ODEs</a:t>
            </a:r>
            <a:endParaRPr lang="en-US" sz="3600" dirty="0">
              <a:latin typeface="Helvetica"/>
              <a:cs typeface="Helvetica"/>
            </a:endParaRPr>
          </a:p>
        </p:txBody>
      </p:sp>
      <p:sp>
        <p:nvSpPr>
          <p:cNvPr id="3" name="Content Placeholder 2"/>
          <p:cNvSpPr>
            <a:spLocks noGrp="1"/>
          </p:cNvSpPr>
          <p:nvPr>
            <p:ph idx="1"/>
          </p:nvPr>
        </p:nvSpPr>
        <p:spPr>
          <a:xfrm>
            <a:off x="457200" y="1889725"/>
            <a:ext cx="3647242" cy="4801762"/>
          </a:xfrm>
        </p:spPr>
        <p:txBody>
          <a:bodyPr>
            <a:normAutofit/>
          </a:bodyPr>
          <a:lstStyle/>
          <a:p>
            <a:r>
              <a:rPr lang="en-US" sz="2000" dirty="0" smtClean="0"/>
              <a:t>a) demonstrates the  superior ability of the neural ODE to </a:t>
            </a:r>
            <a:r>
              <a:rPr lang="en-US" sz="2000" dirty="0" smtClean="0"/>
              <a:t>generate </a:t>
            </a:r>
            <a:r>
              <a:rPr lang="en-US" sz="2000" dirty="0" smtClean="0"/>
              <a:t>the underlying spiral shape from which the data points were generated</a:t>
            </a:r>
          </a:p>
          <a:p>
            <a:r>
              <a:rPr lang="en-US" sz="2000" dirty="0" smtClean="0"/>
              <a:t>b) is a 2D projection of the 4D latent space in which the spirals are embedded in the ODE (left-handed and right-handed spirals are in two adjacent families)</a:t>
            </a:r>
            <a:endParaRPr lang="en-US" sz="2000" dirty="0"/>
          </a:p>
        </p:txBody>
      </p:sp>
      <p:pic>
        <p:nvPicPr>
          <p:cNvPr id="4" name="Picture 3"/>
          <p:cNvPicPr>
            <a:picLocks noChangeAspect="1"/>
          </p:cNvPicPr>
          <p:nvPr/>
        </p:nvPicPr>
        <p:blipFill>
          <a:blip r:embed="rId2"/>
          <a:stretch>
            <a:fillRect/>
          </a:stretch>
        </p:blipFill>
        <p:spPr>
          <a:xfrm>
            <a:off x="3979334" y="0"/>
            <a:ext cx="4868936" cy="6858000"/>
          </a:xfrm>
          <a:prstGeom prst="rect">
            <a:avLst/>
          </a:prstGeom>
        </p:spPr>
      </p:pic>
    </p:spTree>
    <p:extLst>
      <p:ext uri="{BB962C8B-B14F-4D97-AF65-F5344CB8AC3E}">
        <p14:creationId xmlns:p14="http://schemas.microsoft.com/office/powerpoint/2010/main" val="32464953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7477"/>
            <a:ext cx="8229600" cy="1143000"/>
          </a:xfrm>
        </p:spPr>
        <p:txBody>
          <a:bodyPr>
            <a:normAutofit/>
          </a:bodyPr>
          <a:lstStyle/>
          <a:p>
            <a:r>
              <a:rPr lang="en-US" sz="4000" dirty="0" smtClean="0">
                <a:latin typeface="Helvetica"/>
                <a:cs typeface="Helvetica"/>
              </a:rPr>
              <a:t>Final Questions/Thoughts</a:t>
            </a:r>
            <a:endParaRPr lang="en-US" sz="4000" dirty="0">
              <a:latin typeface="Helvetica"/>
              <a:cs typeface="Helvetica"/>
            </a:endParaRPr>
          </a:p>
        </p:txBody>
      </p:sp>
    </p:spTree>
    <p:extLst>
      <p:ext uri="{BB962C8B-B14F-4D97-AF65-F5344CB8AC3E}">
        <p14:creationId xmlns:p14="http://schemas.microsoft.com/office/powerpoint/2010/main" val="39010193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Helvetica"/>
                <a:cs typeface="Helvetica"/>
              </a:rPr>
              <a:t>Downsides of Neural ODEs</a:t>
            </a:r>
            <a:endParaRPr lang="en-US" sz="3600" dirty="0">
              <a:latin typeface="Helvetica"/>
              <a:cs typeface="Helvetica"/>
            </a:endParaRPr>
          </a:p>
        </p:txBody>
      </p:sp>
      <p:sp>
        <p:nvSpPr>
          <p:cNvPr id="3" name="Content Placeholder 2"/>
          <p:cNvSpPr>
            <a:spLocks noGrp="1"/>
          </p:cNvSpPr>
          <p:nvPr>
            <p:ph idx="1"/>
          </p:nvPr>
        </p:nvSpPr>
        <p:spPr>
          <a:xfrm>
            <a:off x="457200" y="2292454"/>
            <a:ext cx="8229600" cy="3833709"/>
          </a:xfrm>
        </p:spPr>
        <p:txBody>
          <a:bodyPr>
            <a:normAutofit/>
          </a:bodyPr>
          <a:lstStyle/>
          <a:p>
            <a:r>
              <a:rPr lang="en-US" sz="2200" dirty="0" err="1" smtClean="0"/>
              <a:t>Minibatching</a:t>
            </a:r>
            <a:r>
              <a:rPr lang="en-US" sz="2200" dirty="0" smtClean="0"/>
              <a:t> </a:t>
            </a:r>
            <a:r>
              <a:rPr lang="en-US" sz="2200" dirty="0" smtClean="0"/>
              <a:t>is more complicated: may have to combine multiple ODEs together (“</a:t>
            </a:r>
            <a:r>
              <a:rPr lang="en-US" sz="2200" dirty="0" smtClean="0"/>
              <a:t>...concatenating </a:t>
            </a:r>
            <a:r>
              <a:rPr lang="en-US" sz="2200" dirty="0"/>
              <a:t>the states of each batch </a:t>
            </a:r>
            <a:r>
              <a:rPr lang="en-US" sz="2200" dirty="0" smtClean="0"/>
              <a:t>element</a:t>
            </a:r>
            <a:r>
              <a:rPr lang="en-US" sz="2200" dirty="0" smtClean="0"/>
              <a:t>”)</a:t>
            </a:r>
            <a:endParaRPr lang="en-US" sz="2200" dirty="0"/>
          </a:p>
          <a:p>
            <a:r>
              <a:rPr lang="en-US" sz="2200" dirty="0"/>
              <a:t>U</a:t>
            </a:r>
            <a:r>
              <a:rPr lang="en-US" sz="2200" dirty="0" smtClean="0"/>
              <a:t>nique </a:t>
            </a:r>
            <a:r>
              <a:rPr lang="en-US" sz="2200" dirty="0"/>
              <a:t>ODE solutions depend on the NN having finite weights and </a:t>
            </a:r>
            <a:r>
              <a:rPr lang="en-US" sz="2200" dirty="0" err="1"/>
              <a:t>Lipschitz</a:t>
            </a:r>
            <a:r>
              <a:rPr lang="en-US" sz="2200" dirty="0"/>
              <a:t> nonlinearity</a:t>
            </a:r>
          </a:p>
          <a:p>
            <a:r>
              <a:rPr lang="en-US" sz="2200" dirty="0"/>
              <a:t>R</a:t>
            </a:r>
            <a:r>
              <a:rPr lang="en-US" sz="2200" dirty="0" smtClean="0"/>
              <a:t>eversibility </a:t>
            </a:r>
            <a:r>
              <a:rPr lang="en-US" sz="2200" dirty="0"/>
              <a:t>accrues </a:t>
            </a:r>
            <a:r>
              <a:rPr lang="en-US" sz="2200" dirty="0" smtClean="0"/>
              <a:t>errors in the forward and reverse passes, and from “</a:t>
            </a:r>
            <a:r>
              <a:rPr lang="en-US" sz="2200" dirty="0"/>
              <a:t>multiple initial values mapping to the same final </a:t>
            </a:r>
            <a:r>
              <a:rPr lang="en-US" sz="2200" dirty="0" smtClean="0"/>
              <a:t>state</a:t>
            </a:r>
            <a:r>
              <a:rPr lang="en-US" sz="2200" dirty="0" smtClean="0"/>
              <a:t>”</a:t>
            </a:r>
            <a:endParaRPr lang="en-US" sz="2200" dirty="0"/>
          </a:p>
        </p:txBody>
      </p:sp>
    </p:spTree>
    <p:extLst>
      <p:ext uri="{BB962C8B-B14F-4D97-AF65-F5344CB8AC3E}">
        <p14:creationId xmlns:p14="http://schemas.microsoft.com/office/powerpoint/2010/main" val="143966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Your</a:t>
            </a:r>
            <a:r>
              <a:rPr lang="en-US" sz="4000" dirty="0" smtClean="0">
                <a:latin typeface="Helvetica"/>
                <a:cs typeface="Helvetica"/>
              </a:rPr>
              <a:t> </a:t>
            </a:r>
            <a:r>
              <a:rPr lang="en-US" sz="4000" dirty="0" smtClean="0">
                <a:latin typeface="Helvetica"/>
                <a:cs typeface="Helvetica"/>
              </a:rPr>
              <a:t>Basic ANN</a:t>
            </a:r>
            <a:endParaRPr lang="en-US" sz="4000" dirty="0">
              <a:latin typeface="Helvetica"/>
              <a:cs typeface="Helvetica"/>
            </a:endParaRPr>
          </a:p>
        </p:txBody>
      </p:sp>
      <p:sp>
        <p:nvSpPr>
          <p:cNvPr id="3" name="Content Placeholder 2"/>
          <p:cNvSpPr>
            <a:spLocks noGrp="1"/>
          </p:cNvSpPr>
          <p:nvPr>
            <p:ph idx="1"/>
          </p:nvPr>
        </p:nvSpPr>
        <p:spPr>
          <a:xfrm>
            <a:off x="457200" y="4178554"/>
            <a:ext cx="8229600" cy="2256111"/>
          </a:xfrm>
        </p:spPr>
        <p:txBody>
          <a:bodyPr>
            <a:normAutofit fontScale="70000" lnSpcReduction="20000"/>
          </a:bodyPr>
          <a:lstStyle/>
          <a:p>
            <a:r>
              <a:rPr lang="en-US" sz="2800" dirty="0" smtClean="0"/>
              <a:t>(Loads of) training information is propagated through successive layers, input to output, often in </a:t>
            </a:r>
            <a:r>
              <a:rPr lang="en-US" sz="2800" dirty="0" smtClean="0"/>
              <a:t>batches, to get an output</a:t>
            </a:r>
            <a:endParaRPr lang="en-US" sz="2800" dirty="0" smtClean="0"/>
          </a:p>
          <a:p>
            <a:r>
              <a:rPr lang="en-US" sz="2800" dirty="0" smtClean="0"/>
              <a:t>This is compared with the ground truth, and </a:t>
            </a:r>
            <a:r>
              <a:rPr lang="en-US" sz="2800" dirty="0" err="1" smtClean="0"/>
              <a:t>b</a:t>
            </a:r>
            <a:r>
              <a:rPr lang="en-US" sz="2800" dirty="0" err="1" smtClean="0">
                <a:latin typeface="Helvetica"/>
                <a:cs typeface="Helvetica"/>
              </a:rPr>
              <a:t>ackpropagation</a:t>
            </a:r>
            <a:r>
              <a:rPr lang="en-US" sz="2800" dirty="0" smtClean="0">
                <a:latin typeface="Helvetica"/>
                <a:cs typeface="Helvetica"/>
              </a:rPr>
              <a:t> </a:t>
            </a:r>
            <a:r>
              <a:rPr lang="en-US" sz="2800" dirty="0" smtClean="0">
                <a:latin typeface="Helvetica"/>
                <a:cs typeface="Helvetica"/>
              </a:rPr>
              <a:t>then goes the opposite direction, again layer-by-layer, updating the gradients </a:t>
            </a:r>
            <a:endParaRPr lang="en-US" sz="2800" dirty="0" smtClean="0">
              <a:latin typeface="Helvetica"/>
              <a:cs typeface="Helvetica"/>
            </a:endParaRPr>
          </a:p>
          <a:p>
            <a:r>
              <a:rPr lang="en-US" sz="2800" dirty="0" smtClean="0"/>
              <a:t>Result</a:t>
            </a:r>
            <a:r>
              <a:rPr lang="en-US" sz="2800" dirty="0" smtClean="0"/>
              <a:t>, if successful: often &gt;tens of </a:t>
            </a:r>
            <a:r>
              <a:rPr lang="en-US" sz="2800" dirty="0" smtClean="0"/>
              <a:t>millions of </a:t>
            </a:r>
            <a:r>
              <a:rPr lang="en-US" sz="2800" dirty="0" smtClean="0"/>
              <a:t>trained parameters, representing biases and weights of the nodes and connections of this notional “network”</a:t>
            </a:r>
            <a:endParaRPr lang="en-US" sz="2800" dirty="0">
              <a:latin typeface="Helvetica"/>
              <a:cs typeface="Helvetica"/>
            </a:endParaRPr>
          </a:p>
        </p:txBody>
      </p:sp>
      <p:pic>
        <p:nvPicPr>
          <p:cNvPr id="4" name="Picture 3"/>
          <p:cNvPicPr>
            <a:picLocks noChangeAspect="1"/>
          </p:cNvPicPr>
          <p:nvPr/>
        </p:nvPicPr>
        <p:blipFill>
          <a:blip r:embed="rId2"/>
          <a:stretch>
            <a:fillRect/>
          </a:stretch>
        </p:blipFill>
        <p:spPr>
          <a:xfrm>
            <a:off x="2252135" y="1062041"/>
            <a:ext cx="4673600" cy="3031848"/>
          </a:xfrm>
          <a:prstGeom prst="rect">
            <a:avLst/>
          </a:prstGeom>
        </p:spPr>
      </p:pic>
    </p:spTree>
    <p:extLst>
      <p:ext uri="{BB962C8B-B14F-4D97-AF65-F5344CB8AC3E}">
        <p14:creationId xmlns:p14="http://schemas.microsoft.com/office/powerpoint/2010/main" val="8598099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Helvetica"/>
                <a:cs typeface="Helvetica"/>
              </a:rPr>
              <a:t>How to train differing “layers”?</a:t>
            </a:r>
            <a:endParaRPr lang="en-US" sz="3600" dirty="0">
              <a:latin typeface="Helvetica"/>
              <a:cs typeface="Helvetica"/>
            </a:endParaRPr>
          </a:p>
        </p:txBody>
      </p:sp>
      <p:sp>
        <p:nvSpPr>
          <p:cNvPr id="3" name="Content Placeholder 2"/>
          <p:cNvSpPr>
            <a:spLocks noGrp="1"/>
          </p:cNvSpPr>
          <p:nvPr>
            <p:ph idx="1"/>
          </p:nvPr>
        </p:nvSpPr>
        <p:spPr/>
        <p:txBody>
          <a:bodyPr>
            <a:normAutofit fontScale="92500"/>
          </a:bodyPr>
          <a:lstStyle/>
          <a:p>
            <a:r>
              <a:rPr lang="en-US" sz="2000" dirty="0" smtClean="0"/>
              <a:t>In the case of an RNN, the network architecture is often thought of as a single layer repeated over and over</a:t>
            </a:r>
            <a:r>
              <a:rPr lang="en-US" sz="2000" dirty="0" smtClean="0"/>
              <a:t>.</a:t>
            </a:r>
          </a:p>
          <a:p>
            <a:r>
              <a:rPr lang="en-US" sz="2000" dirty="0" smtClean="0"/>
              <a:t>For larger networks, it appears the authors just train the ODE on the whole network as a block.</a:t>
            </a:r>
          </a:p>
          <a:p>
            <a:r>
              <a:rPr lang="en-US" sz="2000" dirty="0" smtClean="0"/>
              <a:t>How would we simulate successive layers that are of different types?</a:t>
            </a:r>
            <a:endParaRPr lang="en-US" sz="2000" dirty="0" smtClean="0"/>
          </a:p>
          <a:p>
            <a:r>
              <a:rPr lang="en-US" sz="2000" dirty="0" smtClean="0"/>
              <a:t>In general, </a:t>
            </a:r>
            <a:r>
              <a:rPr lang="en-US" sz="2000" dirty="0" smtClean="0"/>
              <a:t>it also appears </a:t>
            </a:r>
            <a:r>
              <a:rPr lang="en-US" sz="2000" dirty="0" smtClean="0"/>
              <a:t>possible to adjust the CNFs on-th</a:t>
            </a:r>
            <a:r>
              <a:rPr lang="en-US" sz="2000" dirty="0" smtClean="0"/>
              <a:t>e-fly: “</a:t>
            </a:r>
            <a:r>
              <a:rPr lang="en-US" sz="2000" dirty="0"/>
              <a:t>We can specify the parameters of a flow as a function of t, making the differential equation f(z(t), t) change with t. This parameterization is a kind of </a:t>
            </a:r>
            <a:r>
              <a:rPr lang="en-US" sz="2000" dirty="0" err="1"/>
              <a:t>hypernetwork</a:t>
            </a:r>
            <a:r>
              <a:rPr lang="en-US" sz="2000" dirty="0"/>
              <a:t>” </a:t>
            </a:r>
            <a:endParaRPr lang="en-US" sz="2000" dirty="0" smtClean="0"/>
          </a:p>
          <a:p>
            <a:r>
              <a:rPr lang="en-US" sz="2000" dirty="0" smtClean="0"/>
              <a:t>Similarly with inhomogeneous Poisson: can train on changing likelihoods</a:t>
            </a:r>
          </a:p>
          <a:p>
            <a:r>
              <a:rPr lang="en-US" sz="2000" dirty="0" smtClean="0"/>
              <a:t>So, it looks like with neural ODEs you can actually </a:t>
            </a:r>
            <a:r>
              <a:rPr lang="en-US" sz="2000" dirty="0" smtClean="0"/>
              <a:t>shift from not only one “layer type”, but one NN architecture</a:t>
            </a:r>
            <a:r>
              <a:rPr lang="en-US" sz="2000" dirty="0" smtClean="0"/>
              <a:t> </a:t>
            </a:r>
            <a:r>
              <a:rPr lang="en-US" sz="2000" dirty="0" smtClean="0"/>
              <a:t>to </a:t>
            </a:r>
            <a:r>
              <a:rPr lang="en-US" sz="2000" dirty="0" smtClean="0"/>
              <a:t>another</a:t>
            </a:r>
          </a:p>
          <a:p>
            <a:r>
              <a:rPr lang="en-US" sz="2000" dirty="0" smtClean="0"/>
              <a:t>Cool</a:t>
            </a:r>
            <a:endParaRPr lang="en-US" sz="2000" dirty="0" smtClean="0"/>
          </a:p>
        </p:txBody>
      </p:sp>
    </p:spTree>
    <p:extLst>
      <p:ext uri="{BB962C8B-B14F-4D97-AF65-F5344CB8AC3E}">
        <p14:creationId xmlns:p14="http://schemas.microsoft.com/office/powerpoint/2010/main" val="39010193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Helvetica"/>
                <a:cs typeface="Helvetica"/>
              </a:rPr>
              <a:t>Other Questions</a:t>
            </a:r>
            <a:endParaRPr lang="en-US" sz="4000" dirty="0">
              <a:latin typeface="Helvetica"/>
              <a:cs typeface="Helvetica"/>
            </a:endParaRPr>
          </a:p>
        </p:txBody>
      </p:sp>
      <p:sp>
        <p:nvSpPr>
          <p:cNvPr id="3" name="Content Placeholder 2"/>
          <p:cNvSpPr>
            <a:spLocks noGrp="1"/>
          </p:cNvSpPr>
          <p:nvPr>
            <p:ph idx="1"/>
          </p:nvPr>
        </p:nvSpPr>
        <p:spPr>
          <a:xfrm>
            <a:off x="457200" y="1417638"/>
            <a:ext cx="8229600" cy="4971740"/>
          </a:xfrm>
        </p:spPr>
        <p:txBody>
          <a:bodyPr>
            <a:normAutofit fontScale="92500" lnSpcReduction="10000"/>
          </a:bodyPr>
          <a:lstStyle/>
          <a:p>
            <a:r>
              <a:rPr lang="en-US" sz="2400" dirty="0" smtClean="0"/>
              <a:t>S</a:t>
            </a:r>
            <a:r>
              <a:rPr lang="en-US" sz="2400" dirty="0" smtClean="0"/>
              <a:t>till </a:t>
            </a:r>
            <a:r>
              <a:rPr lang="en-US" sz="2400" dirty="0" smtClean="0"/>
              <a:t>don’t really understand how a simple ODE solver manages to efficiently encapsulate all of the potential dynamics of an “explicit” neural network architecture, with its </a:t>
            </a:r>
            <a:r>
              <a:rPr lang="en-US" sz="2400" dirty="0" smtClean="0"/>
              <a:t>tens/hundreds </a:t>
            </a:r>
            <a:r>
              <a:rPr lang="en-US" sz="2400" dirty="0" smtClean="0"/>
              <a:t>of millions of parameters...</a:t>
            </a:r>
          </a:p>
          <a:p>
            <a:r>
              <a:rPr lang="en-US" sz="2400" dirty="0" smtClean="0"/>
              <a:t>...</a:t>
            </a:r>
            <a:r>
              <a:rPr lang="en-US" sz="2400" dirty="0"/>
              <a:t>u</a:t>
            </a:r>
            <a:r>
              <a:rPr lang="en-US" sz="2400" dirty="0" smtClean="0"/>
              <a:t>nless, as some have suggested (</a:t>
            </a:r>
            <a:r>
              <a:rPr lang="en-US" sz="2400" dirty="0" err="1" smtClean="0"/>
              <a:t>Chaudhari</a:t>
            </a:r>
            <a:r>
              <a:rPr lang="en-US" sz="2400" dirty="0" smtClean="0"/>
              <a:t> &amp; </a:t>
            </a:r>
            <a:r>
              <a:rPr lang="en-US" sz="2400" dirty="0" err="1" smtClean="0"/>
              <a:t>Soatto</a:t>
            </a:r>
            <a:r>
              <a:rPr lang="en-US" sz="2400" dirty="0" smtClean="0"/>
              <a:t>, 2018), the vast majority of the variables in the trained net carry little information (low-rank).</a:t>
            </a:r>
          </a:p>
          <a:p>
            <a:r>
              <a:rPr lang="en-US" sz="2400" dirty="0" smtClean="0"/>
              <a:t>Does the “vanishing gradient” issue simply itself vanish entirely once we give up on </a:t>
            </a:r>
            <a:r>
              <a:rPr lang="en-US" sz="2400" dirty="0" smtClean="0"/>
              <a:t>simulating as nodes</a:t>
            </a:r>
            <a:r>
              <a:rPr lang="en-US" sz="2400" dirty="0" smtClean="0"/>
              <a:t>, discrete layers etc.? Or is there a continuous-valued analogue of </a:t>
            </a:r>
            <a:r>
              <a:rPr lang="en-US" sz="2400" dirty="0" smtClean="0"/>
              <a:t>it?</a:t>
            </a:r>
            <a:endParaRPr lang="en-US" sz="2400" dirty="0" smtClean="0"/>
          </a:p>
          <a:p>
            <a:r>
              <a:rPr lang="en-US" sz="2400" dirty="0" smtClean="0"/>
              <a:t>Is there a</a:t>
            </a:r>
            <a:r>
              <a:rPr lang="en-US" sz="2400" dirty="0" smtClean="0"/>
              <a:t>ny analogue </a:t>
            </a:r>
            <a:r>
              <a:rPr lang="en-US" sz="2400" dirty="0" smtClean="0"/>
              <a:t>of “dropout” in a Neural ODE?</a:t>
            </a:r>
          </a:p>
          <a:p>
            <a:r>
              <a:rPr lang="en-US" sz="2400" dirty="0" smtClean="0"/>
              <a:t>What determines “divergence” or “convergence” in training? </a:t>
            </a:r>
            <a:r>
              <a:rPr lang="en-US" sz="2400" dirty="0" smtClean="0"/>
              <a:t>(</a:t>
            </a:r>
            <a:r>
              <a:rPr lang="en-US" sz="2400" dirty="0" smtClean="0"/>
              <a:t>I</a:t>
            </a:r>
            <a:r>
              <a:rPr lang="en-US" sz="2400" dirty="0" smtClean="0"/>
              <a:t>magine </a:t>
            </a:r>
            <a:r>
              <a:rPr lang="en-US" sz="2400" dirty="0" smtClean="0"/>
              <a:t>a case where solution of the Neural ODE could be unique and yet zigzags wildly or perhaps is even chaotic, thus not very useful as a model</a:t>
            </a:r>
            <a:r>
              <a:rPr lang="en-US" sz="2400" dirty="0" smtClean="0"/>
              <a:t>.)</a:t>
            </a:r>
            <a:endParaRPr lang="en-US" sz="2400" dirty="0" smtClean="0"/>
          </a:p>
          <a:p>
            <a:endParaRPr lang="en-US" sz="2400" dirty="0"/>
          </a:p>
        </p:txBody>
      </p:sp>
    </p:spTree>
    <p:extLst>
      <p:ext uri="{BB962C8B-B14F-4D97-AF65-F5344CB8AC3E}">
        <p14:creationId xmlns:p14="http://schemas.microsoft.com/office/powerpoint/2010/main" val="22683806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Helvetica"/>
                <a:cs typeface="Helvetica"/>
              </a:rPr>
              <a:t>Summary/Conclusion</a:t>
            </a:r>
            <a:endParaRPr lang="en-US" sz="3600" dirty="0">
              <a:latin typeface="Helvetica"/>
              <a:cs typeface="Helvetica"/>
            </a:endParaRPr>
          </a:p>
        </p:txBody>
      </p:sp>
      <p:sp>
        <p:nvSpPr>
          <p:cNvPr id="3" name="Content Placeholder 2"/>
          <p:cNvSpPr>
            <a:spLocks noGrp="1"/>
          </p:cNvSpPr>
          <p:nvPr>
            <p:ph idx="1"/>
          </p:nvPr>
        </p:nvSpPr>
        <p:spPr/>
        <p:txBody>
          <a:bodyPr>
            <a:normAutofit/>
          </a:bodyPr>
          <a:lstStyle/>
          <a:p>
            <a:r>
              <a:rPr lang="en-US" sz="2400" dirty="0"/>
              <a:t>An unusually simple, intuitive, and </a:t>
            </a:r>
            <a:r>
              <a:rPr lang="en-US" sz="2400" dirty="0" smtClean="0"/>
              <a:t>elegant </a:t>
            </a:r>
            <a:r>
              <a:rPr lang="en-US" sz="2400" dirty="0"/>
              <a:t>re-conceptualization of </a:t>
            </a:r>
            <a:r>
              <a:rPr lang="en-US" sz="2400" dirty="0" smtClean="0"/>
              <a:t>NNs</a:t>
            </a:r>
          </a:p>
          <a:p>
            <a:r>
              <a:rPr lang="en-US" sz="2400" dirty="0" smtClean="0"/>
              <a:t>Possibility of much more efficient use of computing power</a:t>
            </a:r>
          </a:p>
          <a:p>
            <a:r>
              <a:rPr lang="en-US" sz="2400" dirty="0" smtClean="0"/>
              <a:t>Interesting insight: seemingly intractably complex NN architectures can be, in effect, “bottled” by an ODE solver.</a:t>
            </a:r>
          </a:p>
          <a:p>
            <a:endParaRPr lang="en-US" sz="2400" dirty="0"/>
          </a:p>
        </p:txBody>
      </p:sp>
    </p:spTree>
    <p:extLst>
      <p:ext uri="{BB962C8B-B14F-4D97-AF65-F5344CB8AC3E}">
        <p14:creationId xmlns:p14="http://schemas.microsoft.com/office/powerpoint/2010/main" val="3973290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6113"/>
            <a:ext cx="8229600" cy="1143000"/>
          </a:xfrm>
        </p:spPr>
        <p:txBody>
          <a:bodyPr>
            <a:normAutofit/>
          </a:bodyPr>
          <a:lstStyle/>
          <a:p>
            <a:r>
              <a:rPr lang="en-US" sz="3600" dirty="0" smtClean="0">
                <a:latin typeface="Helvetica"/>
                <a:cs typeface="Helvetica"/>
              </a:rPr>
              <a:t>Thanks</a:t>
            </a:r>
            <a:endParaRPr lang="en-US" sz="3600" dirty="0">
              <a:latin typeface="Helvetica"/>
              <a:cs typeface="Helvetica"/>
            </a:endParaRPr>
          </a:p>
        </p:txBody>
      </p:sp>
    </p:spTree>
    <p:extLst>
      <p:ext uri="{BB962C8B-B14F-4D97-AF65-F5344CB8AC3E}">
        <p14:creationId xmlns:p14="http://schemas.microsoft.com/office/powerpoint/2010/main" val="2748415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latin typeface="Helvetica"/>
                <a:cs typeface="Helvetica"/>
              </a:rPr>
              <a:t>A </a:t>
            </a:r>
            <a:r>
              <a:rPr lang="en-US" sz="4000" dirty="0" smtClean="0"/>
              <a:t>New Way? </a:t>
            </a:r>
            <a:r>
              <a:rPr lang="en-US" sz="4000" dirty="0" smtClean="0">
                <a:latin typeface="Helvetica"/>
                <a:cs typeface="Helvetica"/>
              </a:rPr>
              <a:t>Neural ODEs: the Paper</a:t>
            </a:r>
            <a:endParaRPr lang="en-US" sz="4000" dirty="0">
              <a:latin typeface="Helvetica"/>
              <a:cs typeface="Helvetica"/>
            </a:endParaRPr>
          </a:p>
        </p:txBody>
      </p:sp>
      <p:sp>
        <p:nvSpPr>
          <p:cNvPr id="3" name="Content Placeholder 2"/>
          <p:cNvSpPr>
            <a:spLocks noGrp="1"/>
          </p:cNvSpPr>
          <p:nvPr>
            <p:ph idx="1"/>
          </p:nvPr>
        </p:nvSpPr>
        <p:spPr>
          <a:xfrm>
            <a:off x="457199" y="2029296"/>
            <a:ext cx="4374833" cy="4563429"/>
          </a:xfrm>
        </p:spPr>
        <p:txBody>
          <a:bodyPr>
            <a:normAutofit fontScale="92500"/>
          </a:bodyPr>
          <a:lstStyle/>
          <a:p>
            <a:r>
              <a:rPr lang="en-US" sz="2400" dirty="0" smtClean="0"/>
              <a:t>“Neural </a:t>
            </a:r>
            <a:r>
              <a:rPr lang="en-US" sz="2400" dirty="0"/>
              <a:t>Ordinary Differential </a:t>
            </a:r>
            <a:r>
              <a:rPr lang="en-US" sz="2400" dirty="0" smtClean="0"/>
              <a:t>Equations”</a:t>
            </a:r>
            <a:endParaRPr lang="en-US" sz="2400" dirty="0"/>
          </a:p>
          <a:p>
            <a:r>
              <a:rPr lang="en-US" sz="2400" dirty="0" smtClean="0"/>
              <a:t>by </a:t>
            </a:r>
            <a:r>
              <a:rPr lang="fr-FR" sz="2400" dirty="0"/>
              <a:t>Ricky </a:t>
            </a:r>
            <a:r>
              <a:rPr lang="fr-FR" sz="2400" dirty="0" err="1"/>
              <a:t>T</a:t>
            </a:r>
            <a:r>
              <a:rPr lang="fr-FR" sz="2400" dirty="0"/>
              <a:t>. Q. </a:t>
            </a:r>
            <a:r>
              <a:rPr lang="fr-FR" sz="2400" dirty="0" smtClean="0"/>
              <a:t>Chen, </a:t>
            </a:r>
            <a:r>
              <a:rPr lang="fr-FR" sz="2400" dirty="0" err="1"/>
              <a:t>Yulia</a:t>
            </a:r>
            <a:r>
              <a:rPr lang="fr-FR" sz="2400" dirty="0"/>
              <a:t> </a:t>
            </a:r>
            <a:r>
              <a:rPr lang="fr-FR" sz="2400" dirty="0" err="1" smtClean="0"/>
              <a:t>Rubanova</a:t>
            </a:r>
            <a:r>
              <a:rPr lang="fr-FR" sz="2400" dirty="0" smtClean="0"/>
              <a:t>, </a:t>
            </a:r>
            <a:r>
              <a:rPr lang="fr-FR" sz="2400" dirty="0"/>
              <a:t>Jesse </a:t>
            </a:r>
            <a:r>
              <a:rPr lang="fr-FR" sz="2400" dirty="0" err="1" smtClean="0"/>
              <a:t>Bettencourt</a:t>
            </a:r>
            <a:r>
              <a:rPr lang="fr-FR" sz="2400" dirty="0" smtClean="0"/>
              <a:t>, &amp; David </a:t>
            </a:r>
            <a:r>
              <a:rPr lang="fr-FR" sz="2400" dirty="0" err="1"/>
              <a:t>Duvenaud</a:t>
            </a:r>
            <a:r>
              <a:rPr lang="fr-FR" sz="2400" dirty="0"/>
              <a:t> </a:t>
            </a:r>
            <a:endParaRPr lang="en-US" sz="2400" dirty="0" smtClean="0"/>
          </a:p>
          <a:p>
            <a:r>
              <a:rPr lang="en-US" sz="2400" dirty="0" smtClean="0"/>
              <a:t>Received “best paper” at Neural Information Processing Systems conference (NIPS) last year (with four others)</a:t>
            </a:r>
          </a:p>
          <a:p>
            <a:r>
              <a:rPr lang="en-US" sz="2400" dirty="0" smtClean="0"/>
              <a:t>Already making a stir: </a:t>
            </a:r>
            <a:r>
              <a:rPr lang="en-US" sz="2400" dirty="0" smtClean="0"/>
              <a:t>featured </a:t>
            </a:r>
            <a:r>
              <a:rPr lang="en-US" sz="2400" dirty="0" smtClean="0"/>
              <a:t>in MIT Tech </a:t>
            </a:r>
            <a:r>
              <a:rPr lang="en-US" sz="2400" dirty="0" smtClean="0"/>
              <a:t>Review!</a:t>
            </a:r>
            <a:endParaRPr lang="en-US" sz="2400" dirty="0" smtClean="0"/>
          </a:p>
        </p:txBody>
      </p:sp>
      <p:pic>
        <p:nvPicPr>
          <p:cNvPr id="4" name="Picture 3"/>
          <p:cNvPicPr>
            <a:picLocks noChangeAspect="1"/>
          </p:cNvPicPr>
          <p:nvPr/>
        </p:nvPicPr>
        <p:blipFill>
          <a:blip r:embed="rId2"/>
          <a:stretch>
            <a:fillRect/>
          </a:stretch>
        </p:blipFill>
        <p:spPr>
          <a:xfrm>
            <a:off x="5153194" y="1355640"/>
            <a:ext cx="3142251" cy="5237085"/>
          </a:xfrm>
          <a:prstGeom prst="rect">
            <a:avLst/>
          </a:prstGeom>
        </p:spPr>
      </p:pic>
    </p:spTree>
    <p:extLst>
      <p:ext uri="{BB962C8B-B14F-4D97-AF65-F5344CB8AC3E}">
        <p14:creationId xmlns:p14="http://schemas.microsoft.com/office/powerpoint/2010/main" val="3901019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 </a:t>
            </a:r>
            <a:r>
              <a:rPr lang="en-US" sz="3600" dirty="0" smtClean="0"/>
              <a:t>new </a:t>
            </a:r>
            <a:r>
              <a:rPr lang="en-US" sz="3600" dirty="0"/>
              <a:t>w</a:t>
            </a:r>
            <a:r>
              <a:rPr lang="en-US" sz="3600" dirty="0" smtClean="0"/>
              <a:t>ay</a:t>
            </a:r>
            <a:r>
              <a:rPr lang="en-US" sz="3600" dirty="0"/>
              <a:t>? Neural ODEs: the </a:t>
            </a:r>
            <a:r>
              <a:rPr lang="en-US" sz="3600" dirty="0" smtClean="0"/>
              <a:t>paper</a:t>
            </a:r>
            <a:endParaRPr lang="en-US" sz="3600" dirty="0">
              <a:latin typeface="Helvetica"/>
              <a:cs typeface="Helvetica"/>
            </a:endParaRPr>
          </a:p>
        </p:txBody>
      </p:sp>
      <p:sp>
        <p:nvSpPr>
          <p:cNvPr id="3" name="Content Placeholder 2"/>
          <p:cNvSpPr>
            <a:spLocks noGrp="1"/>
          </p:cNvSpPr>
          <p:nvPr>
            <p:ph idx="1"/>
          </p:nvPr>
        </p:nvSpPr>
        <p:spPr>
          <a:xfrm>
            <a:off x="457200" y="3717496"/>
            <a:ext cx="7922057" cy="2709565"/>
          </a:xfrm>
        </p:spPr>
        <p:txBody>
          <a:bodyPr>
            <a:normAutofit fontScale="85000" lnSpcReduction="20000"/>
          </a:bodyPr>
          <a:lstStyle/>
          <a:p>
            <a:r>
              <a:rPr lang="en-US" sz="2400" dirty="0"/>
              <a:t>Basic idea: replace the discrete, finite-numbered “layers” and “nodes” of an NN with “layers” of infinitesimal/differential thickness, all </a:t>
            </a:r>
            <a:r>
              <a:rPr lang="en-US" sz="2400" dirty="0" smtClean="0"/>
              <a:t>governed </a:t>
            </a:r>
            <a:r>
              <a:rPr lang="en-US" sz="2400" dirty="0"/>
              <a:t>by a </a:t>
            </a:r>
            <a:r>
              <a:rPr lang="en-US" sz="2400" dirty="0" smtClean="0"/>
              <a:t>single big </a:t>
            </a:r>
            <a:r>
              <a:rPr lang="en-US" sz="2400" dirty="0"/>
              <a:t>ordinary differential equation (ODE</a:t>
            </a:r>
            <a:r>
              <a:rPr lang="en-US" sz="2400" dirty="0" smtClean="0"/>
              <a:t>)</a:t>
            </a:r>
          </a:p>
          <a:p>
            <a:r>
              <a:rPr lang="en-US" sz="2400" dirty="0" smtClean="0"/>
              <a:t>So </a:t>
            </a:r>
            <a:r>
              <a:rPr lang="en-US" sz="2400" dirty="0" smtClean="0"/>
              <a:t>we not only have calculus being done within each layer (i.e. the chain rule for </a:t>
            </a:r>
            <a:r>
              <a:rPr lang="en-US" sz="2400" dirty="0" err="1" smtClean="0"/>
              <a:t>backpropagation</a:t>
            </a:r>
            <a:r>
              <a:rPr lang="en-US" sz="2400" dirty="0" smtClean="0"/>
              <a:t> updates) </a:t>
            </a:r>
            <a:r>
              <a:rPr lang="en-US" sz="2400" dirty="0" smtClean="0"/>
              <a:t>but now </a:t>
            </a:r>
            <a:r>
              <a:rPr lang="en-US" sz="2400" dirty="0" smtClean="0"/>
              <a:t>in the </a:t>
            </a:r>
            <a:r>
              <a:rPr lang="en-US" sz="2400" i="1" dirty="0" smtClean="0"/>
              <a:t>succession</a:t>
            </a:r>
            <a:r>
              <a:rPr lang="en-US" sz="2400" dirty="0" smtClean="0"/>
              <a:t> of “layers”</a:t>
            </a:r>
          </a:p>
          <a:p>
            <a:r>
              <a:rPr lang="en-US" sz="2400" dirty="0" smtClean="0"/>
              <a:t>In this way, </a:t>
            </a:r>
            <a:r>
              <a:rPr lang="en-US" sz="2400" dirty="0" smtClean="0"/>
              <a:t>NN “</a:t>
            </a:r>
            <a:r>
              <a:rPr lang="en-US" sz="2400" dirty="0"/>
              <a:t>classification” </a:t>
            </a:r>
            <a:r>
              <a:rPr lang="en-US" sz="2400" dirty="0" smtClean="0"/>
              <a:t>and “training” are </a:t>
            </a:r>
            <a:r>
              <a:rPr lang="en-US" sz="2400" dirty="0"/>
              <a:t>re-conceptualized as the continuous evolution of the ODE in the forward or reverse time, respectively</a:t>
            </a:r>
          </a:p>
        </p:txBody>
      </p:sp>
      <p:pic>
        <p:nvPicPr>
          <p:cNvPr id="4" name="Picture 3"/>
          <p:cNvPicPr>
            <a:picLocks noChangeAspect="1"/>
          </p:cNvPicPr>
          <p:nvPr/>
        </p:nvPicPr>
        <p:blipFill>
          <a:blip r:embed="rId2"/>
          <a:stretch>
            <a:fillRect/>
          </a:stretch>
        </p:blipFill>
        <p:spPr>
          <a:xfrm>
            <a:off x="1998013" y="1353320"/>
            <a:ext cx="4909842" cy="2191546"/>
          </a:xfrm>
          <a:prstGeom prst="rect">
            <a:avLst/>
          </a:prstGeom>
        </p:spPr>
      </p:pic>
    </p:spTree>
    <p:extLst>
      <p:ext uri="{BB962C8B-B14F-4D97-AF65-F5344CB8AC3E}">
        <p14:creationId xmlns:p14="http://schemas.microsoft.com/office/powerpoint/2010/main" val="667972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79873"/>
          </a:xfrm>
        </p:spPr>
        <p:txBody>
          <a:bodyPr>
            <a:normAutofit/>
          </a:bodyPr>
          <a:lstStyle/>
          <a:p>
            <a:r>
              <a:rPr lang="en-US" sz="3600" dirty="0" smtClean="0">
                <a:latin typeface="Helvetica"/>
                <a:cs typeface="Helvetica"/>
              </a:rPr>
              <a:t>Figure </a:t>
            </a:r>
            <a:r>
              <a:rPr lang="en-US" sz="3600" dirty="0" smtClean="0">
                <a:latin typeface="Helvetica"/>
                <a:cs typeface="Helvetica"/>
              </a:rPr>
              <a:t>1: Discrete vs. continuous NN</a:t>
            </a:r>
            <a:endParaRPr lang="en-US" sz="3600" dirty="0">
              <a:latin typeface="Helvetica"/>
              <a:cs typeface="Helvetica"/>
            </a:endParaRPr>
          </a:p>
        </p:txBody>
      </p:sp>
      <p:sp>
        <p:nvSpPr>
          <p:cNvPr id="3" name="Content Placeholder 2"/>
          <p:cNvSpPr>
            <a:spLocks noGrp="1"/>
          </p:cNvSpPr>
          <p:nvPr>
            <p:ph idx="1"/>
          </p:nvPr>
        </p:nvSpPr>
        <p:spPr>
          <a:xfrm>
            <a:off x="457200" y="4853048"/>
            <a:ext cx="8229600" cy="1672819"/>
          </a:xfrm>
        </p:spPr>
        <p:txBody>
          <a:bodyPr>
            <a:normAutofit lnSpcReduction="10000"/>
          </a:bodyPr>
          <a:lstStyle/>
          <a:p>
            <a:r>
              <a:rPr lang="en-US" sz="2000" dirty="0" smtClean="0"/>
              <a:t>The discrete-layered NN is like a step-wise approximation to a trajectory in the vector field defined by the underlying ODE</a:t>
            </a:r>
          </a:p>
          <a:p>
            <a:r>
              <a:rPr lang="en-US" sz="2000" dirty="0" smtClean="0"/>
              <a:t>Layers thus are </a:t>
            </a:r>
            <a:r>
              <a:rPr lang="en-US" sz="2000" dirty="0" err="1" smtClean="0"/>
              <a:t>reconceptualized</a:t>
            </a:r>
            <a:r>
              <a:rPr lang="en-US" sz="2000" dirty="0" smtClean="0"/>
              <a:t> as equally-spaced “</a:t>
            </a:r>
            <a:r>
              <a:rPr lang="en-US" sz="2000" dirty="0" err="1" smtClean="0"/>
              <a:t>timepoints</a:t>
            </a:r>
            <a:r>
              <a:rPr lang="en-US" sz="2000" dirty="0" smtClean="0"/>
              <a:t>”; in the case of a recurrent NN, they literally are the </a:t>
            </a:r>
            <a:r>
              <a:rPr lang="en-US" sz="2000" dirty="0" err="1" smtClean="0"/>
              <a:t>timepoints</a:t>
            </a:r>
            <a:r>
              <a:rPr lang="en-US" sz="2000" dirty="0" smtClean="0"/>
              <a:t>.</a:t>
            </a:r>
          </a:p>
          <a:p>
            <a:r>
              <a:rPr lang="en-US" sz="2000" dirty="0" smtClean="0"/>
              <a:t>Neural ODE replaces this stepwise evolution with a smooth path</a:t>
            </a:r>
            <a:endParaRPr lang="en-US" sz="2000" dirty="0"/>
          </a:p>
        </p:txBody>
      </p:sp>
      <p:pic>
        <p:nvPicPr>
          <p:cNvPr id="5" name="Picture 4"/>
          <p:cNvPicPr>
            <a:picLocks noChangeAspect="1"/>
          </p:cNvPicPr>
          <p:nvPr/>
        </p:nvPicPr>
        <p:blipFill>
          <a:blip r:embed="rId2"/>
          <a:stretch>
            <a:fillRect/>
          </a:stretch>
        </p:blipFill>
        <p:spPr>
          <a:xfrm>
            <a:off x="1941068" y="1154511"/>
            <a:ext cx="5212092" cy="3698537"/>
          </a:xfrm>
          <a:prstGeom prst="rect">
            <a:avLst/>
          </a:prstGeom>
        </p:spPr>
      </p:pic>
    </p:spTree>
    <p:extLst>
      <p:ext uri="{BB962C8B-B14F-4D97-AF65-F5344CB8AC3E}">
        <p14:creationId xmlns:p14="http://schemas.microsoft.com/office/powerpoint/2010/main" val="3901019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By the way... w</a:t>
            </a:r>
            <a:r>
              <a:rPr lang="en-US" sz="4000" dirty="0" smtClean="0">
                <a:latin typeface="Helvetica"/>
                <a:cs typeface="Helvetica"/>
              </a:rPr>
              <a:t>hat’s </a:t>
            </a:r>
            <a:r>
              <a:rPr lang="en-US" sz="4000" dirty="0" smtClean="0">
                <a:latin typeface="Helvetica"/>
                <a:cs typeface="Helvetica"/>
              </a:rPr>
              <a:t>an ODE?</a:t>
            </a:r>
            <a:endParaRPr lang="en-US" sz="4000" dirty="0">
              <a:latin typeface="Helvetica"/>
              <a:cs typeface="Helvetica"/>
            </a:endParaRPr>
          </a:p>
        </p:txBody>
      </p:sp>
      <p:sp>
        <p:nvSpPr>
          <p:cNvPr id="3" name="Content Placeholder 2"/>
          <p:cNvSpPr>
            <a:spLocks noGrp="1"/>
          </p:cNvSpPr>
          <p:nvPr>
            <p:ph idx="1"/>
          </p:nvPr>
        </p:nvSpPr>
        <p:spPr>
          <a:xfrm>
            <a:off x="457200" y="2648714"/>
            <a:ext cx="8229600" cy="3748472"/>
          </a:xfrm>
        </p:spPr>
        <p:txBody>
          <a:bodyPr>
            <a:normAutofit fontScale="92500"/>
          </a:bodyPr>
          <a:lstStyle/>
          <a:p>
            <a:r>
              <a:rPr lang="en-US" sz="2400" dirty="0" smtClean="0"/>
              <a:t>Ordinary Differential Equation</a:t>
            </a:r>
          </a:p>
          <a:p>
            <a:r>
              <a:rPr lang="en-US" sz="2400" dirty="0" smtClean="0"/>
              <a:t>A </a:t>
            </a:r>
            <a:r>
              <a:rPr lang="en-US" sz="2400" dirty="0" smtClean="0"/>
              <a:t>specific but very </a:t>
            </a:r>
            <a:r>
              <a:rPr lang="en-US" sz="2400" dirty="0" smtClean="0"/>
              <a:t>common/useful </a:t>
            </a:r>
            <a:r>
              <a:rPr lang="en-US" sz="2400" dirty="0" smtClean="0"/>
              <a:t>kind of differential equation</a:t>
            </a:r>
          </a:p>
          <a:p>
            <a:r>
              <a:rPr lang="en-US" sz="2400" dirty="0" smtClean="0"/>
              <a:t>Any </a:t>
            </a:r>
            <a:r>
              <a:rPr lang="en-US" sz="2400" dirty="0" smtClean="0"/>
              <a:t>combination of different functions </a:t>
            </a:r>
            <a:r>
              <a:rPr lang="en-US" sz="2400" dirty="0"/>
              <a:t>(often </a:t>
            </a:r>
            <a:r>
              <a:rPr lang="en-US" sz="2400" dirty="0" smtClean="0"/>
              <a:t>linear, as above), and/or their n-</a:t>
            </a:r>
            <a:r>
              <a:rPr lang="en-US" sz="2400" dirty="0" err="1" smtClean="0"/>
              <a:t>th</a:t>
            </a:r>
            <a:r>
              <a:rPr lang="en-US" sz="2400" dirty="0" smtClean="0"/>
              <a:t> order derivatives </a:t>
            </a:r>
          </a:p>
          <a:p>
            <a:r>
              <a:rPr lang="en-US" sz="2400" dirty="0" smtClean="0"/>
              <a:t>Essential distinguishing feature: all these functions and derivatives are in terms of a </a:t>
            </a:r>
            <a:r>
              <a:rPr lang="en-US" sz="2400" i="1" dirty="0" smtClean="0"/>
              <a:t>single</a:t>
            </a:r>
            <a:r>
              <a:rPr lang="en-US" sz="2400" dirty="0" smtClean="0"/>
              <a:t> independent </a:t>
            </a:r>
            <a:r>
              <a:rPr lang="en-US" sz="2400" dirty="0" smtClean="0"/>
              <a:t>variable, so no partial derivatives </a:t>
            </a:r>
            <a:r>
              <a:rPr lang="en-US" sz="2400" dirty="0" smtClean="0"/>
              <a:t>(contrast with </a:t>
            </a:r>
            <a:r>
              <a:rPr lang="en-US" sz="2400" i="1" dirty="0" smtClean="0"/>
              <a:t>partial</a:t>
            </a:r>
            <a:r>
              <a:rPr lang="en-US" sz="2400" dirty="0" smtClean="0"/>
              <a:t> differential equation)</a:t>
            </a:r>
          </a:p>
          <a:p>
            <a:r>
              <a:rPr lang="en-US" sz="2400" dirty="0" smtClean="0"/>
              <a:t>Goal is to solve for this variable, which will have the form of a function</a:t>
            </a:r>
            <a:r>
              <a:rPr lang="en-US" sz="2400" i="1" dirty="0" smtClean="0"/>
              <a:t> </a:t>
            </a:r>
            <a:r>
              <a:rPr lang="en-US" sz="2400" dirty="0" smtClean="0"/>
              <a:t>or </a:t>
            </a:r>
            <a:r>
              <a:rPr lang="en-US" sz="2400" i="1" dirty="0" smtClean="0"/>
              <a:t>trajectory</a:t>
            </a:r>
            <a:r>
              <a:rPr lang="en-US" sz="2400" dirty="0" smtClean="0"/>
              <a:t>.</a:t>
            </a:r>
          </a:p>
          <a:p>
            <a:endParaRPr lang="en-US" sz="2400" dirty="0"/>
          </a:p>
        </p:txBody>
      </p:sp>
      <p:pic>
        <p:nvPicPr>
          <p:cNvPr id="4" name="Picture 3"/>
          <p:cNvPicPr>
            <a:picLocks noChangeAspect="1"/>
          </p:cNvPicPr>
          <p:nvPr/>
        </p:nvPicPr>
        <p:blipFill>
          <a:blip r:embed="rId2"/>
          <a:stretch>
            <a:fillRect/>
          </a:stretch>
        </p:blipFill>
        <p:spPr>
          <a:xfrm>
            <a:off x="715314" y="1705016"/>
            <a:ext cx="7523591" cy="432695"/>
          </a:xfrm>
          <a:prstGeom prst="rect">
            <a:avLst/>
          </a:prstGeom>
        </p:spPr>
      </p:pic>
    </p:spTree>
    <p:extLst>
      <p:ext uri="{BB962C8B-B14F-4D97-AF65-F5344CB8AC3E}">
        <p14:creationId xmlns:p14="http://schemas.microsoft.com/office/powerpoint/2010/main" val="3901019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Helvetica"/>
                <a:cs typeface="Helvetica"/>
              </a:rPr>
              <a:t>Neural ODEs: </a:t>
            </a:r>
            <a:r>
              <a:rPr lang="en-US" sz="3600" dirty="0" smtClean="0">
                <a:latin typeface="Helvetica"/>
                <a:cs typeface="Helvetica"/>
              </a:rPr>
              <a:t>sounds nice </a:t>
            </a:r>
            <a:r>
              <a:rPr lang="en-US" sz="3600" dirty="0" smtClean="0"/>
              <a:t>b</a:t>
            </a:r>
            <a:r>
              <a:rPr lang="en-US" sz="3600" dirty="0" smtClean="0">
                <a:latin typeface="Helvetica"/>
                <a:cs typeface="Helvetica"/>
              </a:rPr>
              <a:t>ut... </a:t>
            </a:r>
            <a:r>
              <a:rPr lang="en-US" sz="3600" i="1" dirty="0"/>
              <a:t>w</a:t>
            </a:r>
            <a:r>
              <a:rPr lang="en-US" sz="3600" i="1" dirty="0" smtClean="0"/>
              <a:t>hy</a:t>
            </a:r>
            <a:r>
              <a:rPr lang="en-US" sz="3600" dirty="0" smtClean="0"/>
              <a:t>?</a:t>
            </a:r>
            <a:endParaRPr lang="en-US" sz="3600" dirty="0">
              <a:latin typeface="Helvetica"/>
              <a:cs typeface="Helvetica"/>
            </a:endParaRPr>
          </a:p>
        </p:txBody>
      </p:sp>
      <p:sp>
        <p:nvSpPr>
          <p:cNvPr id="3" name="Content Placeholder 2"/>
          <p:cNvSpPr>
            <a:spLocks noGrp="1"/>
          </p:cNvSpPr>
          <p:nvPr>
            <p:ph idx="1"/>
          </p:nvPr>
        </p:nvSpPr>
        <p:spPr>
          <a:xfrm>
            <a:off x="457200" y="1580635"/>
            <a:ext cx="7936814" cy="4521142"/>
          </a:xfrm>
        </p:spPr>
        <p:txBody>
          <a:bodyPr>
            <a:normAutofit fontScale="92500" lnSpcReduction="20000"/>
          </a:bodyPr>
          <a:lstStyle/>
          <a:p>
            <a:r>
              <a:rPr lang="en-US" sz="2400" dirty="0"/>
              <a:t>C</a:t>
            </a:r>
            <a:r>
              <a:rPr lang="en-US" sz="2400" dirty="0" smtClean="0"/>
              <a:t>onstant </a:t>
            </a:r>
            <a:r>
              <a:rPr lang="en-US" sz="2400" dirty="0"/>
              <a:t>memory cost </a:t>
            </a:r>
            <a:r>
              <a:rPr lang="en-US" sz="2400" dirty="0" err="1"/>
              <a:t>w.r.t</a:t>
            </a:r>
            <a:r>
              <a:rPr lang="en-US" sz="2400" dirty="0"/>
              <a:t>. </a:t>
            </a:r>
            <a:r>
              <a:rPr lang="en-US" sz="2400" dirty="0" smtClean="0"/>
              <a:t>NN depth (fewer parameters needed</a:t>
            </a:r>
            <a:r>
              <a:rPr lang="en-US" sz="2400" dirty="0" smtClean="0"/>
              <a:t>). </a:t>
            </a:r>
          </a:p>
          <a:p>
            <a:r>
              <a:rPr lang="en-US" sz="2400" dirty="0" smtClean="0"/>
              <a:t>In effect, you can make the “network” as </a:t>
            </a:r>
            <a:r>
              <a:rPr lang="en-US" sz="2400" i="1" dirty="0" smtClean="0"/>
              <a:t>deep </a:t>
            </a:r>
            <a:r>
              <a:rPr lang="en-US" sz="2400" dirty="0" smtClean="0"/>
              <a:t>as you want it to be, just by running the solver for longer—which does not take more memory since all that matters is the current state of the ODE.</a:t>
            </a:r>
            <a:endParaRPr lang="en-US" sz="2400" dirty="0"/>
          </a:p>
          <a:p>
            <a:r>
              <a:rPr lang="en-US" sz="2400" dirty="0" smtClean="0"/>
              <a:t>Adaptable for </a:t>
            </a:r>
            <a:r>
              <a:rPr lang="en-US" sz="2400" dirty="0" smtClean="0"/>
              <a:t>trade-offs at different </a:t>
            </a:r>
            <a:r>
              <a:rPr lang="en-US" sz="2400" dirty="0" smtClean="0"/>
              <a:t>levels </a:t>
            </a:r>
            <a:r>
              <a:rPr lang="en-US" sz="2400" dirty="0"/>
              <a:t>of </a:t>
            </a:r>
            <a:r>
              <a:rPr lang="en-US" sz="2400" dirty="0" smtClean="0"/>
              <a:t>accuracy, allowing </a:t>
            </a:r>
            <a:r>
              <a:rPr lang="en-US" sz="2400" dirty="0"/>
              <a:t>more </a:t>
            </a:r>
            <a:r>
              <a:rPr lang="en-US" sz="2400" dirty="0" smtClean="0"/>
              <a:t>efficient usage of compute</a:t>
            </a:r>
            <a:endParaRPr lang="en-US" sz="2400" dirty="0"/>
          </a:p>
          <a:p>
            <a:r>
              <a:rPr lang="en-US" sz="2400" dirty="0" smtClean="0"/>
              <a:t>Continuous transformation, rather than layer-by-layer, </a:t>
            </a:r>
            <a:r>
              <a:rPr lang="en-US" sz="2400" dirty="0"/>
              <a:t>makes change-of-</a:t>
            </a:r>
            <a:r>
              <a:rPr lang="en-US" sz="2400" dirty="0" smtClean="0"/>
              <a:t>variables (for </a:t>
            </a:r>
            <a:r>
              <a:rPr lang="en-US" sz="2400" dirty="0" smtClean="0"/>
              <a:t>density estimation) </a:t>
            </a:r>
            <a:r>
              <a:rPr lang="en-US" sz="2400" dirty="0" smtClean="0"/>
              <a:t>remarkably easier mathematically.</a:t>
            </a:r>
          </a:p>
          <a:p>
            <a:r>
              <a:rPr lang="en-US" sz="2400" dirty="0" smtClean="0"/>
              <a:t>Unlike </a:t>
            </a:r>
            <a:r>
              <a:rPr lang="en-US" sz="2400" dirty="0"/>
              <a:t>RNNs, </a:t>
            </a:r>
            <a:r>
              <a:rPr lang="en-US" sz="2400" dirty="0" smtClean="0"/>
              <a:t>which are clock-like, Neural ODEs can </a:t>
            </a:r>
            <a:r>
              <a:rPr lang="en-US" sz="2400" dirty="0"/>
              <a:t>train on data </a:t>
            </a:r>
            <a:r>
              <a:rPr lang="en-US" sz="2400" dirty="0" smtClean="0"/>
              <a:t>gathered at </a:t>
            </a:r>
            <a:r>
              <a:rPr lang="en-US" sz="2400" dirty="0"/>
              <a:t>arbitrary </a:t>
            </a:r>
            <a:r>
              <a:rPr lang="en-US" sz="2400" dirty="0" smtClean="0"/>
              <a:t>time-points, rather than requiring imputation or otherwise suffering from ill-synchronized data</a:t>
            </a:r>
            <a:r>
              <a:rPr lang="en-US" sz="2400" dirty="0" smtClean="0"/>
              <a:t>.</a:t>
            </a:r>
          </a:p>
        </p:txBody>
      </p:sp>
    </p:spTree>
    <p:extLst>
      <p:ext uri="{BB962C8B-B14F-4D97-AF65-F5344CB8AC3E}">
        <p14:creationId xmlns:p14="http://schemas.microsoft.com/office/powerpoint/2010/main" val="833317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8915"/>
            <a:ext cx="8229600" cy="1143000"/>
          </a:xfrm>
        </p:spPr>
        <p:txBody>
          <a:bodyPr>
            <a:normAutofit/>
          </a:bodyPr>
          <a:lstStyle/>
          <a:p>
            <a:r>
              <a:rPr lang="en-US" sz="4000" dirty="0" smtClean="0">
                <a:latin typeface="Helvetica"/>
                <a:cs typeface="Helvetica"/>
              </a:rPr>
              <a:t>Key Mathematical Aspects</a:t>
            </a:r>
            <a:endParaRPr lang="en-US" sz="4000" dirty="0">
              <a:latin typeface="Helvetica"/>
              <a:cs typeface="Helvetica"/>
            </a:endParaRPr>
          </a:p>
        </p:txBody>
      </p:sp>
    </p:spTree>
    <p:extLst>
      <p:ext uri="{BB962C8B-B14F-4D97-AF65-F5344CB8AC3E}">
        <p14:creationId xmlns:p14="http://schemas.microsoft.com/office/powerpoint/2010/main" val="26455696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560</TotalTime>
  <Words>2555</Words>
  <Application>Microsoft Macintosh PowerPoint</Application>
  <PresentationFormat>On-screen Show (4:3)</PresentationFormat>
  <Paragraphs>146</Paragraphs>
  <Slides>33</Slides>
  <Notes>4</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ODE to Joy: Neural ODEs and a Surprising Simplification of Neural Networks</vt:lpstr>
      <vt:lpstr>Artificial Neural Networks (ANNs)</vt:lpstr>
      <vt:lpstr>Your Basic ANN</vt:lpstr>
      <vt:lpstr>A New Way? Neural ODEs: the Paper</vt:lpstr>
      <vt:lpstr>A new way? Neural ODEs: the paper</vt:lpstr>
      <vt:lpstr>Figure 1: Discrete vs. continuous NN</vt:lpstr>
      <vt:lpstr>By the way... what’s an ODE?</vt:lpstr>
      <vt:lpstr>Neural ODEs: sounds nice but... why?</vt:lpstr>
      <vt:lpstr>Key Mathematical Aspects</vt:lpstr>
      <vt:lpstr>The three most distinctive math concepts used in neural ODEs</vt:lpstr>
      <vt:lpstr>1. Adjoint method  (continuous backpropagation)</vt:lpstr>
      <vt:lpstr>1. Adjoint method  (continuous backpropagation)</vt:lpstr>
      <vt:lpstr>Figure 2: Adjoint method in action</vt:lpstr>
      <vt:lpstr>NN ODEs: Backpropagation algorithm</vt:lpstr>
      <vt:lpstr>2. Normalizing flows</vt:lpstr>
      <vt:lpstr>2. Normalizing flows</vt:lpstr>
      <vt:lpstr>3. Instantaneous change-of-variable</vt:lpstr>
      <vt:lpstr>3. Instantaneous change-of-variable</vt:lpstr>
      <vt:lpstr>3. Instantaneous change-of-variable</vt:lpstr>
      <vt:lpstr>General Results and Figures</vt:lpstr>
      <vt:lpstr>Table 1: Neural ODE is as accurate, but more efficient than discrete NN</vt:lpstr>
      <vt:lpstr>Figure 3: Neural ODE depth and precision can be traded for speed</vt:lpstr>
      <vt:lpstr>Figure 4: NFs vs CNFs</vt:lpstr>
      <vt:lpstr>Figure 5: CNFs learn distributions smoothly</vt:lpstr>
      <vt:lpstr>Figure 6: Neural ODE can make predictions, even at unevenly-spaced timepoints</vt:lpstr>
      <vt:lpstr>Figure 7: On-the-fly adaptation to time-varying statistics in the data</vt:lpstr>
      <vt:lpstr>Figure 8: RNNs vs. neural ODEs</vt:lpstr>
      <vt:lpstr>Final Questions/Thoughts</vt:lpstr>
      <vt:lpstr>Downsides of Neural ODEs</vt:lpstr>
      <vt:lpstr>How to train differing “layers”?</vt:lpstr>
      <vt:lpstr>Other Questions</vt:lpstr>
      <vt:lpstr>Summary/Conclusion</vt:lpstr>
      <vt:lpstr>Thanks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ODEs</dc:title>
  <dc:creator>Office 2004 Test Drive User</dc:creator>
  <cp:lastModifiedBy>Office 2004 Test Drive User</cp:lastModifiedBy>
  <cp:revision>114</cp:revision>
  <dcterms:created xsi:type="dcterms:W3CDTF">2019-02-15T19:03:34Z</dcterms:created>
  <dcterms:modified xsi:type="dcterms:W3CDTF">2019-03-05T19:29:17Z</dcterms:modified>
</cp:coreProperties>
</file>