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b4ee2b59c2_2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b4ee2b59c2_2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4ee2b59c2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4ee2b59c2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4ee2b59c2_2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4ee2b59c2_2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4ee2b59c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4ee2b59c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4ee2b59c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b4ee2b59c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4ee2b59c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4ee2b59c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4ee2b59c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b4ee2b59c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b4ee2b59c2_2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b4ee2b59c2_2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b4ee2b59c2_2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b4ee2b59c2_2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4ee2b59c2_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b4ee2b59c2_2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4ee2b59c2_2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4ee2b59c2_2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5" name="Shape 85"/>
        <p:cNvGrpSpPr/>
        <p:nvPr/>
      </p:nvGrpSpPr>
      <p:grpSpPr>
        <a:xfrm>
          <a:off x="0" y="0"/>
          <a:ext cx="0" cy="0"/>
          <a:chOff x="0" y="0"/>
          <a:chExt cx="0" cy="0"/>
        </a:xfrm>
      </p:grpSpPr>
      <p:grpSp>
        <p:nvGrpSpPr>
          <p:cNvPr id="86" name="Google Shape;86;p14"/>
          <p:cNvGrpSpPr/>
          <p:nvPr/>
        </p:nvGrpSpPr>
        <p:grpSpPr>
          <a:xfrm>
            <a:off x="7343003" y="3409675"/>
            <a:ext cx="1691422" cy="1732548"/>
            <a:chOff x="7343003" y="3409675"/>
            <a:chExt cx="1691422" cy="1732548"/>
          </a:xfrm>
        </p:grpSpPr>
        <p:grpSp>
          <p:nvGrpSpPr>
            <p:cNvPr id="87" name="Google Shape;87;p14"/>
            <p:cNvGrpSpPr/>
            <p:nvPr/>
          </p:nvGrpSpPr>
          <p:grpSpPr>
            <a:xfrm>
              <a:off x="7343003" y="4453711"/>
              <a:ext cx="316800" cy="688513"/>
              <a:chOff x="7343003" y="4453711"/>
              <a:chExt cx="316800" cy="688513"/>
            </a:xfrm>
          </p:grpSpPr>
          <p:sp>
            <p:nvSpPr>
              <p:cNvPr id="88" name="Google Shape;88;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14"/>
            <p:cNvGrpSpPr/>
            <p:nvPr/>
          </p:nvGrpSpPr>
          <p:grpSpPr>
            <a:xfrm>
              <a:off x="7801210" y="4105700"/>
              <a:ext cx="316800" cy="1036523"/>
              <a:chOff x="7801210" y="4105700"/>
              <a:chExt cx="316800" cy="1036523"/>
            </a:xfrm>
          </p:grpSpPr>
          <p:sp>
            <p:nvSpPr>
              <p:cNvPr id="91" name="Google Shape;91;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14"/>
            <p:cNvGrpSpPr/>
            <p:nvPr/>
          </p:nvGrpSpPr>
          <p:grpSpPr>
            <a:xfrm>
              <a:off x="8259418" y="3757688"/>
              <a:ext cx="316800" cy="1384535"/>
              <a:chOff x="8259418" y="3757688"/>
              <a:chExt cx="316800" cy="1384535"/>
            </a:xfrm>
          </p:grpSpPr>
          <p:sp>
            <p:nvSpPr>
              <p:cNvPr id="95" name="Google Shape;95;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4"/>
            <p:cNvGrpSpPr/>
            <p:nvPr/>
          </p:nvGrpSpPr>
          <p:grpSpPr>
            <a:xfrm>
              <a:off x="8717625" y="3409675"/>
              <a:ext cx="316800" cy="1732548"/>
              <a:chOff x="8717625" y="3409675"/>
              <a:chExt cx="316800" cy="1732548"/>
            </a:xfrm>
          </p:grpSpPr>
          <p:sp>
            <p:nvSpPr>
              <p:cNvPr id="100" name="Google Shape;100;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 name="Google Shape;105;p14"/>
          <p:cNvGrpSpPr/>
          <p:nvPr/>
        </p:nvGrpSpPr>
        <p:grpSpPr>
          <a:xfrm>
            <a:off x="5043503" y="0"/>
            <a:ext cx="3814072" cy="3839102"/>
            <a:chOff x="5043503" y="0"/>
            <a:chExt cx="3814072" cy="3839102"/>
          </a:xfrm>
        </p:grpSpPr>
        <p:sp>
          <p:nvSpPr>
            <p:cNvPr id="106" name="Google Shape;106;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4"/>
            <p:cNvGrpSpPr/>
            <p:nvPr/>
          </p:nvGrpSpPr>
          <p:grpSpPr>
            <a:xfrm>
              <a:off x="7647812" y="2704283"/>
              <a:ext cx="635219" cy="635219"/>
              <a:chOff x="6725724" y="2701260"/>
              <a:chExt cx="1208101" cy="1208100"/>
            </a:xfrm>
          </p:grpSpPr>
          <p:sp>
            <p:nvSpPr>
              <p:cNvPr id="109" name="Google Shape;109;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4"/>
            <p:cNvGrpSpPr/>
            <p:nvPr/>
          </p:nvGrpSpPr>
          <p:grpSpPr>
            <a:xfrm>
              <a:off x="7952720" y="179238"/>
              <a:ext cx="873165" cy="873003"/>
              <a:chOff x="7754428" y="208725"/>
              <a:chExt cx="541800" cy="541800"/>
            </a:xfrm>
          </p:grpSpPr>
          <p:sp>
            <p:nvSpPr>
              <p:cNvPr id="114" name="Google Shape;114;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4"/>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3" name="Google Shape;123;p14"/>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24" name="Google Shape;124;p1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5" name="Shape 125"/>
        <p:cNvGrpSpPr/>
        <p:nvPr/>
      </p:nvGrpSpPr>
      <p:grpSpPr>
        <a:xfrm>
          <a:off x="0" y="0"/>
          <a:ext cx="0" cy="0"/>
          <a:chOff x="0" y="0"/>
          <a:chExt cx="0" cy="0"/>
        </a:xfrm>
      </p:grpSpPr>
      <p:grpSp>
        <p:nvGrpSpPr>
          <p:cNvPr id="126" name="Google Shape;126;p15"/>
          <p:cNvGrpSpPr/>
          <p:nvPr/>
        </p:nvGrpSpPr>
        <p:grpSpPr>
          <a:xfrm>
            <a:off x="146769" y="3406"/>
            <a:ext cx="1233215" cy="1384535"/>
            <a:chOff x="146769" y="3406"/>
            <a:chExt cx="1233215" cy="1384535"/>
          </a:xfrm>
        </p:grpSpPr>
        <p:grpSp>
          <p:nvGrpSpPr>
            <p:cNvPr id="127" name="Google Shape;127;p15"/>
            <p:cNvGrpSpPr/>
            <p:nvPr/>
          </p:nvGrpSpPr>
          <p:grpSpPr>
            <a:xfrm>
              <a:off x="1063183" y="3406"/>
              <a:ext cx="316800" cy="688513"/>
              <a:chOff x="1063183" y="3406"/>
              <a:chExt cx="316800" cy="688513"/>
            </a:xfrm>
          </p:grpSpPr>
          <p:sp>
            <p:nvSpPr>
              <p:cNvPr id="128" name="Google Shape;128;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15"/>
            <p:cNvGrpSpPr/>
            <p:nvPr/>
          </p:nvGrpSpPr>
          <p:grpSpPr>
            <a:xfrm>
              <a:off x="604976" y="3406"/>
              <a:ext cx="316800" cy="1036524"/>
              <a:chOff x="604976" y="3406"/>
              <a:chExt cx="316800" cy="1036524"/>
            </a:xfrm>
          </p:grpSpPr>
          <p:sp>
            <p:nvSpPr>
              <p:cNvPr id="131" name="Google Shape;131;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15"/>
            <p:cNvGrpSpPr/>
            <p:nvPr/>
          </p:nvGrpSpPr>
          <p:grpSpPr>
            <a:xfrm>
              <a:off x="146769" y="3406"/>
              <a:ext cx="316800" cy="1384535"/>
              <a:chOff x="146769" y="3406"/>
              <a:chExt cx="316800" cy="1384535"/>
            </a:xfrm>
          </p:grpSpPr>
          <p:sp>
            <p:nvSpPr>
              <p:cNvPr id="135" name="Google Shape;135;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9" name="Google Shape;139;p15"/>
          <p:cNvGrpSpPr/>
          <p:nvPr/>
        </p:nvGrpSpPr>
        <p:grpSpPr>
          <a:xfrm>
            <a:off x="6775084" y="2904008"/>
            <a:ext cx="2186148" cy="2239500"/>
            <a:chOff x="6775084" y="2904008"/>
            <a:chExt cx="2186148" cy="2239500"/>
          </a:xfrm>
        </p:grpSpPr>
        <p:grpSp>
          <p:nvGrpSpPr>
            <p:cNvPr id="140" name="Google Shape;140;p15"/>
            <p:cNvGrpSpPr/>
            <p:nvPr/>
          </p:nvGrpSpPr>
          <p:grpSpPr>
            <a:xfrm>
              <a:off x="6775084" y="4253708"/>
              <a:ext cx="409500" cy="889800"/>
              <a:chOff x="6775084" y="4253708"/>
              <a:chExt cx="409500" cy="889800"/>
            </a:xfrm>
          </p:grpSpPr>
          <p:sp>
            <p:nvSpPr>
              <p:cNvPr id="141" name="Google Shape;141;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5"/>
            <p:cNvGrpSpPr/>
            <p:nvPr/>
          </p:nvGrpSpPr>
          <p:grpSpPr>
            <a:xfrm>
              <a:off x="7367299" y="3804008"/>
              <a:ext cx="409500" cy="1339500"/>
              <a:chOff x="7367299" y="3804008"/>
              <a:chExt cx="409500" cy="1339500"/>
            </a:xfrm>
          </p:grpSpPr>
          <p:sp>
            <p:nvSpPr>
              <p:cNvPr id="144" name="Google Shape;144;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15"/>
            <p:cNvGrpSpPr/>
            <p:nvPr/>
          </p:nvGrpSpPr>
          <p:grpSpPr>
            <a:xfrm>
              <a:off x="7959516" y="3354008"/>
              <a:ext cx="409500" cy="1789500"/>
              <a:chOff x="7959516" y="3354008"/>
              <a:chExt cx="409500" cy="1789500"/>
            </a:xfrm>
          </p:grpSpPr>
          <p:sp>
            <p:nvSpPr>
              <p:cNvPr id="148" name="Google Shape;148;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15"/>
            <p:cNvGrpSpPr/>
            <p:nvPr/>
          </p:nvGrpSpPr>
          <p:grpSpPr>
            <a:xfrm>
              <a:off x="8551731" y="2904008"/>
              <a:ext cx="409500" cy="2239500"/>
              <a:chOff x="8551731" y="2904008"/>
              <a:chExt cx="409500" cy="2239500"/>
            </a:xfrm>
          </p:grpSpPr>
          <p:sp>
            <p:nvSpPr>
              <p:cNvPr id="153" name="Google Shape;153;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8" name="Google Shape;158;p15"/>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59" name="Google Shape;159;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0" name="Shape 160"/>
        <p:cNvGrpSpPr/>
        <p:nvPr/>
      </p:nvGrpSpPr>
      <p:grpSpPr>
        <a:xfrm>
          <a:off x="0" y="0"/>
          <a:ext cx="0" cy="0"/>
          <a:chOff x="0" y="0"/>
          <a:chExt cx="0" cy="0"/>
        </a:xfrm>
      </p:grpSpPr>
      <p:grpSp>
        <p:nvGrpSpPr>
          <p:cNvPr id="161" name="Google Shape;161;p16"/>
          <p:cNvGrpSpPr/>
          <p:nvPr/>
        </p:nvGrpSpPr>
        <p:grpSpPr>
          <a:xfrm>
            <a:off x="625966" y="299376"/>
            <a:ext cx="999312" cy="999312"/>
            <a:chOff x="348199" y="179450"/>
            <a:chExt cx="1116300" cy="1116300"/>
          </a:xfrm>
        </p:grpSpPr>
        <p:sp>
          <p:nvSpPr>
            <p:cNvPr id="162" name="Google Shape;162;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5" name="Google Shape;165;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66" name="Google Shape;166;p1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7" name="Shape 167"/>
        <p:cNvGrpSpPr/>
        <p:nvPr/>
      </p:nvGrpSpPr>
      <p:grpSpPr>
        <a:xfrm>
          <a:off x="0" y="0"/>
          <a:ext cx="0" cy="0"/>
          <a:chOff x="0" y="0"/>
          <a:chExt cx="0" cy="0"/>
        </a:xfrm>
      </p:grpSpPr>
      <p:grpSp>
        <p:nvGrpSpPr>
          <p:cNvPr id="168" name="Google Shape;168;p17"/>
          <p:cNvGrpSpPr/>
          <p:nvPr/>
        </p:nvGrpSpPr>
        <p:grpSpPr>
          <a:xfrm>
            <a:off x="625966" y="299376"/>
            <a:ext cx="999312" cy="999312"/>
            <a:chOff x="348199" y="179450"/>
            <a:chExt cx="1116300" cy="1116300"/>
          </a:xfrm>
        </p:grpSpPr>
        <p:sp>
          <p:nvSpPr>
            <p:cNvPr id="169" name="Google Shape;169;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2" name="Google Shape;172;p17"/>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73" name="Google Shape;173;p17"/>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74" name="Google Shape;174;p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5" name="Shape 175"/>
        <p:cNvGrpSpPr/>
        <p:nvPr/>
      </p:nvGrpSpPr>
      <p:grpSpPr>
        <a:xfrm>
          <a:off x="0" y="0"/>
          <a:ext cx="0" cy="0"/>
          <a:chOff x="0" y="0"/>
          <a:chExt cx="0" cy="0"/>
        </a:xfrm>
      </p:grpSpPr>
      <p:grpSp>
        <p:nvGrpSpPr>
          <p:cNvPr id="176" name="Google Shape;176;p18"/>
          <p:cNvGrpSpPr/>
          <p:nvPr/>
        </p:nvGrpSpPr>
        <p:grpSpPr>
          <a:xfrm>
            <a:off x="625966" y="299376"/>
            <a:ext cx="999312" cy="999312"/>
            <a:chOff x="348199" y="179450"/>
            <a:chExt cx="1116300" cy="1116300"/>
          </a:xfrm>
        </p:grpSpPr>
        <p:sp>
          <p:nvSpPr>
            <p:cNvPr id="177" name="Google Shape;177;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0" name="Google Shape;180;p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1" name="Shape 181"/>
        <p:cNvGrpSpPr/>
        <p:nvPr/>
      </p:nvGrpSpPr>
      <p:grpSpPr>
        <a:xfrm>
          <a:off x="0" y="0"/>
          <a:ext cx="0" cy="0"/>
          <a:chOff x="0" y="0"/>
          <a:chExt cx="0" cy="0"/>
        </a:xfrm>
      </p:grpSpPr>
      <p:grpSp>
        <p:nvGrpSpPr>
          <p:cNvPr id="182" name="Google Shape;182;p19"/>
          <p:cNvGrpSpPr/>
          <p:nvPr/>
        </p:nvGrpSpPr>
        <p:grpSpPr>
          <a:xfrm>
            <a:off x="625966" y="299376"/>
            <a:ext cx="999312" cy="999312"/>
            <a:chOff x="348199" y="179450"/>
            <a:chExt cx="1116300" cy="1116300"/>
          </a:xfrm>
        </p:grpSpPr>
        <p:sp>
          <p:nvSpPr>
            <p:cNvPr id="183" name="Google Shape;183;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19"/>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6" name="Google Shape;186;p19"/>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87" name="Google Shape;187;p1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88" name="Shape 188"/>
        <p:cNvGrpSpPr/>
        <p:nvPr/>
      </p:nvGrpSpPr>
      <p:grpSpPr>
        <a:xfrm>
          <a:off x="0" y="0"/>
          <a:ext cx="0" cy="0"/>
          <a:chOff x="0" y="0"/>
          <a:chExt cx="0" cy="0"/>
        </a:xfrm>
      </p:grpSpPr>
      <p:grpSp>
        <p:nvGrpSpPr>
          <p:cNvPr id="189" name="Google Shape;189;p20"/>
          <p:cNvGrpSpPr/>
          <p:nvPr/>
        </p:nvGrpSpPr>
        <p:grpSpPr>
          <a:xfrm>
            <a:off x="6866714" y="1306"/>
            <a:ext cx="2267451" cy="2601690"/>
            <a:chOff x="6790514" y="1306"/>
            <a:chExt cx="2267451" cy="2601690"/>
          </a:xfrm>
        </p:grpSpPr>
        <p:grpSp>
          <p:nvGrpSpPr>
            <p:cNvPr id="190" name="Google Shape;190;p20"/>
            <p:cNvGrpSpPr/>
            <p:nvPr/>
          </p:nvGrpSpPr>
          <p:grpSpPr>
            <a:xfrm>
              <a:off x="7067465" y="1306"/>
              <a:ext cx="1990500" cy="1990200"/>
              <a:chOff x="7067465" y="1306"/>
              <a:chExt cx="1990500" cy="1990200"/>
            </a:xfrm>
          </p:grpSpPr>
          <p:sp>
            <p:nvSpPr>
              <p:cNvPr id="191" name="Google Shape;191;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20"/>
            <p:cNvGrpSpPr/>
            <p:nvPr/>
          </p:nvGrpSpPr>
          <p:grpSpPr>
            <a:xfrm>
              <a:off x="8207126" y="1807996"/>
              <a:ext cx="795000" cy="795000"/>
              <a:chOff x="8207126" y="1807996"/>
              <a:chExt cx="795000" cy="795000"/>
            </a:xfrm>
          </p:grpSpPr>
          <p:sp>
            <p:nvSpPr>
              <p:cNvPr id="195" name="Google Shape;195;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20"/>
            <p:cNvGrpSpPr/>
            <p:nvPr/>
          </p:nvGrpSpPr>
          <p:grpSpPr>
            <a:xfrm>
              <a:off x="6790514" y="118857"/>
              <a:ext cx="548700" cy="548700"/>
              <a:chOff x="6790514" y="118857"/>
              <a:chExt cx="548700" cy="548700"/>
            </a:xfrm>
          </p:grpSpPr>
          <p:sp>
            <p:nvSpPr>
              <p:cNvPr id="199" name="Google Shape;199;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1" name="Google Shape;201;p20"/>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02" name="Google Shape;202;p2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3" name="Shape 203"/>
        <p:cNvGrpSpPr/>
        <p:nvPr/>
      </p:nvGrpSpPr>
      <p:grpSpPr>
        <a:xfrm>
          <a:off x="0" y="0"/>
          <a:ext cx="0" cy="0"/>
          <a:chOff x="0" y="0"/>
          <a:chExt cx="0" cy="0"/>
        </a:xfrm>
      </p:grpSpPr>
      <p:grpSp>
        <p:nvGrpSpPr>
          <p:cNvPr id="204" name="Google Shape;204;p21"/>
          <p:cNvGrpSpPr/>
          <p:nvPr/>
        </p:nvGrpSpPr>
        <p:grpSpPr>
          <a:xfrm>
            <a:off x="625966" y="299376"/>
            <a:ext cx="999312" cy="999312"/>
            <a:chOff x="348199" y="179450"/>
            <a:chExt cx="1116300" cy="1116300"/>
          </a:xfrm>
        </p:grpSpPr>
        <p:sp>
          <p:nvSpPr>
            <p:cNvPr id="205" name="Google Shape;205;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8" name="Google Shape;208;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209" name="Google Shape;209;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10" name="Google Shape;210;p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1" name="Shape 211"/>
        <p:cNvGrpSpPr/>
        <p:nvPr/>
      </p:nvGrpSpPr>
      <p:grpSpPr>
        <a:xfrm>
          <a:off x="0" y="0"/>
          <a:ext cx="0" cy="0"/>
          <a:chOff x="0" y="0"/>
          <a:chExt cx="0" cy="0"/>
        </a:xfrm>
      </p:grpSpPr>
      <p:grpSp>
        <p:nvGrpSpPr>
          <p:cNvPr id="212" name="Google Shape;212;p22"/>
          <p:cNvGrpSpPr/>
          <p:nvPr/>
        </p:nvGrpSpPr>
        <p:grpSpPr>
          <a:xfrm>
            <a:off x="713373" y="3847119"/>
            <a:ext cx="825392" cy="825392"/>
            <a:chOff x="348199" y="179450"/>
            <a:chExt cx="1116300" cy="1116300"/>
          </a:xfrm>
        </p:grpSpPr>
        <p:sp>
          <p:nvSpPr>
            <p:cNvPr id="213" name="Google Shape;213;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22"/>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216" name="Google Shape;216;p2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217" name="Shape 217"/>
        <p:cNvGrpSpPr/>
        <p:nvPr/>
      </p:nvGrpSpPr>
      <p:grpSpPr>
        <a:xfrm>
          <a:off x="0" y="0"/>
          <a:ext cx="0" cy="0"/>
          <a:chOff x="0" y="0"/>
          <a:chExt cx="0" cy="0"/>
        </a:xfrm>
      </p:grpSpPr>
      <p:grpSp>
        <p:nvGrpSpPr>
          <p:cNvPr id="218" name="Google Shape;218;p23"/>
          <p:cNvGrpSpPr/>
          <p:nvPr/>
        </p:nvGrpSpPr>
        <p:grpSpPr>
          <a:xfrm>
            <a:off x="52" y="4099200"/>
            <a:ext cx="9144036" cy="1044300"/>
            <a:chOff x="52" y="4099200"/>
            <a:chExt cx="9144036" cy="1044300"/>
          </a:xfrm>
        </p:grpSpPr>
        <p:grpSp>
          <p:nvGrpSpPr>
            <p:cNvPr id="219" name="Google Shape;219;p23"/>
            <p:cNvGrpSpPr/>
            <p:nvPr/>
          </p:nvGrpSpPr>
          <p:grpSpPr>
            <a:xfrm>
              <a:off x="52" y="4309200"/>
              <a:ext cx="231622" cy="834300"/>
              <a:chOff x="2688737" y="4301380"/>
              <a:chExt cx="231900" cy="834300"/>
            </a:xfrm>
          </p:grpSpPr>
          <p:sp>
            <p:nvSpPr>
              <p:cNvPr id="220" name="Google Shape;22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3"/>
            <p:cNvGrpSpPr/>
            <p:nvPr/>
          </p:nvGrpSpPr>
          <p:grpSpPr>
            <a:xfrm>
              <a:off x="371406" y="4099200"/>
              <a:ext cx="231622" cy="1044300"/>
              <a:chOff x="2688737" y="4091380"/>
              <a:chExt cx="231900" cy="1044300"/>
            </a:xfrm>
          </p:grpSpPr>
          <p:sp>
            <p:nvSpPr>
              <p:cNvPr id="225" name="Google Shape;22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23"/>
            <p:cNvGrpSpPr/>
            <p:nvPr/>
          </p:nvGrpSpPr>
          <p:grpSpPr>
            <a:xfrm>
              <a:off x="742761" y="4309200"/>
              <a:ext cx="231622" cy="834300"/>
              <a:chOff x="2688737" y="4301380"/>
              <a:chExt cx="231900" cy="834300"/>
            </a:xfrm>
          </p:grpSpPr>
          <p:sp>
            <p:nvSpPr>
              <p:cNvPr id="231" name="Google Shape;231;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23"/>
            <p:cNvGrpSpPr/>
            <p:nvPr/>
          </p:nvGrpSpPr>
          <p:grpSpPr>
            <a:xfrm>
              <a:off x="1114115" y="4518900"/>
              <a:ext cx="231622" cy="624600"/>
              <a:chOff x="2688737" y="4511080"/>
              <a:chExt cx="231900" cy="624600"/>
            </a:xfrm>
          </p:grpSpPr>
          <p:sp>
            <p:nvSpPr>
              <p:cNvPr id="236" name="Google Shape;236;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1856753" y="4099200"/>
              <a:ext cx="231600" cy="1044300"/>
              <a:chOff x="1856753" y="4099200"/>
              <a:chExt cx="231600" cy="1044300"/>
            </a:xfrm>
          </p:grpSpPr>
          <p:sp>
            <p:nvSpPr>
              <p:cNvPr id="240" name="Google Shape;240;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23"/>
            <p:cNvGrpSpPr/>
            <p:nvPr/>
          </p:nvGrpSpPr>
          <p:grpSpPr>
            <a:xfrm>
              <a:off x="2228107" y="4309200"/>
              <a:ext cx="231600" cy="834300"/>
              <a:chOff x="2228107" y="4309200"/>
              <a:chExt cx="231600" cy="834300"/>
            </a:xfrm>
          </p:grpSpPr>
          <p:sp>
            <p:nvSpPr>
              <p:cNvPr id="246" name="Google Shape;246;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23"/>
            <p:cNvGrpSpPr/>
            <p:nvPr/>
          </p:nvGrpSpPr>
          <p:grpSpPr>
            <a:xfrm>
              <a:off x="2599462" y="4518900"/>
              <a:ext cx="231600" cy="624600"/>
              <a:chOff x="2599462" y="4518900"/>
              <a:chExt cx="231600" cy="624600"/>
            </a:xfrm>
          </p:grpSpPr>
          <p:sp>
            <p:nvSpPr>
              <p:cNvPr id="251" name="Google Shape;251;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23"/>
            <p:cNvGrpSpPr/>
            <p:nvPr/>
          </p:nvGrpSpPr>
          <p:grpSpPr>
            <a:xfrm>
              <a:off x="3342171" y="4099200"/>
              <a:ext cx="231600" cy="1044300"/>
              <a:chOff x="3342171" y="4099200"/>
              <a:chExt cx="231600" cy="1044300"/>
            </a:xfrm>
          </p:grpSpPr>
          <p:sp>
            <p:nvSpPr>
              <p:cNvPr id="255" name="Google Shape;255;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23"/>
            <p:cNvGrpSpPr/>
            <p:nvPr/>
          </p:nvGrpSpPr>
          <p:grpSpPr>
            <a:xfrm>
              <a:off x="3713525" y="4309200"/>
              <a:ext cx="231600" cy="834300"/>
              <a:chOff x="3713525" y="4309200"/>
              <a:chExt cx="231600" cy="834300"/>
            </a:xfrm>
          </p:grpSpPr>
          <p:sp>
            <p:nvSpPr>
              <p:cNvPr id="261" name="Google Shape;261;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23"/>
            <p:cNvGrpSpPr/>
            <p:nvPr/>
          </p:nvGrpSpPr>
          <p:grpSpPr>
            <a:xfrm>
              <a:off x="1485398" y="4309200"/>
              <a:ext cx="231600" cy="834300"/>
              <a:chOff x="1485398" y="4309200"/>
              <a:chExt cx="231600" cy="834300"/>
            </a:xfrm>
          </p:grpSpPr>
          <p:sp>
            <p:nvSpPr>
              <p:cNvPr id="266" name="Google Shape;266;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23"/>
            <p:cNvGrpSpPr/>
            <p:nvPr/>
          </p:nvGrpSpPr>
          <p:grpSpPr>
            <a:xfrm>
              <a:off x="4084879" y="4518900"/>
              <a:ext cx="231600" cy="624600"/>
              <a:chOff x="4084879" y="4518900"/>
              <a:chExt cx="231600" cy="624600"/>
            </a:xfrm>
          </p:grpSpPr>
          <p:sp>
            <p:nvSpPr>
              <p:cNvPr id="271" name="Google Shape;271;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23"/>
            <p:cNvGrpSpPr/>
            <p:nvPr/>
          </p:nvGrpSpPr>
          <p:grpSpPr>
            <a:xfrm>
              <a:off x="2970816" y="4309200"/>
              <a:ext cx="231600" cy="834300"/>
              <a:chOff x="2970816" y="4309200"/>
              <a:chExt cx="231600" cy="834300"/>
            </a:xfrm>
          </p:grpSpPr>
          <p:sp>
            <p:nvSpPr>
              <p:cNvPr id="275" name="Google Shape;275;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3"/>
            <p:cNvGrpSpPr/>
            <p:nvPr/>
          </p:nvGrpSpPr>
          <p:grpSpPr>
            <a:xfrm>
              <a:off x="4456234" y="4309200"/>
              <a:ext cx="231600" cy="834300"/>
              <a:chOff x="4456234" y="4309200"/>
              <a:chExt cx="231600" cy="834300"/>
            </a:xfrm>
          </p:grpSpPr>
          <p:sp>
            <p:nvSpPr>
              <p:cNvPr id="280" name="Google Shape;280;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3"/>
            <p:cNvGrpSpPr/>
            <p:nvPr/>
          </p:nvGrpSpPr>
          <p:grpSpPr>
            <a:xfrm>
              <a:off x="4827588" y="4099200"/>
              <a:ext cx="231600" cy="1044300"/>
              <a:chOff x="4827588" y="4099200"/>
              <a:chExt cx="231600" cy="1044300"/>
            </a:xfrm>
          </p:grpSpPr>
          <p:sp>
            <p:nvSpPr>
              <p:cNvPr id="285" name="Google Shape;285;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23"/>
            <p:cNvGrpSpPr/>
            <p:nvPr/>
          </p:nvGrpSpPr>
          <p:grpSpPr>
            <a:xfrm>
              <a:off x="5198943" y="4309200"/>
              <a:ext cx="231600" cy="834300"/>
              <a:chOff x="5198943" y="4309200"/>
              <a:chExt cx="231600" cy="834300"/>
            </a:xfrm>
          </p:grpSpPr>
          <p:sp>
            <p:nvSpPr>
              <p:cNvPr id="291" name="Google Shape;291;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23"/>
            <p:cNvGrpSpPr/>
            <p:nvPr/>
          </p:nvGrpSpPr>
          <p:grpSpPr>
            <a:xfrm>
              <a:off x="5570297" y="4518900"/>
              <a:ext cx="231600" cy="624600"/>
              <a:chOff x="5570297" y="4518900"/>
              <a:chExt cx="231600" cy="624600"/>
            </a:xfrm>
          </p:grpSpPr>
          <p:sp>
            <p:nvSpPr>
              <p:cNvPr id="296" name="Google Shape;296;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5941652" y="4309200"/>
              <a:ext cx="231600" cy="834300"/>
              <a:chOff x="5941652" y="4309200"/>
              <a:chExt cx="231600" cy="834300"/>
            </a:xfrm>
          </p:grpSpPr>
          <p:sp>
            <p:nvSpPr>
              <p:cNvPr id="300" name="Google Shape;300;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3"/>
            <p:cNvGrpSpPr/>
            <p:nvPr/>
          </p:nvGrpSpPr>
          <p:grpSpPr>
            <a:xfrm>
              <a:off x="6313006" y="4099200"/>
              <a:ext cx="231600" cy="1044300"/>
              <a:chOff x="6313006" y="4099200"/>
              <a:chExt cx="231600" cy="1044300"/>
            </a:xfrm>
          </p:grpSpPr>
          <p:sp>
            <p:nvSpPr>
              <p:cNvPr id="305" name="Google Shape;305;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23"/>
            <p:cNvGrpSpPr/>
            <p:nvPr/>
          </p:nvGrpSpPr>
          <p:grpSpPr>
            <a:xfrm>
              <a:off x="6684361" y="4309200"/>
              <a:ext cx="231600" cy="834300"/>
              <a:chOff x="6684361" y="4309200"/>
              <a:chExt cx="231600" cy="834300"/>
            </a:xfrm>
          </p:grpSpPr>
          <p:sp>
            <p:nvSpPr>
              <p:cNvPr id="311" name="Google Shape;311;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23"/>
            <p:cNvGrpSpPr/>
            <p:nvPr/>
          </p:nvGrpSpPr>
          <p:grpSpPr>
            <a:xfrm>
              <a:off x="7055715" y="4518900"/>
              <a:ext cx="231600" cy="624600"/>
              <a:chOff x="7055715" y="4518900"/>
              <a:chExt cx="231600" cy="624600"/>
            </a:xfrm>
          </p:grpSpPr>
          <p:sp>
            <p:nvSpPr>
              <p:cNvPr id="316" name="Google Shape;316;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23"/>
            <p:cNvGrpSpPr/>
            <p:nvPr/>
          </p:nvGrpSpPr>
          <p:grpSpPr>
            <a:xfrm>
              <a:off x="7798424" y="4099200"/>
              <a:ext cx="231600" cy="1044300"/>
              <a:chOff x="7798424" y="4099200"/>
              <a:chExt cx="231600" cy="1044300"/>
            </a:xfrm>
          </p:grpSpPr>
          <p:sp>
            <p:nvSpPr>
              <p:cNvPr id="320" name="Google Shape;320;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23"/>
            <p:cNvGrpSpPr/>
            <p:nvPr/>
          </p:nvGrpSpPr>
          <p:grpSpPr>
            <a:xfrm>
              <a:off x="8169779" y="4309200"/>
              <a:ext cx="231600" cy="834300"/>
              <a:chOff x="8169779" y="4309200"/>
              <a:chExt cx="231600" cy="834300"/>
            </a:xfrm>
          </p:grpSpPr>
          <p:sp>
            <p:nvSpPr>
              <p:cNvPr id="326" name="Google Shape;326;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23"/>
            <p:cNvGrpSpPr/>
            <p:nvPr/>
          </p:nvGrpSpPr>
          <p:grpSpPr>
            <a:xfrm>
              <a:off x="7427070" y="4309200"/>
              <a:ext cx="231600" cy="834300"/>
              <a:chOff x="7427070" y="4309200"/>
              <a:chExt cx="231600" cy="834300"/>
            </a:xfrm>
          </p:grpSpPr>
          <p:sp>
            <p:nvSpPr>
              <p:cNvPr id="331" name="Google Shape;331;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23"/>
            <p:cNvGrpSpPr/>
            <p:nvPr/>
          </p:nvGrpSpPr>
          <p:grpSpPr>
            <a:xfrm>
              <a:off x="8541133" y="4518900"/>
              <a:ext cx="231600" cy="624600"/>
              <a:chOff x="8541133" y="4518900"/>
              <a:chExt cx="231600" cy="624600"/>
            </a:xfrm>
          </p:grpSpPr>
          <p:sp>
            <p:nvSpPr>
              <p:cNvPr id="336" name="Google Shape;336;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23"/>
            <p:cNvGrpSpPr/>
            <p:nvPr/>
          </p:nvGrpSpPr>
          <p:grpSpPr>
            <a:xfrm>
              <a:off x="8912488" y="4309200"/>
              <a:ext cx="231600" cy="834300"/>
              <a:chOff x="8912488" y="4309200"/>
              <a:chExt cx="231600" cy="834300"/>
            </a:xfrm>
          </p:grpSpPr>
          <p:sp>
            <p:nvSpPr>
              <p:cNvPr id="340" name="Google Shape;340;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4" name="Google Shape;344;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345" name="Google Shape;345;p23"/>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346" name="Google Shape;346;p2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7" name="Shape 347"/>
        <p:cNvGrpSpPr/>
        <p:nvPr/>
      </p:nvGrpSpPr>
      <p:grpSpPr>
        <a:xfrm>
          <a:off x="0" y="0"/>
          <a:ext cx="0" cy="0"/>
          <a:chOff x="0" y="0"/>
          <a:chExt cx="0" cy="0"/>
        </a:xfrm>
      </p:grpSpPr>
      <p:sp>
        <p:nvSpPr>
          <p:cNvPr id="348" name="Google Shape;348;p2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4" name="Google Shape;84;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Climate Change Project </a:t>
            </a:r>
            <a:endParaRPr/>
          </a:p>
        </p:txBody>
      </p:sp>
      <p:sp>
        <p:nvSpPr>
          <p:cNvPr id="354" name="Google Shape;354;p25"/>
          <p:cNvSpPr txBox="1"/>
          <p:nvPr>
            <p:ph idx="1" type="subTitle"/>
          </p:nvPr>
        </p:nvSpPr>
        <p:spPr>
          <a:xfrm>
            <a:off x="598094" y="2715925"/>
            <a:ext cx="42540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Nunito"/>
                <a:ea typeface="Nunito"/>
                <a:cs typeface="Nunito"/>
                <a:sym typeface="Nunito"/>
              </a:rPr>
              <a:t>Ashley Lawler</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Victor Lopez</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Dernae Rowe</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Kamrul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Co2 Per GDP Bar Chart_Map_2016</a:t>
            </a:r>
            <a:endParaRPr/>
          </a:p>
        </p:txBody>
      </p:sp>
      <p:pic>
        <p:nvPicPr>
          <p:cNvPr id="411" name="Google Shape;411;p34"/>
          <p:cNvPicPr preferRelativeResize="0"/>
          <p:nvPr/>
        </p:nvPicPr>
        <p:blipFill>
          <a:blip r:embed="rId3">
            <a:alphaModFix/>
          </a:blip>
          <a:stretch>
            <a:fillRect/>
          </a:stretch>
        </p:blipFill>
        <p:spPr>
          <a:xfrm>
            <a:off x="1245075" y="1421600"/>
            <a:ext cx="6749998" cy="324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Co2 Per GDP Bar Chart_Historical_Trends</a:t>
            </a:r>
            <a:endParaRPr/>
          </a:p>
        </p:txBody>
      </p:sp>
      <p:pic>
        <p:nvPicPr>
          <p:cNvPr id="417" name="Google Shape;417;p35"/>
          <p:cNvPicPr preferRelativeResize="0"/>
          <p:nvPr/>
        </p:nvPicPr>
        <p:blipFill>
          <a:blip r:embed="rId3">
            <a:alphaModFix/>
          </a:blip>
          <a:stretch>
            <a:fillRect/>
          </a:stretch>
        </p:blipFill>
        <p:spPr>
          <a:xfrm>
            <a:off x="1102925" y="1597875"/>
            <a:ext cx="6901026" cy="3240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a:t>
            </a:r>
            <a:endParaRPr/>
          </a:p>
        </p:txBody>
      </p:sp>
      <p:pic>
        <p:nvPicPr>
          <p:cNvPr id="423" name="Google Shape;423;p36"/>
          <p:cNvPicPr preferRelativeResize="0"/>
          <p:nvPr/>
        </p:nvPicPr>
        <p:blipFill>
          <a:blip r:embed="rId3">
            <a:alphaModFix/>
          </a:blip>
          <a:stretch>
            <a:fillRect/>
          </a:stretch>
        </p:blipFill>
        <p:spPr>
          <a:xfrm>
            <a:off x="2127925" y="1197600"/>
            <a:ext cx="4211024" cy="3659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the Project </a:t>
            </a:r>
            <a:endParaRPr/>
          </a:p>
        </p:txBody>
      </p:sp>
      <p:sp>
        <p:nvSpPr>
          <p:cNvPr id="360" name="Google Shape;360;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4292E"/>
                </a:solidFill>
                <a:highlight>
                  <a:srgbClr val="FFFFFF"/>
                </a:highlight>
              </a:rPr>
              <a:t>Global warming is the long-term heating of Earth’s climate system observed since the pre-industrial period (between 1850 and 1900) due to human activities, primarily fossil fuel burning, which increases heat-trapping greenhouse gas levels in Earth’s atmosphere. </a:t>
            </a:r>
            <a:r>
              <a:rPr lang="en"/>
              <a:t>Our analysis of the data will use the correlation between GDP and CO2 emissions to establish a prediction for the impact of climate change </a:t>
            </a:r>
            <a:r>
              <a:rPr lang="en">
                <a:solidFill>
                  <a:srgbClr val="24292E"/>
                </a:solidFill>
                <a:highlight>
                  <a:srgbClr val="FFFFFF"/>
                </a:highlight>
              </a:rPr>
              <a:t>on GDP per capita between now and 2100 for a select group of countries. </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Source Data</a:t>
            </a:r>
            <a:endParaRPr/>
          </a:p>
        </p:txBody>
      </p:sp>
      <p:sp>
        <p:nvSpPr>
          <p:cNvPr id="366" name="Google Shape;366;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
                <a:solidFill>
                  <a:srgbClr val="24292E"/>
                </a:solidFill>
                <a:highlight>
                  <a:srgbClr val="FFFFFF"/>
                </a:highlight>
              </a:rPr>
              <a:t>The dataset is a global metric dataset from Jan 1949 to Oct 2018. The dataset includes Country Name, Year, CO2 level, CO2 Growth, Consumption, CO2 from Trade, CO2 Per Capita, % of Global CO2, CO2 from Cement, CO2 from Coal, CO2 from Oil, CO2 from Gas, Population, and Total GDP.</a:t>
            </a:r>
            <a:endParaRPr>
              <a:solidFill>
                <a:srgbClr val="24292E"/>
              </a:solidFill>
              <a:highlight>
                <a:srgbClr val="FFFFFF"/>
              </a:highlight>
            </a:endParaRPr>
          </a:p>
          <a:p>
            <a:pPr indent="0" lvl="0" marL="0" rtl="0" algn="l">
              <a:spcBef>
                <a:spcPts val="1200"/>
              </a:spcBef>
              <a:spcAft>
                <a:spcPts val="0"/>
              </a:spcAft>
              <a:buNone/>
            </a:pPr>
            <a:r>
              <a:rPr lang="en">
                <a:solidFill>
                  <a:srgbClr val="24292E"/>
                </a:solidFill>
                <a:highlight>
                  <a:srgbClr val="FFFFFF"/>
                </a:highlight>
              </a:rPr>
              <a:t>The second dataset uses global temperatures that extend until 2016. </a:t>
            </a:r>
            <a:endParaRPr>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Question</a:t>
            </a:r>
            <a:endParaRPr/>
          </a:p>
          <a:p>
            <a:pPr indent="0" lvl="0" marL="0" rtl="0" algn="l">
              <a:spcBef>
                <a:spcPts val="0"/>
              </a:spcBef>
              <a:spcAft>
                <a:spcPts val="0"/>
              </a:spcAft>
              <a:buNone/>
            </a:pPr>
            <a:r>
              <a:t/>
            </a:r>
            <a:endParaRPr/>
          </a:p>
        </p:txBody>
      </p:sp>
      <p:sp>
        <p:nvSpPr>
          <p:cNvPr id="372" name="Google Shape;372;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 that we hope to answer with the data is : </a:t>
            </a:r>
            <a:endParaRPr/>
          </a:p>
          <a:p>
            <a:pPr indent="0" lvl="0" marL="0" rtl="0" algn="ctr">
              <a:lnSpc>
                <a:spcPct val="125000"/>
              </a:lnSpc>
              <a:spcBef>
                <a:spcPts val="1800"/>
              </a:spcBef>
              <a:spcAft>
                <a:spcPts val="0"/>
              </a:spcAft>
              <a:buNone/>
            </a:pPr>
            <a:r>
              <a:rPr lang="en" sz="1700" u="sng">
                <a:solidFill>
                  <a:srgbClr val="24292E"/>
                </a:solidFill>
                <a:latin typeface="Arial"/>
                <a:ea typeface="Arial"/>
                <a:cs typeface="Arial"/>
                <a:sym typeface="Arial"/>
              </a:rPr>
              <a:t>How does GDP rates respond to temperature? </a:t>
            </a:r>
            <a:endParaRPr sz="1700" u="sng">
              <a:solidFill>
                <a:srgbClr val="24292E"/>
              </a:solidFill>
              <a:latin typeface="Arial"/>
              <a:ea typeface="Arial"/>
              <a:cs typeface="Arial"/>
              <a:sym typeface="Arial"/>
            </a:endParaRPr>
          </a:p>
          <a:p>
            <a:pPr indent="0" lvl="0" marL="0" rtl="0" algn="ctr">
              <a:lnSpc>
                <a:spcPct val="125000"/>
              </a:lnSpc>
              <a:spcBef>
                <a:spcPts val="1800"/>
              </a:spcBef>
              <a:spcAft>
                <a:spcPts val="0"/>
              </a:spcAft>
              <a:buNone/>
            </a:pPr>
            <a:r>
              <a:rPr lang="en" sz="1700" u="sng">
                <a:solidFill>
                  <a:srgbClr val="24292E"/>
                </a:solidFill>
                <a:latin typeface="Arial"/>
                <a:ea typeface="Arial"/>
                <a:cs typeface="Arial"/>
                <a:sym typeface="Arial"/>
              </a:rPr>
              <a:t>Can a country have increase in GDP without increase in CO2 levels? </a:t>
            </a:r>
            <a:endParaRPr sz="1700" u="sng">
              <a:solidFill>
                <a:srgbClr val="24292E"/>
              </a:solidFill>
              <a:latin typeface="Arial"/>
              <a:ea typeface="Arial"/>
              <a:cs typeface="Arial"/>
              <a:sym typeface="Arial"/>
            </a:endParaRPr>
          </a:p>
          <a:p>
            <a:pPr indent="0" lvl="0" marL="0" rtl="0" algn="ctr">
              <a:lnSpc>
                <a:spcPct val="125000"/>
              </a:lnSpc>
              <a:spcBef>
                <a:spcPts val="1800"/>
              </a:spcBef>
              <a:spcAft>
                <a:spcPts val="1200"/>
              </a:spcAft>
              <a:buNone/>
            </a:pPr>
            <a:r>
              <a:rPr lang="en" sz="1700" u="sng">
                <a:solidFill>
                  <a:srgbClr val="24292E"/>
                </a:solidFill>
                <a:latin typeface="Arial"/>
                <a:ea typeface="Arial"/>
                <a:cs typeface="Arial"/>
                <a:sym typeface="Arial"/>
              </a:rPr>
              <a:t>Which types of CO2 levels respond to an increase in GDP? </a:t>
            </a:r>
            <a:endParaRPr sz="1700" u="sng">
              <a:solidFill>
                <a:srgbClr val="24292E"/>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Data Exploration &amp; Analysis phase of the Project</a:t>
            </a:r>
            <a:endParaRPr/>
          </a:p>
        </p:txBody>
      </p:sp>
      <p:sp>
        <p:nvSpPr>
          <p:cNvPr id="378" name="Google Shape;378;p29"/>
          <p:cNvSpPr txBox="1"/>
          <p:nvPr>
            <p:ph idx="1" type="body"/>
          </p:nvPr>
        </p:nvSpPr>
        <p:spPr>
          <a:xfrm>
            <a:off x="233700" y="399300"/>
            <a:ext cx="8910300" cy="44253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250">
                <a:solidFill>
                  <a:srgbClr val="24292E"/>
                </a:solidFill>
                <a:highlight>
                  <a:srgbClr val="FFFFFF"/>
                </a:highlight>
                <a:latin typeface="Arial"/>
                <a:ea typeface="Arial"/>
                <a:cs typeface="Arial"/>
                <a:sym typeface="Arial"/>
              </a:rPr>
              <a:t>Python -- Jupyter Notebook</a:t>
            </a:r>
            <a:endParaRPr b="1" sz="125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000">
                <a:solidFill>
                  <a:srgbClr val="24292E"/>
                </a:solidFill>
                <a:highlight>
                  <a:srgbClr val="FFFFFF"/>
                </a:highlight>
                <a:latin typeface="Arial"/>
                <a:ea typeface="Arial"/>
                <a:cs typeface="Arial"/>
                <a:sym typeface="Arial"/>
              </a:rPr>
              <a:t>We have combined the temperature csv with the CO2 emissions/GDP csv dataset. Using PythonData, we have imported the pandas library to delete empty columns and filter the country's column to include only countries that exist (posses a country code and excluding regions and continents). After cleaning the data, we combined the remaining columns and rows into a more concise dataframe. We further </a:t>
            </a:r>
            <a:r>
              <a:rPr lang="en" sz="1000">
                <a:solidFill>
                  <a:srgbClr val="24292E"/>
                </a:solidFill>
                <a:highlight>
                  <a:srgbClr val="FFFFFF"/>
                </a:highlight>
                <a:latin typeface="Arial"/>
                <a:ea typeface="Arial"/>
                <a:cs typeface="Arial"/>
                <a:sym typeface="Arial"/>
              </a:rPr>
              <a:t>analyzed</a:t>
            </a:r>
            <a:r>
              <a:rPr lang="en" sz="1000">
                <a:solidFill>
                  <a:srgbClr val="24292E"/>
                </a:solidFill>
                <a:highlight>
                  <a:srgbClr val="FFFFFF"/>
                </a:highlight>
                <a:latin typeface="Arial"/>
                <a:ea typeface="Arial"/>
                <a:cs typeface="Arial"/>
                <a:sym typeface="Arial"/>
              </a:rPr>
              <a:t> the data to categorize the GDP per capita and CO2 outputs.</a:t>
            </a:r>
            <a:endParaRPr sz="1000">
              <a:solidFill>
                <a:srgbClr val="24292E"/>
              </a:solidFill>
              <a:highlight>
                <a:srgbClr val="FFFFFF"/>
              </a:highlight>
              <a:latin typeface="Arial"/>
              <a:ea typeface="Arial"/>
              <a:cs typeface="Arial"/>
              <a:sym typeface="Arial"/>
            </a:endParaRPr>
          </a:p>
          <a:p>
            <a:pPr indent="0" lvl="0" marL="0" marR="38100" rtl="0" algn="l">
              <a:lnSpc>
                <a:spcPct val="100000"/>
              </a:lnSpc>
              <a:spcBef>
                <a:spcPts val="1800"/>
              </a:spcBef>
              <a:spcAft>
                <a:spcPts val="0"/>
              </a:spcAft>
              <a:buNone/>
            </a:pPr>
            <a:r>
              <a:rPr b="1" lang="en" sz="1250">
                <a:solidFill>
                  <a:srgbClr val="24292E"/>
                </a:solidFill>
                <a:highlight>
                  <a:srgbClr val="FFFFFF"/>
                </a:highlight>
                <a:latin typeface="Arial"/>
                <a:ea typeface="Arial"/>
                <a:cs typeface="Arial"/>
                <a:sym typeface="Arial"/>
              </a:rPr>
              <a:t>SQL Database</a:t>
            </a:r>
            <a:endParaRPr b="1" sz="125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000">
                <a:solidFill>
                  <a:srgbClr val="24292E"/>
                </a:solidFill>
                <a:highlight>
                  <a:srgbClr val="FFFFFF"/>
                </a:highlight>
                <a:latin typeface="Arial"/>
                <a:ea typeface="Arial"/>
                <a:cs typeface="Arial"/>
                <a:sym typeface="Arial"/>
              </a:rPr>
              <a:t>We have used a Postgres SQL database hosted by Heroku. Our original file currently contains 24016 rows and 38 columns. We will continue to use Postgres SQL database to process our data as the project progresses.</a:t>
            </a:r>
            <a:endParaRPr sz="1000">
              <a:solidFill>
                <a:srgbClr val="24292E"/>
              </a:solidFill>
              <a:highlight>
                <a:srgbClr val="FFFFFF"/>
              </a:highlight>
              <a:latin typeface="Arial"/>
              <a:ea typeface="Arial"/>
              <a:cs typeface="Arial"/>
              <a:sym typeface="Arial"/>
            </a:endParaRPr>
          </a:p>
          <a:p>
            <a:pPr indent="0" lvl="0" marL="0" marR="38100" rtl="0" algn="l">
              <a:lnSpc>
                <a:spcPct val="100000"/>
              </a:lnSpc>
              <a:spcBef>
                <a:spcPts val="1800"/>
              </a:spcBef>
              <a:spcAft>
                <a:spcPts val="0"/>
              </a:spcAft>
              <a:buNone/>
            </a:pPr>
            <a:r>
              <a:rPr b="1" lang="en" sz="1250">
                <a:solidFill>
                  <a:srgbClr val="24292E"/>
                </a:solidFill>
                <a:highlight>
                  <a:srgbClr val="FFFFFF"/>
                </a:highlight>
                <a:latin typeface="Arial"/>
                <a:ea typeface="Arial"/>
                <a:cs typeface="Arial"/>
                <a:sym typeface="Arial"/>
              </a:rPr>
              <a:t>Machine Learning Model</a:t>
            </a:r>
            <a:endParaRPr b="1" sz="125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000">
                <a:solidFill>
                  <a:srgbClr val="24292E"/>
                </a:solidFill>
                <a:highlight>
                  <a:srgbClr val="FFFFFF"/>
                </a:highlight>
                <a:latin typeface="Arial"/>
                <a:ea typeface="Arial"/>
                <a:cs typeface="Arial"/>
                <a:sym typeface="Arial"/>
              </a:rPr>
              <a:t>We are currently using a logistic regression model to make predictions on future emissions outcomes based on the data that includes the variables: temperature, CO2 emissions, population size and GDP. The model is trained using the train_test_split model from the scikit learn library. Thus far, we have measured an accuracy of approximately 99% (result = 0.9945) using the accuracy_score method. We chose a baseline of 300  as a cursory analysis shows that numbers between the max and 300 encapsulate countries with economies known to pollute. Countries with a ratio of co2 to gdp over 300, will be labeled as 'high' and those below 300 will be labeled as 'low’ in the ‘emission_ratio’ column.</a:t>
            </a:r>
            <a:endParaRPr sz="300">
              <a:solidFill>
                <a:srgbClr val="24292E"/>
              </a:solidFill>
              <a:highlight>
                <a:srgbClr val="FFFFFF"/>
              </a:highlight>
              <a:latin typeface="Arial"/>
              <a:ea typeface="Arial"/>
              <a:cs typeface="Arial"/>
              <a:sym typeface="Arial"/>
            </a:endParaRPr>
          </a:p>
          <a:p>
            <a:pPr indent="0" lvl="0" marL="0" marR="38100" rtl="0" algn="l">
              <a:lnSpc>
                <a:spcPct val="100000"/>
              </a:lnSpc>
              <a:spcBef>
                <a:spcPts val="1800"/>
              </a:spcBef>
              <a:spcAft>
                <a:spcPts val="0"/>
              </a:spcAft>
              <a:buNone/>
            </a:pPr>
            <a:r>
              <a:rPr b="1" lang="en" sz="1250">
                <a:solidFill>
                  <a:srgbClr val="24292E"/>
                </a:solidFill>
                <a:highlight>
                  <a:srgbClr val="FFFFFF"/>
                </a:highlight>
                <a:latin typeface="Arial"/>
                <a:ea typeface="Arial"/>
                <a:cs typeface="Arial"/>
                <a:sym typeface="Arial"/>
              </a:rPr>
              <a:t>Tableau</a:t>
            </a:r>
            <a:endParaRPr b="1" sz="125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000">
                <a:solidFill>
                  <a:srgbClr val="24292E"/>
                </a:solidFill>
                <a:highlight>
                  <a:srgbClr val="FFFFFF"/>
                </a:highlight>
                <a:latin typeface="Arial"/>
                <a:ea typeface="Arial"/>
                <a:cs typeface="Arial"/>
                <a:sym typeface="Arial"/>
              </a:rPr>
              <a:t>We have used Tableau to connect to our data sources, extract data into the sources and make visualizations of the data.</a:t>
            </a:r>
            <a:endParaRPr sz="1000">
              <a:solidFill>
                <a:srgbClr val="24292E"/>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Co2 Per GDP Bar Chart_2016</a:t>
            </a:r>
            <a:endParaRPr/>
          </a:p>
        </p:txBody>
      </p:sp>
      <p:pic>
        <p:nvPicPr>
          <p:cNvPr id="384" name="Google Shape;384;p30"/>
          <p:cNvPicPr preferRelativeResize="0"/>
          <p:nvPr/>
        </p:nvPicPr>
        <p:blipFill>
          <a:blip r:embed="rId3">
            <a:alphaModFix/>
          </a:blip>
          <a:stretch>
            <a:fillRect/>
          </a:stretch>
        </p:blipFill>
        <p:spPr>
          <a:xfrm>
            <a:off x="1092450" y="1300500"/>
            <a:ext cx="7453200" cy="3688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Co2 Per GDP Bar Chart_Desc_2016</a:t>
            </a:r>
            <a:endParaRPr/>
          </a:p>
        </p:txBody>
      </p:sp>
      <p:pic>
        <p:nvPicPr>
          <p:cNvPr id="390" name="Google Shape;390;p31"/>
          <p:cNvPicPr preferRelativeResize="0"/>
          <p:nvPr/>
        </p:nvPicPr>
        <p:blipFill>
          <a:blip r:embed="rId3">
            <a:alphaModFix/>
          </a:blip>
          <a:stretch>
            <a:fillRect/>
          </a:stretch>
        </p:blipFill>
        <p:spPr>
          <a:xfrm>
            <a:off x="1120675" y="1510425"/>
            <a:ext cx="6936575" cy="3240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Co2 Per GDP Bar Chart_Top10_2016</a:t>
            </a:r>
            <a:endParaRPr/>
          </a:p>
        </p:txBody>
      </p:sp>
      <p:pic>
        <p:nvPicPr>
          <p:cNvPr id="396" name="Google Shape;396;p32"/>
          <p:cNvPicPr preferRelativeResize="0"/>
          <p:nvPr/>
        </p:nvPicPr>
        <p:blipFill>
          <a:blip r:embed="rId3">
            <a:alphaModFix/>
          </a:blip>
          <a:stretch>
            <a:fillRect/>
          </a:stretch>
        </p:blipFill>
        <p:spPr>
          <a:xfrm>
            <a:off x="150700" y="1248000"/>
            <a:ext cx="8579211" cy="3240825"/>
          </a:xfrm>
          <a:prstGeom prst="rect">
            <a:avLst/>
          </a:prstGeom>
          <a:noFill/>
          <a:ln>
            <a:noFill/>
          </a:ln>
        </p:spPr>
      </p:pic>
      <p:sp>
        <p:nvSpPr>
          <p:cNvPr id="397" name="Google Shape;397;p32"/>
          <p:cNvSpPr txBox="1"/>
          <p:nvPr/>
        </p:nvSpPr>
        <p:spPr>
          <a:xfrm>
            <a:off x="4572000" y="3757125"/>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98" name="Google Shape;398;p32"/>
          <p:cNvSpPr txBox="1"/>
          <p:nvPr/>
        </p:nvSpPr>
        <p:spPr>
          <a:xfrm>
            <a:off x="3981725" y="3566275"/>
            <a:ext cx="1479600" cy="420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latin typeface="Nunito"/>
                <a:ea typeface="Nunito"/>
                <a:cs typeface="Nunito"/>
                <a:sym typeface="Nunito"/>
              </a:rPr>
              <a:t>CO2 Per GDP </a:t>
            </a:r>
            <a:endParaRPr sz="1100">
              <a:solidFill>
                <a:srgbClr val="999999"/>
              </a:solidFill>
              <a:latin typeface="Nunito"/>
              <a:ea typeface="Nunito"/>
              <a:cs typeface="Nunito"/>
              <a:sym typeface="Nunito"/>
            </a:endParaRPr>
          </a:p>
        </p:txBody>
      </p:sp>
      <p:cxnSp>
        <p:nvCxnSpPr>
          <p:cNvPr id="399" name="Google Shape;399;p32"/>
          <p:cNvCxnSpPr/>
          <p:nvPr/>
        </p:nvCxnSpPr>
        <p:spPr>
          <a:xfrm flipH="1" rot="10800000">
            <a:off x="4460375" y="3566275"/>
            <a:ext cx="522300" cy="20100"/>
          </a:xfrm>
          <a:prstGeom prst="straightConnector1">
            <a:avLst/>
          </a:prstGeom>
          <a:noFill/>
          <a:ln cap="flat" cmpd="sng" w="114300">
            <a:solidFill>
              <a:srgbClr val="FFFFFF"/>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Co2 Per GDP Box Grid_2016</a:t>
            </a:r>
            <a:endParaRPr/>
          </a:p>
        </p:txBody>
      </p:sp>
      <p:pic>
        <p:nvPicPr>
          <p:cNvPr id="405" name="Google Shape;405;p33"/>
          <p:cNvPicPr preferRelativeResize="0"/>
          <p:nvPr/>
        </p:nvPicPr>
        <p:blipFill>
          <a:blip r:embed="rId3">
            <a:alphaModFix/>
          </a:blip>
          <a:stretch>
            <a:fillRect/>
          </a:stretch>
        </p:blipFill>
        <p:spPr>
          <a:xfrm>
            <a:off x="1129575" y="1430475"/>
            <a:ext cx="6980974" cy="3464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