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3FE1-795D-46C8-8DFC-58A1F1E7485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348F-7845-45EC-ABDF-0DD4C0B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7988" y="38534"/>
            <a:ext cx="20925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211</a:t>
            </a:r>
            <a:br>
              <a:rPr lang="en-US" sz="1600" dirty="0"/>
            </a:br>
            <a:r>
              <a:rPr lang="en-US" sz="1600" dirty="0"/>
              <a:t>Referred to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1592" y="1415445"/>
            <a:ext cx="20925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201</a:t>
            </a:r>
            <a:br>
              <a:rPr lang="en-US" sz="1600" dirty="0"/>
            </a:br>
            <a:r>
              <a:rPr lang="en-US" sz="1600" dirty="0"/>
              <a:t>invited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9946" y="936439"/>
            <a:ext cx="1587810" cy="43300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</a:t>
            </a:r>
          </a:p>
          <a:p>
            <a:pPr algn="ctr"/>
            <a:r>
              <a:rPr lang="en-US" sz="1600" dirty="0"/>
              <a:t>Invalid referrals </a:t>
            </a:r>
            <a:endParaRPr lang="en-US" sz="1600" i="1" dirty="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5154270" y="504856"/>
            <a:ext cx="3604" cy="910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42350" y="824169"/>
            <a:ext cx="927011" cy="15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30758" y="2753092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124</a:t>
            </a:r>
            <a:br>
              <a:rPr lang="en-US" sz="1600" dirty="0"/>
            </a:br>
            <a:r>
              <a:rPr lang="en-US" sz="1600" dirty="0"/>
              <a:t>screened for eligibility</a:t>
            </a:r>
          </a:p>
        </p:txBody>
      </p:sp>
      <p:cxnSp>
        <p:nvCxnSpPr>
          <p:cNvPr id="18" name="Straight Connector 17"/>
          <p:cNvCxnSpPr>
            <a:stCxn id="6" idx="2"/>
            <a:endCxn id="16" idx="0"/>
          </p:cNvCxnSpPr>
          <p:nvPr/>
        </p:nvCxnSpPr>
        <p:spPr>
          <a:xfrm>
            <a:off x="5157874" y="1881767"/>
            <a:ext cx="17366" cy="8713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6335" y="1486051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26</a:t>
            </a:r>
            <a:br>
              <a:rPr lang="en-US" sz="1600" dirty="0"/>
            </a:br>
            <a:r>
              <a:rPr lang="en-US" sz="1600" dirty="0"/>
              <a:t>declined to participate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80849" y="2007057"/>
            <a:ext cx="2746171" cy="45427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5</a:t>
            </a:r>
            <a:br>
              <a:rPr lang="en-US" sz="1600" dirty="0"/>
            </a:br>
            <a:r>
              <a:rPr lang="en-US" sz="1600" dirty="0"/>
              <a:t>maximum outreach attempts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335" y="2547331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46</a:t>
            </a:r>
            <a:br>
              <a:rPr lang="en-US" sz="1600" dirty="0"/>
            </a:br>
            <a:r>
              <a:rPr lang="en-US" sz="1600" dirty="0"/>
              <a:t>outreach in progress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70321" y="53624"/>
            <a:ext cx="2042160" cy="77924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6</a:t>
            </a:r>
            <a:br>
              <a:rPr lang="en-US" sz="1600" dirty="0"/>
            </a:br>
            <a:r>
              <a:rPr lang="en-US" sz="1600" dirty="0"/>
              <a:t>Not yet transferred to screening database</a:t>
            </a:r>
          </a:p>
        </p:txBody>
      </p:sp>
      <p:cxnSp>
        <p:nvCxnSpPr>
          <p:cNvPr id="31" name="Straight Connector 30"/>
          <p:cNvCxnSpPr>
            <a:stCxn id="29" idx="3"/>
            <a:endCxn id="32" idx="1"/>
          </p:cNvCxnSpPr>
          <p:nvPr/>
        </p:nvCxnSpPr>
        <p:spPr>
          <a:xfrm>
            <a:off x="9314045" y="2775931"/>
            <a:ext cx="47737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91424" y="2386309"/>
            <a:ext cx="2327710" cy="7792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22 are recent referrals. </a:t>
            </a:r>
            <a:br>
              <a:rPr lang="en-US" sz="1400" i="1" dirty="0"/>
            </a:br>
            <a:r>
              <a:rPr lang="en-US" sz="1400" i="1" dirty="0"/>
              <a:t>24 are receiving 4</a:t>
            </a:r>
            <a:r>
              <a:rPr lang="en-US" sz="1400" i="1" baseline="30000" dirty="0"/>
              <a:t>th</a:t>
            </a:r>
            <a:r>
              <a:rPr lang="en-US" sz="1400" i="1" dirty="0"/>
              <a:t> &amp; 5</a:t>
            </a:r>
            <a:r>
              <a:rPr lang="en-US" sz="1400" i="1" baseline="30000" dirty="0"/>
              <a:t>th</a:t>
            </a:r>
            <a:r>
              <a:rPr lang="en-US" sz="1400" i="1" dirty="0"/>
              <a:t> calls now that IRB has approved.</a:t>
            </a:r>
          </a:p>
        </p:txBody>
      </p:sp>
      <p:cxnSp>
        <p:nvCxnSpPr>
          <p:cNvPr id="24" name="Straight Connector 23"/>
          <p:cNvCxnSpPr>
            <a:endCxn id="28" idx="1"/>
          </p:cNvCxnSpPr>
          <p:nvPr/>
        </p:nvCxnSpPr>
        <p:spPr>
          <a:xfrm>
            <a:off x="5175240" y="2215951"/>
            <a:ext cx="1805609" cy="182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536472" y="1709457"/>
            <a:ext cx="26360" cy="10504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1"/>
          </p:cNvCxnSpPr>
          <p:nvPr/>
        </p:nvCxnSpPr>
        <p:spPr>
          <a:xfrm flipV="1">
            <a:off x="6524169" y="1714651"/>
            <a:ext cx="462166" cy="7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9" idx="1"/>
          </p:cNvCxnSpPr>
          <p:nvPr/>
        </p:nvCxnSpPr>
        <p:spPr>
          <a:xfrm>
            <a:off x="6567869" y="2775931"/>
            <a:ext cx="41846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37913" y="3120258"/>
            <a:ext cx="1047093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 </a:t>
            </a:r>
          </a:p>
          <a:p>
            <a:pPr algn="ctr"/>
            <a:r>
              <a:rPr lang="en-US" sz="1600" dirty="0"/>
              <a:t>Ineligible</a:t>
            </a:r>
            <a:endParaRPr lang="en-US" sz="1600" i="1" dirty="0"/>
          </a:p>
        </p:txBody>
      </p:sp>
      <p:cxnSp>
        <p:nvCxnSpPr>
          <p:cNvPr id="53" name="Straight Connector 52"/>
          <p:cNvCxnSpPr>
            <a:endCxn id="52" idx="1"/>
          </p:cNvCxnSpPr>
          <p:nvPr/>
        </p:nvCxnSpPr>
        <p:spPr>
          <a:xfrm>
            <a:off x="5175240" y="3346269"/>
            <a:ext cx="1362673" cy="5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2"/>
            <a:endCxn id="58" idx="0"/>
          </p:cNvCxnSpPr>
          <p:nvPr/>
        </p:nvCxnSpPr>
        <p:spPr>
          <a:xfrm flipH="1">
            <a:off x="5166557" y="3219414"/>
            <a:ext cx="8683" cy="4080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22075" y="3627429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120</a:t>
            </a:r>
            <a:br>
              <a:rPr lang="en-US" sz="1600" dirty="0"/>
            </a:br>
            <a:r>
              <a:rPr lang="en-US" sz="1600" dirty="0"/>
              <a:t>Eligible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170898" y="4411633"/>
            <a:ext cx="181344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4816" y="3617276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</a:t>
            </a:r>
            <a:br>
              <a:rPr lang="en-US" sz="1600" dirty="0"/>
            </a:br>
            <a:r>
              <a:rPr lang="en-US" sz="1600" dirty="0"/>
              <a:t>declined to participate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66000" y="4136175"/>
            <a:ext cx="2625164" cy="55091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5</a:t>
            </a:r>
            <a:br>
              <a:rPr lang="en-US" sz="1600" b="1" dirty="0"/>
            </a:br>
            <a:r>
              <a:rPr lang="en-US" sz="1600" dirty="0"/>
              <a:t>maximum outreach attempts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80849" y="4738827"/>
            <a:ext cx="3756766" cy="72074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25</a:t>
            </a:r>
            <a:br>
              <a:rPr lang="en-US" sz="1600" dirty="0"/>
            </a:br>
            <a:r>
              <a:rPr lang="en-US" sz="1600" dirty="0"/>
              <a:t>screened eligible but haven’t consented or maxed outreach attempts</a:t>
            </a:r>
          </a:p>
        </p:txBody>
      </p:sp>
      <p:cxnSp>
        <p:nvCxnSpPr>
          <p:cNvPr id="45" name="Straight Connector 44"/>
          <p:cNvCxnSpPr>
            <a:stCxn id="58" idx="2"/>
            <a:endCxn id="46" idx="0"/>
          </p:cNvCxnSpPr>
          <p:nvPr/>
        </p:nvCxnSpPr>
        <p:spPr>
          <a:xfrm>
            <a:off x="5166557" y="4093751"/>
            <a:ext cx="8683" cy="7007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30758" y="4794452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86</a:t>
            </a:r>
            <a:br>
              <a:rPr lang="en-US" sz="1600" dirty="0"/>
            </a:br>
            <a:r>
              <a:rPr lang="en-US" sz="1600" dirty="0"/>
              <a:t>Consented &amp; enrolled</a:t>
            </a:r>
          </a:p>
        </p:txBody>
      </p:sp>
      <p:cxnSp>
        <p:nvCxnSpPr>
          <p:cNvPr id="50" name="Straight Connector 49"/>
          <p:cNvCxnSpPr>
            <a:stCxn id="7" idx="3"/>
            <a:endCxn id="51" idx="1"/>
          </p:cNvCxnSpPr>
          <p:nvPr/>
        </p:nvCxnSpPr>
        <p:spPr>
          <a:xfrm flipV="1">
            <a:off x="7967756" y="1152939"/>
            <a:ext cx="1940567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908323" y="912079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 duplicates, 1 deceased, 1 bad contact info</a:t>
            </a:r>
          </a:p>
        </p:txBody>
      </p:sp>
      <p:cxnSp>
        <p:nvCxnSpPr>
          <p:cNvPr id="71" name="Straight Connector 70"/>
          <p:cNvCxnSpPr>
            <a:endCxn id="72" idx="1"/>
          </p:cNvCxnSpPr>
          <p:nvPr/>
        </p:nvCxnSpPr>
        <p:spPr>
          <a:xfrm flipV="1">
            <a:off x="9769613" y="2070434"/>
            <a:ext cx="277421" cy="13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047034" y="1829574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Up to 3 emails &amp; 5 calls (Soon: + 3 texts)</a:t>
            </a:r>
          </a:p>
        </p:txBody>
      </p:sp>
      <p:cxnSp>
        <p:nvCxnSpPr>
          <p:cNvPr id="100" name="Straight Connector 99"/>
          <p:cNvCxnSpPr>
            <a:stCxn id="36" idx="3"/>
            <a:endCxn id="101" idx="1"/>
          </p:cNvCxnSpPr>
          <p:nvPr/>
        </p:nvCxnSpPr>
        <p:spPr>
          <a:xfrm>
            <a:off x="10737615" y="5099197"/>
            <a:ext cx="68481" cy="64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806096" y="4605152"/>
            <a:ext cx="1317423" cy="1000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21 of these are outstanding mailed consents</a:t>
            </a:r>
          </a:p>
        </p:txBody>
      </p:sp>
      <p:cxnSp>
        <p:nvCxnSpPr>
          <p:cNvPr id="110" name="Straight Connector 109"/>
          <p:cNvCxnSpPr>
            <a:stCxn id="34" idx="3"/>
            <a:endCxn id="111" idx="1"/>
          </p:cNvCxnSpPr>
          <p:nvPr/>
        </p:nvCxnSpPr>
        <p:spPr>
          <a:xfrm>
            <a:off x="9282526" y="3845876"/>
            <a:ext cx="1000622" cy="8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283148" y="3346268"/>
            <a:ext cx="1445634" cy="1000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1 of these is implied – hung up on final allowed outreach attempt</a:t>
            </a:r>
          </a:p>
        </p:txBody>
      </p:sp>
      <p:cxnSp>
        <p:nvCxnSpPr>
          <p:cNvPr id="127" name="Straight Connector 126"/>
          <p:cNvCxnSpPr>
            <a:stCxn id="46" idx="2"/>
            <a:endCxn id="128" idx="0"/>
          </p:cNvCxnSpPr>
          <p:nvPr/>
        </p:nvCxnSpPr>
        <p:spPr>
          <a:xfrm flipH="1">
            <a:off x="5156070" y="5260774"/>
            <a:ext cx="19170" cy="925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4111588" y="6186190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83</a:t>
            </a:r>
            <a:br>
              <a:rPr lang="en-US" sz="1600" dirty="0"/>
            </a:br>
            <a:r>
              <a:rPr lang="en-US" sz="1600" dirty="0"/>
              <a:t>Remain in study</a:t>
            </a:r>
          </a:p>
        </p:txBody>
      </p:sp>
      <p:cxnSp>
        <p:nvCxnSpPr>
          <p:cNvPr id="130" name="Straight Connector 129"/>
          <p:cNvCxnSpPr>
            <a:stCxn id="52" idx="3"/>
            <a:endCxn id="131" idx="1"/>
          </p:cNvCxnSpPr>
          <p:nvPr/>
        </p:nvCxnSpPr>
        <p:spPr>
          <a:xfrm flipV="1">
            <a:off x="7585006" y="3346269"/>
            <a:ext cx="358154" cy="5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943160" y="3105409"/>
            <a:ext cx="1557486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Do not have diabetes diagnosis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865275" y="5337168"/>
            <a:ext cx="1047093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 </a:t>
            </a:r>
          </a:p>
          <a:p>
            <a:pPr algn="ctr"/>
            <a:r>
              <a:rPr lang="en-US" sz="1600" dirty="0"/>
              <a:t>withdrew</a:t>
            </a:r>
            <a:endParaRPr lang="en-US" sz="1600" i="1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5164316" y="5753768"/>
            <a:ext cx="242846" cy="163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49652" y="5871200"/>
            <a:ext cx="2079925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</a:t>
            </a:r>
          </a:p>
          <a:p>
            <a:pPr algn="ctr"/>
            <a:r>
              <a:rPr lang="en-US" sz="1600" dirty="0"/>
              <a:t>Determined ineligible</a:t>
            </a:r>
            <a:endParaRPr lang="en-US" sz="1600" i="1" dirty="0"/>
          </a:p>
        </p:txBody>
      </p:sp>
      <p:cxnSp>
        <p:nvCxnSpPr>
          <p:cNvPr id="156" name="Straight Connector 155"/>
          <p:cNvCxnSpPr>
            <a:stCxn id="154" idx="3"/>
            <a:endCxn id="157" idx="1"/>
          </p:cNvCxnSpPr>
          <p:nvPr/>
        </p:nvCxnSpPr>
        <p:spPr>
          <a:xfrm>
            <a:off x="8629577" y="6102860"/>
            <a:ext cx="136185" cy="879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8765762" y="5870799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Referred and prescribed in endocrinology 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6059950" y="599785"/>
            <a:ext cx="302176" cy="546453"/>
            <a:chOff x="1453435" y="1029903"/>
            <a:chExt cx="423503" cy="885990"/>
          </a:xfrm>
        </p:grpSpPr>
        <p:cxnSp>
          <p:nvCxnSpPr>
            <p:cNvPr id="168" name="Straight Connector 167"/>
            <p:cNvCxnSpPr/>
            <p:nvPr/>
          </p:nvCxnSpPr>
          <p:spPr>
            <a:xfrm flipV="1">
              <a:off x="1453435" y="1039812"/>
              <a:ext cx="18145" cy="86003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453435" y="1029903"/>
              <a:ext cx="41340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453435" y="1915893"/>
              <a:ext cx="4235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/>
          <p:cNvCxnSpPr/>
          <p:nvPr/>
        </p:nvCxnSpPr>
        <p:spPr>
          <a:xfrm flipV="1">
            <a:off x="5407162" y="5563147"/>
            <a:ext cx="0" cy="5277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52" idx="1"/>
          </p:cNvCxnSpPr>
          <p:nvPr/>
        </p:nvCxnSpPr>
        <p:spPr>
          <a:xfrm>
            <a:off x="5407162" y="5563147"/>
            <a:ext cx="458113" cy="568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07162" y="6102860"/>
            <a:ext cx="1129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6384810" y="3871965"/>
            <a:ext cx="26360" cy="12336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34" idx="1"/>
          </p:cNvCxnSpPr>
          <p:nvPr/>
        </p:nvCxnSpPr>
        <p:spPr>
          <a:xfrm flipV="1">
            <a:off x="6362126" y="3845876"/>
            <a:ext cx="592690" cy="92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36" idx="1"/>
          </p:cNvCxnSpPr>
          <p:nvPr/>
        </p:nvCxnSpPr>
        <p:spPr>
          <a:xfrm flipV="1">
            <a:off x="6411170" y="5099197"/>
            <a:ext cx="569679" cy="6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43471" y="221486"/>
            <a:ext cx="385162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PREPARE 4 CGM Study</a:t>
            </a:r>
            <a:br>
              <a:rPr lang="en-US" dirty="0"/>
            </a:br>
            <a:r>
              <a:rPr lang="en-US" dirty="0"/>
              <a:t>Patient Enrollment CONSORT Diagram</a:t>
            </a:r>
          </a:p>
          <a:p>
            <a:r>
              <a:rPr lang="en-US" sz="1400" i="1"/>
              <a:t>Updated 2/10/2023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958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7988" y="38534"/>
            <a:ext cx="20925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211</a:t>
            </a:r>
            <a:br>
              <a:rPr lang="en-US" sz="1600" dirty="0"/>
            </a:br>
            <a:r>
              <a:rPr lang="en-US" sz="1600" dirty="0"/>
              <a:t>Referred to study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1592" y="1415445"/>
            <a:ext cx="20925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201</a:t>
            </a:r>
            <a:br>
              <a:rPr lang="en-US" sz="1600" dirty="0"/>
            </a:br>
            <a:r>
              <a:rPr lang="en-US" sz="1600" dirty="0"/>
              <a:t>invited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9946" y="936439"/>
            <a:ext cx="1587810" cy="43300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</a:t>
            </a:r>
          </a:p>
          <a:p>
            <a:pPr algn="ctr"/>
            <a:r>
              <a:rPr lang="en-US" sz="1600" dirty="0"/>
              <a:t>Invalid referrals </a:t>
            </a:r>
            <a:endParaRPr lang="en-US" sz="1600" i="1" dirty="0"/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5154270" y="504856"/>
            <a:ext cx="3604" cy="910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42350" y="824169"/>
            <a:ext cx="927011" cy="15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30758" y="2753092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124</a:t>
            </a:r>
            <a:br>
              <a:rPr lang="en-US" sz="1600" dirty="0"/>
            </a:br>
            <a:r>
              <a:rPr lang="en-US" sz="1600" dirty="0"/>
              <a:t>screened for eligibility</a:t>
            </a:r>
          </a:p>
        </p:txBody>
      </p:sp>
      <p:cxnSp>
        <p:nvCxnSpPr>
          <p:cNvPr id="18" name="Straight Connector 17"/>
          <p:cNvCxnSpPr>
            <a:stCxn id="6" idx="2"/>
            <a:endCxn id="16" idx="0"/>
          </p:cNvCxnSpPr>
          <p:nvPr/>
        </p:nvCxnSpPr>
        <p:spPr>
          <a:xfrm>
            <a:off x="5157874" y="1881767"/>
            <a:ext cx="17366" cy="8713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6335" y="1486051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26</a:t>
            </a:r>
            <a:br>
              <a:rPr lang="en-US" sz="1600" dirty="0"/>
            </a:br>
            <a:r>
              <a:rPr lang="en-US" sz="1600" dirty="0"/>
              <a:t>declined to participate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80849" y="2007057"/>
            <a:ext cx="2746171" cy="45427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5</a:t>
            </a:r>
            <a:br>
              <a:rPr lang="en-US" sz="1600" dirty="0"/>
            </a:br>
            <a:r>
              <a:rPr lang="en-US" sz="1600" dirty="0"/>
              <a:t>maximum outreach attempts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86335" y="2547331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46</a:t>
            </a:r>
            <a:br>
              <a:rPr lang="en-US" sz="1600" dirty="0"/>
            </a:br>
            <a:r>
              <a:rPr lang="en-US" sz="1600" dirty="0"/>
              <a:t>outreach in progress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70321" y="53624"/>
            <a:ext cx="2042160" cy="77924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6</a:t>
            </a:r>
            <a:br>
              <a:rPr lang="en-US" sz="1600" dirty="0"/>
            </a:br>
            <a:r>
              <a:rPr lang="en-US" sz="1600" dirty="0"/>
              <a:t>Not yet transferred to screening database</a:t>
            </a:r>
          </a:p>
        </p:txBody>
      </p:sp>
      <p:cxnSp>
        <p:nvCxnSpPr>
          <p:cNvPr id="31" name="Straight Connector 30"/>
          <p:cNvCxnSpPr>
            <a:stCxn id="29" idx="3"/>
            <a:endCxn id="32" idx="1"/>
          </p:cNvCxnSpPr>
          <p:nvPr/>
        </p:nvCxnSpPr>
        <p:spPr>
          <a:xfrm>
            <a:off x="9314045" y="2775931"/>
            <a:ext cx="47737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91424" y="2386309"/>
            <a:ext cx="2327710" cy="7792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22 are recent referrals. </a:t>
            </a:r>
            <a:br>
              <a:rPr lang="en-US" sz="1400" i="1" dirty="0"/>
            </a:br>
            <a:r>
              <a:rPr lang="en-US" sz="1400" i="1" dirty="0"/>
              <a:t>24 are receiving 4</a:t>
            </a:r>
            <a:r>
              <a:rPr lang="en-US" sz="1400" i="1" baseline="30000" dirty="0"/>
              <a:t>th</a:t>
            </a:r>
            <a:r>
              <a:rPr lang="en-US" sz="1400" i="1" dirty="0"/>
              <a:t> &amp; 5</a:t>
            </a:r>
            <a:r>
              <a:rPr lang="en-US" sz="1400" i="1" baseline="30000" dirty="0"/>
              <a:t>th</a:t>
            </a:r>
            <a:r>
              <a:rPr lang="en-US" sz="1400" i="1" dirty="0"/>
              <a:t> calls now that IRB has approved.</a:t>
            </a:r>
          </a:p>
        </p:txBody>
      </p:sp>
      <p:cxnSp>
        <p:nvCxnSpPr>
          <p:cNvPr id="24" name="Straight Connector 23"/>
          <p:cNvCxnSpPr>
            <a:endCxn id="28" idx="1"/>
          </p:cNvCxnSpPr>
          <p:nvPr/>
        </p:nvCxnSpPr>
        <p:spPr>
          <a:xfrm>
            <a:off x="5175240" y="2215951"/>
            <a:ext cx="1805609" cy="182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536472" y="1709457"/>
            <a:ext cx="26360" cy="10504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1"/>
          </p:cNvCxnSpPr>
          <p:nvPr/>
        </p:nvCxnSpPr>
        <p:spPr>
          <a:xfrm flipV="1">
            <a:off x="6524169" y="1714651"/>
            <a:ext cx="462166" cy="76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9" idx="1"/>
          </p:cNvCxnSpPr>
          <p:nvPr/>
        </p:nvCxnSpPr>
        <p:spPr>
          <a:xfrm>
            <a:off x="6567869" y="2775931"/>
            <a:ext cx="41846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537913" y="3120258"/>
            <a:ext cx="1047093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 </a:t>
            </a:r>
          </a:p>
          <a:p>
            <a:pPr algn="ctr"/>
            <a:r>
              <a:rPr lang="en-US" sz="1600" dirty="0"/>
              <a:t>Ineligible</a:t>
            </a:r>
            <a:endParaRPr lang="en-US" sz="1600" i="1" dirty="0"/>
          </a:p>
        </p:txBody>
      </p:sp>
      <p:cxnSp>
        <p:nvCxnSpPr>
          <p:cNvPr id="53" name="Straight Connector 52"/>
          <p:cNvCxnSpPr>
            <a:endCxn id="52" idx="1"/>
          </p:cNvCxnSpPr>
          <p:nvPr/>
        </p:nvCxnSpPr>
        <p:spPr>
          <a:xfrm>
            <a:off x="5175240" y="3346269"/>
            <a:ext cx="1362673" cy="5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2"/>
            <a:endCxn id="58" idx="0"/>
          </p:cNvCxnSpPr>
          <p:nvPr/>
        </p:nvCxnSpPr>
        <p:spPr>
          <a:xfrm flipH="1">
            <a:off x="5166557" y="3219414"/>
            <a:ext cx="8683" cy="4080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22075" y="3627429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120</a:t>
            </a:r>
            <a:br>
              <a:rPr lang="en-US" sz="1600" dirty="0"/>
            </a:br>
            <a:r>
              <a:rPr lang="en-US" sz="1600" dirty="0"/>
              <a:t>Eligible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170898" y="4411633"/>
            <a:ext cx="181344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4816" y="3617276"/>
            <a:ext cx="2327710" cy="4572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</a:t>
            </a:r>
            <a:br>
              <a:rPr lang="en-US" sz="1600" dirty="0"/>
            </a:br>
            <a:r>
              <a:rPr lang="en-US" sz="1600" dirty="0"/>
              <a:t>declined to participate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66000" y="4136175"/>
            <a:ext cx="2625164" cy="55091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5</a:t>
            </a:r>
            <a:br>
              <a:rPr lang="en-US" sz="1600" b="1" dirty="0"/>
            </a:br>
            <a:r>
              <a:rPr lang="en-US" sz="1600" dirty="0"/>
              <a:t>maximum outreach attempts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80849" y="4738827"/>
            <a:ext cx="3756766" cy="72074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25</a:t>
            </a:r>
            <a:br>
              <a:rPr lang="en-US" sz="1600" dirty="0"/>
            </a:br>
            <a:r>
              <a:rPr lang="en-US" sz="1600" dirty="0"/>
              <a:t>screened eligible but haven’t consented or maxed outreach attempts</a:t>
            </a:r>
          </a:p>
        </p:txBody>
      </p:sp>
      <p:cxnSp>
        <p:nvCxnSpPr>
          <p:cNvPr id="45" name="Straight Connector 44"/>
          <p:cNvCxnSpPr>
            <a:stCxn id="58" idx="2"/>
            <a:endCxn id="46" idx="0"/>
          </p:cNvCxnSpPr>
          <p:nvPr/>
        </p:nvCxnSpPr>
        <p:spPr>
          <a:xfrm>
            <a:off x="5166557" y="4093751"/>
            <a:ext cx="8683" cy="7007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30758" y="4794452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86</a:t>
            </a:r>
            <a:br>
              <a:rPr lang="en-US" sz="1600" dirty="0"/>
            </a:br>
            <a:r>
              <a:rPr lang="en-US" sz="1600" dirty="0"/>
              <a:t>Consented &amp; enrolled</a:t>
            </a:r>
          </a:p>
        </p:txBody>
      </p:sp>
      <p:cxnSp>
        <p:nvCxnSpPr>
          <p:cNvPr id="50" name="Straight Connector 49"/>
          <p:cNvCxnSpPr>
            <a:stCxn id="7" idx="3"/>
            <a:endCxn id="51" idx="1"/>
          </p:cNvCxnSpPr>
          <p:nvPr/>
        </p:nvCxnSpPr>
        <p:spPr>
          <a:xfrm flipV="1">
            <a:off x="7967756" y="1152939"/>
            <a:ext cx="1940567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908323" y="912079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 duplicates, 1 deceased, 1 bad contact info</a:t>
            </a:r>
          </a:p>
        </p:txBody>
      </p:sp>
      <p:cxnSp>
        <p:nvCxnSpPr>
          <p:cNvPr id="71" name="Straight Connector 70"/>
          <p:cNvCxnSpPr>
            <a:endCxn id="72" idx="1"/>
          </p:cNvCxnSpPr>
          <p:nvPr/>
        </p:nvCxnSpPr>
        <p:spPr>
          <a:xfrm flipV="1">
            <a:off x="9769613" y="2070434"/>
            <a:ext cx="277421" cy="13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047034" y="1829574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Up to 3 emails &amp; 5 calls (Soon: + 3 texts)</a:t>
            </a:r>
          </a:p>
        </p:txBody>
      </p:sp>
      <p:cxnSp>
        <p:nvCxnSpPr>
          <p:cNvPr id="100" name="Straight Connector 99"/>
          <p:cNvCxnSpPr>
            <a:stCxn id="36" idx="3"/>
            <a:endCxn id="101" idx="1"/>
          </p:cNvCxnSpPr>
          <p:nvPr/>
        </p:nvCxnSpPr>
        <p:spPr>
          <a:xfrm>
            <a:off x="10737615" y="5099197"/>
            <a:ext cx="68481" cy="64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806096" y="4605152"/>
            <a:ext cx="1317423" cy="1000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21 of these are outstanding mailed consents</a:t>
            </a:r>
          </a:p>
        </p:txBody>
      </p:sp>
      <p:cxnSp>
        <p:nvCxnSpPr>
          <p:cNvPr id="110" name="Straight Connector 109"/>
          <p:cNvCxnSpPr>
            <a:stCxn id="34" idx="3"/>
            <a:endCxn id="111" idx="1"/>
          </p:cNvCxnSpPr>
          <p:nvPr/>
        </p:nvCxnSpPr>
        <p:spPr>
          <a:xfrm>
            <a:off x="9282526" y="3845876"/>
            <a:ext cx="1000622" cy="8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283148" y="3346268"/>
            <a:ext cx="1445634" cy="1000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1 of these is implied – hung up on final allowed outreach attempt</a:t>
            </a:r>
          </a:p>
        </p:txBody>
      </p:sp>
      <p:cxnSp>
        <p:nvCxnSpPr>
          <p:cNvPr id="127" name="Straight Connector 126"/>
          <p:cNvCxnSpPr>
            <a:stCxn id="46" idx="2"/>
            <a:endCxn id="128" idx="0"/>
          </p:cNvCxnSpPr>
          <p:nvPr/>
        </p:nvCxnSpPr>
        <p:spPr>
          <a:xfrm flipH="1">
            <a:off x="5156070" y="5260774"/>
            <a:ext cx="19170" cy="925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4111588" y="6186190"/>
            <a:ext cx="2088963" cy="46632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83</a:t>
            </a:r>
            <a:br>
              <a:rPr lang="en-US" sz="1600" dirty="0"/>
            </a:br>
            <a:r>
              <a:rPr lang="en-US" sz="1600" dirty="0"/>
              <a:t>Remain in study</a:t>
            </a:r>
          </a:p>
        </p:txBody>
      </p:sp>
      <p:cxnSp>
        <p:nvCxnSpPr>
          <p:cNvPr id="130" name="Straight Connector 129"/>
          <p:cNvCxnSpPr>
            <a:stCxn id="52" idx="3"/>
            <a:endCxn id="131" idx="1"/>
          </p:cNvCxnSpPr>
          <p:nvPr/>
        </p:nvCxnSpPr>
        <p:spPr>
          <a:xfrm flipV="1">
            <a:off x="7585006" y="3346269"/>
            <a:ext cx="358154" cy="56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943160" y="3105409"/>
            <a:ext cx="1557486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Do not have diabetes diagnosis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865275" y="5337168"/>
            <a:ext cx="1047093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 </a:t>
            </a:r>
          </a:p>
          <a:p>
            <a:pPr algn="ctr"/>
            <a:r>
              <a:rPr lang="en-US" sz="1600" dirty="0"/>
              <a:t>withdrew</a:t>
            </a:r>
            <a:endParaRPr lang="en-US" sz="1600" i="1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5164316" y="5753768"/>
            <a:ext cx="242846" cy="163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49652" y="5871200"/>
            <a:ext cx="2079925" cy="46331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</a:t>
            </a:r>
          </a:p>
          <a:p>
            <a:pPr algn="ctr"/>
            <a:r>
              <a:rPr lang="en-US" sz="1600" dirty="0"/>
              <a:t>Determined ineligible</a:t>
            </a:r>
            <a:endParaRPr lang="en-US" sz="1600" i="1" dirty="0"/>
          </a:p>
        </p:txBody>
      </p:sp>
      <p:cxnSp>
        <p:nvCxnSpPr>
          <p:cNvPr id="156" name="Straight Connector 155"/>
          <p:cNvCxnSpPr>
            <a:stCxn id="154" idx="3"/>
            <a:endCxn id="157" idx="1"/>
          </p:cNvCxnSpPr>
          <p:nvPr/>
        </p:nvCxnSpPr>
        <p:spPr>
          <a:xfrm>
            <a:off x="8629577" y="6102860"/>
            <a:ext cx="136185" cy="879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8765762" y="5870799"/>
            <a:ext cx="2007701" cy="481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Referred and prescribed in endocrinology 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6059950" y="599785"/>
            <a:ext cx="302176" cy="546453"/>
            <a:chOff x="1453435" y="1029903"/>
            <a:chExt cx="423503" cy="885990"/>
          </a:xfrm>
        </p:grpSpPr>
        <p:cxnSp>
          <p:nvCxnSpPr>
            <p:cNvPr id="168" name="Straight Connector 167"/>
            <p:cNvCxnSpPr/>
            <p:nvPr/>
          </p:nvCxnSpPr>
          <p:spPr>
            <a:xfrm flipV="1">
              <a:off x="1453435" y="1039812"/>
              <a:ext cx="18145" cy="86003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453435" y="1029903"/>
              <a:ext cx="41340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453435" y="1915893"/>
              <a:ext cx="4235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/>
          <p:cNvCxnSpPr/>
          <p:nvPr/>
        </p:nvCxnSpPr>
        <p:spPr>
          <a:xfrm flipV="1">
            <a:off x="5407162" y="5563147"/>
            <a:ext cx="0" cy="5277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52" idx="1"/>
          </p:cNvCxnSpPr>
          <p:nvPr/>
        </p:nvCxnSpPr>
        <p:spPr>
          <a:xfrm>
            <a:off x="5407162" y="5563147"/>
            <a:ext cx="458113" cy="568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07162" y="6102860"/>
            <a:ext cx="11293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6384810" y="3871965"/>
            <a:ext cx="26360" cy="12336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34" idx="1"/>
          </p:cNvCxnSpPr>
          <p:nvPr/>
        </p:nvCxnSpPr>
        <p:spPr>
          <a:xfrm flipV="1">
            <a:off x="6362126" y="3845876"/>
            <a:ext cx="592690" cy="92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36" idx="1"/>
          </p:cNvCxnSpPr>
          <p:nvPr/>
        </p:nvCxnSpPr>
        <p:spPr>
          <a:xfrm flipV="1">
            <a:off x="6411170" y="5099197"/>
            <a:ext cx="569679" cy="64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43471" y="221486"/>
            <a:ext cx="385162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PREPARE 4 CGM Study</a:t>
            </a:r>
            <a:br>
              <a:rPr lang="en-US" dirty="0"/>
            </a:br>
            <a:r>
              <a:rPr lang="en-US" dirty="0"/>
              <a:t>Patient Enrollment CONSORT Diagram</a:t>
            </a:r>
          </a:p>
          <a:p>
            <a:r>
              <a:rPr lang="en-US" sz="1400" i="1"/>
              <a:t>Updated 2/10/2023 </a:t>
            </a:r>
            <a:endParaRPr lang="en-US" sz="1400" i="1" dirty="0"/>
          </a:p>
        </p:txBody>
      </p:sp>
      <p:cxnSp>
        <p:nvCxnSpPr>
          <p:cNvPr id="57" name="Straight Connector 56"/>
          <p:cNvCxnSpPr>
            <a:stCxn id="7" idx="1"/>
            <a:endCxn id="59" idx="3"/>
          </p:cNvCxnSpPr>
          <p:nvPr/>
        </p:nvCxnSpPr>
        <p:spPr>
          <a:xfrm flipH="1">
            <a:off x="2312614" y="1152940"/>
            <a:ext cx="4067332" cy="2336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7711" y="1204564"/>
            <a:ext cx="1774903" cy="3640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=2</a:t>
            </a:r>
          </a:p>
        </p:txBody>
      </p:sp>
      <p:cxnSp>
        <p:nvCxnSpPr>
          <p:cNvPr id="61" name="Straight Connector 60"/>
          <p:cNvCxnSpPr>
            <a:stCxn id="26" idx="1"/>
            <a:endCxn id="62" idx="3"/>
          </p:cNvCxnSpPr>
          <p:nvPr/>
        </p:nvCxnSpPr>
        <p:spPr>
          <a:xfrm flipH="1">
            <a:off x="4219806" y="1714651"/>
            <a:ext cx="2766529" cy="5862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26303" y="1972902"/>
            <a:ext cx="1893503" cy="656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=4 &amp; </a:t>
            </a:r>
            <a:r>
              <a:rPr lang="en-US" sz="1400" i="1" dirty="0" err="1"/>
              <a:t>screening_survey_eng_complete</a:t>
            </a:r>
            <a:r>
              <a:rPr lang="en-US" sz="1400" i="1" dirty="0"/>
              <a:t>=0</a:t>
            </a:r>
          </a:p>
        </p:txBody>
      </p:sp>
      <p:cxnSp>
        <p:nvCxnSpPr>
          <p:cNvPr id="66" name="Straight Connector 65"/>
          <p:cNvCxnSpPr>
            <a:stCxn id="34" idx="1"/>
            <a:endCxn id="67" idx="3"/>
          </p:cNvCxnSpPr>
          <p:nvPr/>
        </p:nvCxnSpPr>
        <p:spPr>
          <a:xfrm flipH="1">
            <a:off x="3506483" y="3845876"/>
            <a:ext cx="3448333" cy="8293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612980" y="4347170"/>
            <a:ext cx="1893503" cy="656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=4 &amp; </a:t>
            </a:r>
            <a:r>
              <a:rPr lang="en-US" sz="1400" i="1" dirty="0" err="1"/>
              <a:t>screening_survey_eng_complete</a:t>
            </a:r>
            <a:r>
              <a:rPr lang="en-US" sz="1400" i="1" dirty="0"/>
              <a:t>=2</a:t>
            </a:r>
          </a:p>
        </p:txBody>
      </p:sp>
      <p:cxnSp>
        <p:nvCxnSpPr>
          <p:cNvPr id="73" name="Straight Connector 72"/>
          <p:cNvCxnSpPr>
            <a:stCxn id="28" idx="1"/>
            <a:endCxn id="74" idx="3"/>
          </p:cNvCxnSpPr>
          <p:nvPr/>
        </p:nvCxnSpPr>
        <p:spPr>
          <a:xfrm flipH="1">
            <a:off x="2894761" y="2234193"/>
            <a:ext cx="4086088" cy="15319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72152" y="3396203"/>
            <a:ext cx="1922609" cy="73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=5 &amp; </a:t>
            </a:r>
            <a:r>
              <a:rPr lang="en-US" sz="1400" i="1" dirty="0" err="1"/>
              <a:t>screening_survey_eng_complete</a:t>
            </a:r>
            <a:r>
              <a:rPr lang="en-US" sz="1400" i="1" dirty="0"/>
              <a:t>=0 </a:t>
            </a:r>
          </a:p>
        </p:txBody>
      </p:sp>
      <p:cxnSp>
        <p:nvCxnSpPr>
          <p:cNvPr id="79" name="Straight Connector 78"/>
          <p:cNvCxnSpPr>
            <a:stCxn id="35" idx="1"/>
            <a:endCxn id="80" idx="3"/>
          </p:cNvCxnSpPr>
          <p:nvPr/>
        </p:nvCxnSpPr>
        <p:spPr>
          <a:xfrm flipH="1">
            <a:off x="3790287" y="4411633"/>
            <a:ext cx="3175713" cy="156550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67678" y="5607151"/>
            <a:ext cx="1922609" cy="7399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=5 &amp; </a:t>
            </a:r>
            <a:r>
              <a:rPr lang="en-US" sz="1400" i="1" dirty="0" err="1"/>
              <a:t>screening_survey_eng_complete</a:t>
            </a:r>
            <a:r>
              <a:rPr lang="en-US" sz="1400" i="1" dirty="0"/>
              <a:t>=2</a:t>
            </a:r>
          </a:p>
        </p:txBody>
      </p:sp>
      <p:cxnSp>
        <p:nvCxnSpPr>
          <p:cNvPr id="83" name="Straight Connector 82"/>
          <p:cNvCxnSpPr>
            <a:stCxn id="152" idx="2"/>
            <a:endCxn id="84" idx="3"/>
          </p:cNvCxnSpPr>
          <p:nvPr/>
        </p:nvCxnSpPr>
        <p:spPr>
          <a:xfrm flipH="1">
            <a:off x="3803467" y="5800487"/>
            <a:ext cx="2585355" cy="8268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021728" y="6474623"/>
            <a:ext cx="1781739" cy="3053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=1</a:t>
            </a:r>
          </a:p>
        </p:txBody>
      </p:sp>
      <p:cxnSp>
        <p:nvCxnSpPr>
          <p:cNvPr id="69" name="Straight Connector 68"/>
          <p:cNvCxnSpPr>
            <a:stCxn id="52" idx="1"/>
            <a:endCxn id="70" idx="3"/>
          </p:cNvCxnSpPr>
          <p:nvPr/>
        </p:nvCxnSpPr>
        <p:spPr>
          <a:xfrm flipH="1" flipV="1">
            <a:off x="2067847" y="2482407"/>
            <a:ext cx="4470066" cy="8695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92944" y="1692356"/>
            <a:ext cx="1774903" cy="1580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</a:t>
            </a:r>
          </a:p>
          <a:p>
            <a:pPr algn="ctr"/>
            <a:r>
              <a:rPr lang="en-US" sz="1400" i="1" dirty="0"/>
              <a:t>-66 &amp; _____________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 err="1"/>
              <a:t>Patientend_reason</a:t>
            </a:r>
            <a:r>
              <a:rPr lang="en-US" sz="1400" i="1" dirty="0"/>
              <a:t>=2 &amp; _______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8084104</a:t>
            </a:r>
          </a:p>
        </p:txBody>
      </p:sp>
      <p:cxnSp>
        <p:nvCxnSpPr>
          <p:cNvPr id="81" name="Straight Connector 80"/>
          <p:cNvCxnSpPr>
            <a:stCxn id="46" idx="1"/>
            <a:endCxn id="82" idx="3"/>
          </p:cNvCxnSpPr>
          <p:nvPr/>
        </p:nvCxnSpPr>
        <p:spPr>
          <a:xfrm flipH="1">
            <a:off x="1849339" y="5027613"/>
            <a:ext cx="2281419" cy="375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4436" y="5033987"/>
            <a:ext cx="1774903" cy="737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err="1"/>
              <a:t>Consent_sig</a:t>
            </a:r>
            <a:r>
              <a:rPr lang="en-US" sz="1400" i="1" dirty="0"/>
              <a:t> &lt;&gt;”” or </a:t>
            </a:r>
            <a:r>
              <a:rPr lang="en-US" sz="1400" i="1" dirty="0" err="1"/>
              <a:t>scanned_consent_ucd</a:t>
            </a:r>
            <a:r>
              <a:rPr lang="en-US" sz="1400" i="1" dirty="0"/>
              <a:t> &lt;&gt;””</a:t>
            </a:r>
          </a:p>
        </p:txBody>
      </p:sp>
    </p:spTree>
    <p:extLst>
      <p:ext uri="{BB962C8B-B14F-4D97-AF65-F5344CB8AC3E}">
        <p14:creationId xmlns:p14="http://schemas.microsoft.com/office/powerpoint/2010/main" val="50946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8b30b2-c006-4704-ac87-1a5ac11f2d01">
      <Terms xmlns="http://schemas.microsoft.com/office/infopath/2007/PartnerControls"/>
    </lcf76f155ced4ddcb4097134ff3c332f>
    <TaxCatchAll xmlns="2b57cf7d-14e9-4dca-8096-358f2a78fa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F906980026FA4E9FF5CA21875E4F80" ma:contentTypeVersion="16" ma:contentTypeDescription="Create a new document." ma:contentTypeScope="" ma:versionID="f2d15c0562d08d8db936e49d86657945">
  <xsd:schema xmlns:xsd="http://www.w3.org/2001/XMLSchema" xmlns:xs="http://www.w3.org/2001/XMLSchema" xmlns:p="http://schemas.microsoft.com/office/2006/metadata/properties" xmlns:ns2="b48b30b2-c006-4704-ac87-1a5ac11f2d01" xmlns:ns3="2b57cf7d-14e9-4dca-8096-358f2a78fa92" targetNamespace="http://schemas.microsoft.com/office/2006/metadata/properties" ma:root="true" ma:fieldsID="cbd4df63d86fb2c30a23689f0e5779f7" ns2:_="" ns3:_="">
    <xsd:import namespace="b48b30b2-c006-4704-ac87-1a5ac11f2d01"/>
    <xsd:import namespace="2b57cf7d-14e9-4dca-8096-358f2a78f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b30b2-c006-4704-ac87-1a5ac11f2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7310ada-04f1-49d1-83c9-5a60708465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7cf7d-14e9-4dca-8096-358f2a78f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c626de5-b82f-4d46-b373-1a5ee9ea8fd3}" ma:internalName="TaxCatchAll" ma:showField="CatchAllData" ma:web="2b57cf7d-14e9-4dca-8096-358f2a78fa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8BCC08-A11D-4650-B42D-6A86CC0229DD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889d49ff-4ac8-44da-a7ed-4b991b85da98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500d4b22-558d-4f1a-bf19-9e20c600958a"/>
    <ds:schemaRef ds:uri="http://schemas.microsoft.com/office/2006/metadata/properties"/>
    <ds:schemaRef ds:uri="b48b30b2-c006-4704-ac87-1a5ac11f2d01"/>
    <ds:schemaRef ds:uri="2b57cf7d-14e9-4dca-8096-358f2a78fa92"/>
  </ds:schemaRefs>
</ds:datastoreItem>
</file>

<file path=customXml/itemProps2.xml><?xml version="1.0" encoding="utf-8"?>
<ds:datastoreItem xmlns:ds="http://schemas.openxmlformats.org/officeDocument/2006/customXml" ds:itemID="{437C7246-5C59-40BA-B9CE-8ECE1B404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b30b2-c006-4704-ac87-1a5ac11f2d01"/>
    <ds:schemaRef ds:uri="2b57cf7d-14e9-4dca-8096-358f2a78f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888831-4BDF-4F87-AC0C-48BD642C0C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357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Tristen L</dc:creator>
  <cp:lastModifiedBy>Tristen Hall</cp:lastModifiedBy>
  <cp:revision>16</cp:revision>
  <dcterms:created xsi:type="dcterms:W3CDTF">2023-02-10T16:18:25Z</dcterms:created>
  <dcterms:modified xsi:type="dcterms:W3CDTF">2023-02-22T17:18:55Z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0x01010009F906980026FA4E9FF5CA21875E4F80</vt:lpwstr>
  </property>
</Properties>
</file>