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82" r:id="rId3"/>
    <p:sldId id="287" r:id="rId4"/>
    <p:sldId id="284" r:id="rId5"/>
    <p:sldId id="260" r:id="rId6"/>
    <p:sldId id="286" r:id="rId7"/>
    <p:sldId id="285" r:id="rId8"/>
    <p:sldId id="295" r:id="rId9"/>
    <p:sldId id="259" r:id="rId10"/>
    <p:sldId id="261" r:id="rId11"/>
    <p:sldId id="291" r:id="rId12"/>
    <p:sldId id="299" r:id="rId13"/>
    <p:sldId id="288" r:id="rId14"/>
    <p:sldId id="289" r:id="rId15"/>
    <p:sldId id="290" r:id="rId16"/>
    <p:sldId id="296" r:id="rId17"/>
    <p:sldId id="264" r:id="rId18"/>
    <p:sldId id="266" r:id="rId19"/>
    <p:sldId id="267" r:id="rId20"/>
    <p:sldId id="268" r:id="rId21"/>
    <p:sldId id="269" r:id="rId22"/>
    <p:sldId id="270" r:id="rId23"/>
    <p:sldId id="297" r:id="rId24"/>
    <p:sldId id="298" r:id="rId25"/>
    <p:sldId id="281" r:id="rId26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5765" autoAdjust="0"/>
  </p:normalViewPr>
  <p:slideViewPr>
    <p:cSldViewPr>
      <p:cViewPr>
        <p:scale>
          <a:sx n="106" d="100"/>
          <a:sy n="106" d="100"/>
        </p:scale>
        <p:origin x="-420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BCA2B-35DE-4869-9397-58A369986E1D}" type="datetimeFigureOut">
              <a:rPr lang="en-US" smtClean="0"/>
              <a:pPr/>
              <a:t>10/4/2007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583CA-9B83-4B65-A886-4AC6A7AF4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CBE9C-E9D9-4215-921E-FAC0AFC5BB1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CBE9C-E9D9-4215-921E-FAC0AFC5BB1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2F6BC-8F5D-4ECC-B339-E8C0B7E8C32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9297820-5AED-4C3F-BB62-E0C30BB3D800}" type="datetime1">
              <a:rPr lang="en-US" smtClean="0"/>
              <a:pPr/>
              <a:t>10/4/2007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Microsoft Confidential – Do not distribute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434D-B2F6-4D4F-8999-AC45A573357B}" type="datetime1">
              <a:rPr lang="en-US" smtClean="0"/>
              <a:pPr/>
              <a:t>10/4/2007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Microsoft Confidential – Do not distribute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BA342F5-BA1F-4B35-95C2-5C6F747190D4}" type="datetime1">
              <a:rPr lang="en-US" smtClean="0"/>
              <a:pPr/>
              <a:t>10/4/2007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dirty="0" smtClean="0"/>
              <a:t>Microsoft Confidential – Do not distribute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3D3D-7005-4D1A-8012-E198EBB34B24}" type="datetime1">
              <a:rPr lang="en-US" smtClean="0"/>
              <a:pPr/>
              <a:t>10/4/2007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Microsoft Confidential – Do not distribute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A246-CA00-484C-9E9B-C013BCBC2CC0}" type="datetime1">
              <a:rPr lang="en-US" smtClean="0"/>
              <a:pPr/>
              <a:t>10/4/2007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Microsoft Confidential – Do not distribute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39D68B-972B-4423-921E-D3C56658D6FA}" type="datetime1">
              <a:rPr lang="en-US" smtClean="0"/>
              <a:pPr/>
              <a:t>10/4/2007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Microsoft Confidential – Do not distribute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57225EC-F31D-4ED2-91D6-D1B7765274CF}" type="datetime1">
              <a:rPr lang="en-US" smtClean="0"/>
              <a:pPr/>
              <a:t>10/4/2007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Microsoft Confidential – Do not distribute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299AD-006E-4FF3-8943-AFA8FFE2BCEA}" type="datetime1">
              <a:rPr lang="en-US" smtClean="0"/>
              <a:pPr/>
              <a:t>10/4/2007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Microsoft Confidential – Do not distribute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52EB-9E96-4647-B3E7-32C18FD74F2E}" type="datetime1">
              <a:rPr lang="en-US" smtClean="0"/>
              <a:pPr/>
              <a:t>10/4/2007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Microsoft Confidential – Do not distribute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AB0C-DFEA-4328-869F-3EC73DF9927E}" type="datetime1">
              <a:rPr lang="en-US" smtClean="0"/>
              <a:pPr/>
              <a:t>10/4/2007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Microsoft Confidential – Do not distribute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0BA9C20-F106-477D-88FB-441BDCD0B87E}" type="datetime1">
              <a:rPr lang="en-US" smtClean="0"/>
              <a:pPr/>
              <a:t>10/4/2007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Microsoft Confidential – Do not distribute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C5CE0DD-E71E-4458-890A-15CD94A56D2D}" type="datetime1">
              <a:rPr lang="en-US" smtClean="0"/>
              <a:pPr/>
              <a:t>10/4/2007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Microsoft Confidential – Do not distribute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v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://www.msn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Learning with F#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Phillip Trelford, Applied Games, Microsoft Research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Xbox 360 Live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Launched in September 2005</a:t>
            </a:r>
          </a:p>
          <a:p>
            <a:r>
              <a:rPr lang="en-GB" b="1" dirty="0" smtClean="0">
                <a:latin typeface="Tw Cen MT"/>
              </a:rPr>
              <a:t>Every </a:t>
            </a:r>
            <a:r>
              <a:rPr lang="en-GB" dirty="0" smtClean="0">
                <a:latin typeface="Tw Cen MT"/>
              </a:rPr>
              <a:t>game uses </a:t>
            </a:r>
            <a:r>
              <a:rPr lang="en-GB" dirty="0" err="1" smtClean="0">
                <a:latin typeface="Tw Cen MT"/>
              </a:rPr>
              <a:t>TrueSkill</a:t>
            </a:r>
            <a:r>
              <a:rPr lang="en-GB" dirty="0" smtClean="0"/>
              <a:t>™</a:t>
            </a:r>
            <a:r>
              <a:rPr lang="en-GB" dirty="0" smtClean="0">
                <a:latin typeface="Tw Cen MT"/>
              </a:rPr>
              <a:t> to match players</a:t>
            </a:r>
          </a:p>
          <a:p>
            <a:r>
              <a:rPr lang="en-GB" dirty="0" smtClean="0">
                <a:latin typeface="Tw Cen MT"/>
              </a:rPr>
              <a:t>&gt; 6 million players</a:t>
            </a:r>
          </a:p>
          <a:p>
            <a:r>
              <a:rPr lang="en-GB" dirty="0" smtClean="0">
                <a:latin typeface="Tw Cen MT"/>
              </a:rPr>
              <a:t>&gt; 1 million matches per day</a:t>
            </a:r>
          </a:p>
          <a:p>
            <a:r>
              <a:rPr lang="en-GB" dirty="0" smtClean="0"/>
              <a:t>&gt; 2 billion hours of </a:t>
            </a:r>
            <a:r>
              <a:rPr lang="en-GB" dirty="0" err="1" smtClean="0"/>
              <a:t>gameplay</a:t>
            </a:r>
            <a:endParaRPr lang="en-GB" dirty="0" smtClean="0"/>
          </a:p>
        </p:txBody>
      </p:sp>
      <p:pic>
        <p:nvPicPr>
          <p:cNvPr id="1028" name="Picture 4" descr="http://xbox.about.com/library/graphics/officialxbox36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3429000"/>
            <a:ext cx="2584218" cy="261656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Xbox Live Activity viewer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Code size</a:t>
            </a:r>
            <a:r>
              <a:rPr lang="en-GB" dirty="0" smtClean="0"/>
              <a:t>:		1400 LOC + 1400 LOC</a:t>
            </a:r>
          </a:p>
          <a:p>
            <a:r>
              <a:rPr lang="en-GB" b="1" dirty="0" smtClean="0"/>
              <a:t>Project size</a:t>
            </a:r>
            <a:r>
              <a:rPr lang="en-GB" dirty="0" smtClean="0"/>
              <a:t>:		2 project / 21 files</a:t>
            </a:r>
          </a:p>
          <a:p>
            <a:r>
              <a:rPr lang="en-GB" b="1" dirty="0" smtClean="0"/>
              <a:t>Development time</a:t>
            </a:r>
            <a:r>
              <a:rPr lang="en-GB" dirty="0" smtClean="0"/>
              <a:t>: 	2 month</a:t>
            </a:r>
          </a:p>
          <a:p>
            <a:endParaRPr lang="en-GB" dirty="0" smtClean="0"/>
          </a:p>
          <a:p>
            <a:r>
              <a:rPr lang="en-GB" b="1" dirty="0" smtClean="0"/>
              <a:t>Features</a:t>
            </a:r>
          </a:p>
          <a:p>
            <a:pPr lvl="1"/>
            <a:r>
              <a:rPr lang="en-GB" dirty="0" smtClean="0"/>
              <a:t>Parser: High performance (&gt; 2GB logs in 1 hour)</a:t>
            </a:r>
          </a:p>
          <a:p>
            <a:pPr lvl="1"/>
            <a:r>
              <a:rPr lang="en-GB" dirty="0" smtClean="0"/>
              <a:t>Parser: Recreation of matchmaking server status</a:t>
            </a:r>
          </a:p>
          <a:p>
            <a:pPr lvl="1"/>
            <a:r>
              <a:rPr lang="en-GB" dirty="0" smtClean="0"/>
              <a:t>Viewer: SQL database integration (deep schema) </a:t>
            </a:r>
          </a:p>
        </p:txBody>
      </p:sp>
      <p:pic>
        <p:nvPicPr>
          <p:cNvPr id="4" name="Picture 3" descr="C:\Users\rherb\Desktop\XBox Live Log View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524000"/>
            <a:ext cx="6122360" cy="4804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Xbox 360 &amp; Halo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latin typeface="Tw Cen MT"/>
              </a:rPr>
              <a:t>Xbox 360 Live</a:t>
            </a:r>
            <a:endParaRPr lang="en-GB" baseline="30000" dirty="0" smtClean="0">
              <a:latin typeface="Tw Cen MT"/>
            </a:endParaRPr>
          </a:p>
          <a:p>
            <a:pPr lvl="1"/>
            <a:r>
              <a:rPr lang="en-GB" dirty="0" smtClean="0"/>
              <a:t>Launched in September 2005</a:t>
            </a:r>
          </a:p>
          <a:p>
            <a:pPr lvl="1"/>
            <a:r>
              <a:rPr lang="en-GB" b="1" dirty="0" smtClean="0">
                <a:latin typeface="Tw Cen MT"/>
              </a:rPr>
              <a:t>Every </a:t>
            </a:r>
            <a:r>
              <a:rPr lang="en-GB" dirty="0" smtClean="0">
                <a:latin typeface="Tw Cen MT"/>
              </a:rPr>
              <a:t>game uses </a:t>
            </a:r>
            <a:r>
              <a:rPr lang="en-GB" dirty="0" err="1" smtClean="0">
                <a:latin typeface="Tw Cen MT"/>
              </a:rPr>
              <a:t>TrueSkill</a:t>
            </a:r>
            <a:r>
              <a:rPr lang="en-GB" dirty="0" smtClean="0"/>
              <a:t>™</a:t>
            </a:r>
            <a:r>
              <a:rPr lang="en-GB" dirty="0" smtClean="0">
                <a:latin typeface="Tw Cen MT"/>
              </a:rPr>
              <a:t> to match players</a:t>
            </a:r>
          </a:p>
          <a:p>
            <a:pPr lvl="1"/>
            <a:r>
              <a:rPr lang="en-GB" dirty="0" smtClean="0">
                <a:latin typeface="Tw Cen MT"/>
              </a:rPr>
              <a:t>&gt; 6 million players</a:t>
            </a:r>
          </a:p>
          <a:p>
            <a:pPr lvl="1"/>
            <a:r>
              <a:rPr lang="en-GB" dirty="0" smtClean="0">
                <a:latin typeface="Tw Cen MT"/>
              </a:rPr>
              <a:t>&gt; 1 million matches per day</a:t>
            </a:r>
          </a:p>
          <a:p>
            <a:pPr lvl="1"/>
            <a:r>
              <a:rPr lang="en-GB" dirty="0" smtClean="0"/>
              <a:t>&gt; 2 billion hours of </a:t>
            </a:r>
            <a:r>
              <a:rPr lang="en-GB" dirty="0" err="1" smtClean="0"/>
              <a:t>gameplay</a:t>
            </a:r>
            <a:endParaRPr lang="en-GB" dirty="0" smtClean="0"/>
          </a:p>
          <a:p>
            <a:r>
              <a:rPr lang="en-GB" dirty="0" smtClean="0"/>
              <a:t>Halo 3</a:t>
            </a:r>
          </a:p>
          <a:p>
            <a:pPr lvl="1"/>
            <a:r>
              <a:rPr lang="en-GB" dirty="0" smtClean="0"/>
              <a:t>Launched on 25</a:t>
            </a:r>
            <a:r>
              <a:rPr lang="en-GB" baseline="30000" dirty="0" smtClean="0"/>
              <a:t>th</a:t>
            </a:r>
            <a:r>
              <a:rPr lang="en-GB" dirty="0" smtClean="0"/>
              <a:t> September 2007</a:t>
            </a:r>
          </a:p>
          <a:p>
            <a:pPr lvl="1"/>
            <a:r>
              <a:rPr lang="en-GB" dirty="0" smtClean="0"/>
              <a:t>Largest entertainment launch in history</a:t>
            </a:r>
          </a:p>
          <a:p>
            <a:pPr lvl="1"/>
            <a:r>
              <a:rPr lang="en-GB" dirty="0" smtClean="0"/>
              <a:t>&gt; 500,000 player concurrently playing</a:t>
            </a:r>
          </a:p>
        </p:txBody>
      </p:sp>
      <p:pic>
        <p:nvPicPr>
          <p:cNvPr id="23556" name="Picture 4" descr="http://www.vgboxart.com/boxes/360/4687-v3-orig.jpg"/>
          <p:cNvPicPr>
            <a:picLocks noChangeAspect="1" noChangeArrowheads="1"/>
          </p:cNvPicPr>
          <p:nvPr/>
        </p:nvPicPr>
        <p:blipFill>
          <a:blip r:embed="rId3" cstate="print"/>
          <a:srcRect b="3967"/>
          <a:stretch>
            <a:fillRect/>
          </a:stretch>
        </p:blipFill>
        <p:spPr bwMode="auto">
          <a:xfrm>
            <a:off x="5943600" y="2971800"/>
            <a:ext cx="2851400" cy="2158691"/>
          </a:xfrm>
          <a:prstGeom prst="rect">
            <a:avLst/>
          </a:prstGeom>
          <a:noFill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F# Tools for Halo 3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Questions</a:t>
            </a:r>
          </a:p>
          <a:p>
            <a:pPr lvl="1"/>
            <a:r>
              <a:rPr lang="en-GB" dirty="0" smtClean="0"/>
              <a:t>Controllable player skill progression (slow-down!)</a:t>
            </a:r>
          </a:p>
          <a:p>
            <a:pPr lvl="1"/>
            <a:r>
              <a:rPr lang="en-GB" dirty="0" smtClean="0"/>
              <a:t>Controllable skill distributions (re-ordering)</a:t>
            </a:r>
          </a:p>
          <a:p>
            <a:r>
              <a:rPr lang="en-GB" dirty="0" smtClean="0"/>
              <a:t>Simulations </a:t>
            </a:r>
          </a:p>
          <a:p>
            <a:pPr lvl="1"/>
            <a:r>
              <a:rPr lang="en-GB" dirty="0" smtClean="0"/>
              <a:t>Large scale simulation of &gt; 8,000,000,000 matches</a:t>
            </a:r>
          </a:p>
          <a:p>
            <a:pPr lvl="1"/>
            <a:r>
              <a:rPr lang="en-GB" dirty="0" smtClean="0"/>
              <a:t>Distributed application written in C# using </a:t>
            </a:r>
            <a:r>
              <a:rPr lang="en-GB" dirty="0" err="1" smtClean="0"/>
              <a:t>.Net</a:t>
            </a:r>
            <a:r>
              <a:rPr lang="en-GB" dirty="0" smtClean="0"/>
              <a:t> </a:t>
            </a:r>
            <a:r>
              <a:rPr lang="en-GB" dirty="0" err="1" smtClean="0"/>
              <a:t>remoting</a:t>
            </a:r>
            <a:endParaRPr lang="en-GB" dirty="0" smtClean="0"/>
          </a:p>
          <a:p>
            <a:r>
              <a:rPr lang="en-GB" dirty="0" smtClean="0"/>
              <a:t>Tools</a:t>
            </a:r>
          </a:p>
          <a:p>
            <a:pPr lvl="1"/>
            <a:r>
              <a:rPr lang="en-GB" dirty="0" smtClean="0"/>
              <a:t>Result viewer (Logged results: 52 GB of data)</a:t>
            </a:r>
          </a:p>
          <a:p>
            <a:pPr lvl="1"/>
            <a:r>
              <a:rPr lang="en-GB" dirty="0" smtClean="0"/>
              <a:t>Real-time simulator of partial update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Halo 3 Simulation Result Viewer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Code size</a:t>
            </a:r>
            <a:r>
              <a:rPr lang="en-GB" dirty="0" smtClean="0"/>
              <a:t>:		1800 LOC</a:t>
            </a:r>
          </a:p>
          <a:p>
            <a:r>
              <a:rPr lang="en-GB" b="1" dirty="0" smtClean="0"/>
              <a:t>Project size</a:t>
            </a:r>
            <a:r>
              <a:rPr lang="en-GB" dirty="0" smtClean="0"/>
              <a:t>:		11 files</a:t>
            </a:r>
          </a:p>
          <a:p>
            <a:r>
              <a:rPr lang="en-GB" b="1" dirty="0" smtClean="0"/>
              <a:t>Development time</a:t>
            </a:r>
            <a:r>
              <a:rPr lang="en-GB" dirty="0" smtClean="0"/>
              <a:t>: 	2 month</a:t>
            </a:r>
          </a:p>
          <a:p>
            <a:endParaRPr lang="en-GB" dirty="0" smtClean="0"/>
          </a:p>
          <a:p>
            <a:r>
              <a:rPr lang="en-GB" b="1" dirty="0" smtClean="0"/>
              <a:t>Features</a:t>
            </a:r>
          </a:p>
          <a:p>
            <a:pPr lvl="1"/>
            <a:r>
              <a:rPr lang="en-GB" dirty="0" smtClean="0"/>
              <a:t>Multithreaded histogram viewer (due to file size)</a:t>
            </a:r>
          </a:p>
          <a:p>
            <a:pPr lvl="1"/>
            <a:r>
              <a:rPr lang="en-GB" dirty="0" smtClean="0"/>
              <a:t>Real-time </a:t>
            </a:r>
            <a:r>
              <a:rPr lang="en-GB" dirty="0" err="1" smtClean="0"/>
              <a:t>spline</a:t>
            </a:r>
            <a:r>
              <a:rPr lang="en-GB" dirty="0" smtClean="0"/>
              <a:t> editor (monotonically increasing)</a:t>
            </a:r>
          </a:p>
          <a:p>
            <a:pPr lvl="1"/>
            <a:r>
              <a:rPr lang="en-GB" dirty="0" smtClean="0"/>
              <a:t>Based on </a:t>
            </a:r>
            <a:r>
              <a:rPr lang="en-GB" dirty="0" err="1" smtClean="0"/>
              <a:t>WinForms</a:t>
            </a:r>
            <a:r>
              <a:rPr lang="en-GB" dirty="0" smtClean="0"/>
              <a:t> (</a:t>
            </a:r>
            <a:r>
              <a:rPr lang="en-GB" dirty="0" err="1" smtClean="0"/>
              <a:t>compatability</a:t>
            </a:r>
            <a:r>
              <a:rPr lang="en-GB" dirty="0" smtClean="0"/>
              <a:t>)</a:t>
            </a:r>
          </a:p>
        </p:txBody>
      </p:sp>
      <p:pic>
        <p:nvPicPr>
          <p:cNvPr id="47106" name="Picture 2" descr="C:\Users\rherb\AppData\Local\Microsoft\Windows\Temporary Internet Files\Content.Outlook\9TOVM00W\doubleteam_6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676400"/>
            <a:ext cx="4648200" cy="464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447800"/>
            <a:ext cx="6534150" cy="5058521"/>
          </a:xfrm>
          <a:prstGeom prst="rect">
            <a:avLst/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Halo 3 Partial Update Analyser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Code size</a:t>
            </a:r>
            <a:r>
              <a:rPr lang="en-GB" dirty="0" smtClean="0"/>
              <a:t>:		2600 LOC</a:t>
            </a:r>
          </a:p>
          <a:p>
            <a:r>
              <a:rPr lang="en-GB" b="1" dirty="0" smtClean="0"/>
              <a:t>Project size</a:t>
            </a:r>
            <a:r>
              <a:rPr lang="en-GB" dirty="0" smtClean="0"/>
              <a:t>:		10 files</a:t>
            </a:r>
          </a:p>
          <a:p>
            <a:r>
              <a:rPr lang="en-GB" b="1" dirty="0" smtClean="0"/>
              <a:t>Development time</a:t>
            </a:r>
            <a:r>
              <a:rPr lang="en-GB" dirty="0" smtClean="0"/>
              <a:t>: 	1 month</a:t>
            </a:r>
          </a:p>
          <a:p>
            <a:endParaRPr lang="en-GB" dirty="0" smtClean="0"/>
          </a:p>
          <a:p>
            <a:r>
              <a:rPr lang="en-GB" b="1" dirty="0" smtClean="0"/>
              <a:t>Features</a:t>
            </a:r>
          </a:p>
          <a:p>
            <a:pPr lvl="1"/>
            <a:r>
              <a:rPr lang="en-GB" dirty="0" smtClean="0"/>
              <a:t>SQL database integration (analysis of beta test data)</a:t>
            </a:r>
          </a:p>
          <a:p>
            <a:pPr lvl="1"/>
            <a:r>
              <a:rPr lang="en-GB" dirty="0" smtClean="0"/>
              <a:t>Full integration of C# </a:t>
            </a:r>
            <a:r>
              <a:rPr lang="en-GB" dirty="0" err="1" smtClean="0"/>
              <a:t>TrueSkill</a:t>
            </a:r>
            <a:r>
              <a:rPr lang="en-GB" dirty="0" smtClean="0"/>
              <a:t> code (</a:t>
            </a:r>
            <a:r>
              <a:rPr lang="en-GB" dirty="0" err="1" smtClean="0"/>
              <a:t>.Net</a:t>
            </a:r>
            <a:r>
              <a:rPr lang="en-GB" dirty="0" smtClean="0"/>
              <a:t> library)</a:t>
            </a:r>
          </a:p>
          <a:p>
            <a:pPr lvl="1"/>
            <a:r>
              <a:rPr lang="en-GB" dirty="0" smtClean="0"/>
              <a:t>Real time changes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057400"/>
            <a:ext cx="7048500" cy="3362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Learning Probabilistic Models</a:t>
            </a:r>
          </a:p>
          <a:p>
            <a:pPr lvl="1"/>
            <a:r>
              <a:rPr lang="en-GB" dirty="0" smtClean="0"/>
              <a:t>Factor Graphs</a:t>
            </a:r>
          </a:p>
          <a:p>
            <a:pPr lvl="1"/>
            <a:r>
              <a:rPr lang="en-GB" dirty="0" smtClean="0"/>
              <a:t>Inference in Factor Graphs</a:t>
            </a:r>
          </a:p>
          <a:p>
            <a:r>
              <a:rPr lang="en-GB" dirty="0" smtClean="0"/>
              <a:t>Projects</a:t>
            </a:r>
          </a:p>
          <a:p>
            <a:pPr lvl="1"/>
            <a:r>
              <a:rPr lang="en-GB" dirty="0" smtClean="0"/>
              <a:t>TrueSkill Analysis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Internal </a:t>
            </a:r>
            <a:r>
              <a:rPr lang="en-GB" dirty="0" err="1" smtClean="0">
                <a:solidFill>
                  <a:srgbClr val="FF0000"/>
                </a:solidFill>
              </a:rPr>
              <a:t>adCenter</a:t>
            </a:r>
            <a:r>
              <a:rPr lang="en-GB" dirty="0" smtClean="0">
                <a:solidFill>
                  <a:srgbClr val="FF0000"/>
                </a:solidFill>
              </a:rPr>
              <a:t> competition</a:t>
            </a:r>
          </a:p>
          <a:p>
            <a:r>
              <a:rPr lang="en-GB" dirty="0" smtClean="0"/>
              <a:t>Benefits </a:t>
            </a:r>
            <a:r>
              <a:rPr lang="en-GB" dirty="0" smtClean="0"/>
              <a:t>of F#</a:t>
            </a:r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adCenter</a:t>
            </a:r>
            <a:r>
              <a:rPr lang="en-GB" dirty="0" smtClean="0"/>
              <a:t>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600" dirty="0" smtClean="0"/>
              <a:t>Cash-cow of Search</a:t>
            </a:r>
          </a:p>
          <a:p>
            <a:r>
              <a:rPr lang="en-GB" sz="3600" dirty="0" smtClean="0"/>
              <a:t>Selling “web space” at </a:t>
            </a:r>
            <a:r>
              <a:rPr lang="en-GB" sz="3600" dirty="0" smtClean="0">
                <a:hlinkClick r:id="rId3"/>
              </a:rPr>
              <a:t>www.live.com</a:t>
            </a:r>
            <a:r>
              <a:rPr lang="en-GB" sz="3600" dirty="0"/>
              <a:t> </a:t>
            </a:r>
            <a:r>
              <a:rPr lang="en-GB" sz="3600" dirty="0" smtClean="0"/>
              <a:t>and </a:t>
            </a:r>
            <a:r>
              <a:rPr lang="en-GB" sz="3600" dirty="0" smtClean="0">
                <a:hlinkClick r:id="rId4"/>
              </a:rPr>
              <a:t>www.msn.com</a:t>
            </a:r>
            <a:r>
              <a:rPr lang="en-GB" sz="3600" dirty="0" smtClean="0"/>
              <a:t>.  </a:t>
            </a:r>
            <a:endParaRPr lang="en-GB" sz="3200" dirty="0" smtClean="0"/>
          </a:p>
          <a:p>
            <a:r>
              <a:rPr lang="en-GB" sz="3500" dirty="0" smtClean="0"/>
              <a:t>“Paid Search” (prices by auctions)</a:t>
            </a:r>
          </a:p>
          <a:p>
            <a:r>
              <a:rPr lang="en-GB" sz="3600" dirty="0" smtClean="0"/>
              <a:t>The internal competition focuses on Paid Search.</a:t>
            </a:r>
            <a:endParaRPr lang="en-US" sz="36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838200"/>
            <a:ext cx="7555338" cy="5490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838200"/>
            <a:ext cx="7786687" cy="5840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ounded Rectangle 11"/>
          <p:cNvSpPr/>
          <p:nvPr/>
        </p:nvSpPr>
        <p:spPr>
          <a:xfrm>
            <a:off x="538162" y="2347922"/>
            <a:ext cx="5857916" cy="857256"/>
          </a:xfrm>
          <a:prstGeom prst="roundRect">
            <a:avLst/>
          </a:prstGeom>
          <a:solidFill>
            <a:srgbClr val="FF0000">
              <a:alpha val="18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396078" y="2347922"/>
            <a:ext cx="1714512" cy="2357454"/>
          </a:xfrm>
          <a:prstGeom prst="roundRect">
            <a:avLst/>
          </a:prstGeom>
          <a:solidFill>
            <a:srgbClr val="FF0000">
              <a:alpha val="18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753136" y="2705112"/>
            <a:ext cx="85725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Internal </a:t>
            </a:r>
            <a:r>
              <a:rPr lang="en-GB" dirty="0" err="1" smtClean="0"/>
              <a:t>adCenter</a:t>
            </a:r>
            <a:r>
              <a:rPr lang="en-GB" dirty="0" smtClean="0"/>
              <a:t> Competition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 smtClean="0"/>
              <a:t>Start of competition</a:t>
            </a:r>
            <a:r>
              <a:rPr lang="en-GB" dirty="0" smtClean="0"/>
              <a:t>: 	February 2007</a:t>
            </a:r>
          </a:p>
          <a:p>
            <a:r>
              <a:rPr lang="en-GB" b="1" dirty="0" smtClean="0"/>
              <a:t>Start of training phase</a:t>
            </a:r>
            <a:r>
              <a:rPr lang="en-GB" dirty="0" smtClean="0"/>
              <a:t>:	May 2007 	</a:t>
            </a:r>
          </a:p>
          <a:p>
            <a:r>
              <a:rPr lang="en-GB" b="1" dirty="0" smtClean="0"/>
              <a:t>End of training phase</a:t>
            </a:r>
            <a:r>
              <a:rPr lang="en-GB" dirty="0" smtClean="0"/>
              <a:t>:	June 2007</a:t>
            </a:r>
          </a:p>
          <a:p>
            <a:r>
              <a:rPr lang="en-GB" b="1" dirty="0" smtClean="0"/>
              <a:t>Task</a:t>
            </a:r>
            <a:r>
              <a:rPr lang="en-GB" dirty="0" smtClean="0"/>
              <a:t>:		</a:t>
            </a:r>
          </a:p>
          <a:p>
            <a:pPr lvl="1"/>
            <a:r>
              <a:rPr lang="en-GB" dirty="0" smtClean="0"/>
              <a:t>Predict the probability of click of a few days of real data from several weeks of training data (logged page views)</a:t>
            </a:r>
          </a:p>
          <a:p>
            <a:r>
              <a:rPr lang="en-GB" b="1" dirty="0" smtClean="0"/>
              <a:t>Resources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4 (2 x 2) 64-bit CPU machine </a:t>
            </a:r>
          </a:p>
          <a:p>
            <a:pPr lvl="1"/>
            <a:r>
              <a:rPr lang="en-GB" dirty="0" smtClean="0"/>
              <a:t>16 GB of RAM</a:t>
            </a:r>
          </a:p>
          <a:p>
            <a:pPr lvl="1"/>
            <a:r>
              <a:rPr lang="en-GB" dirty="0" smtClean="0"/>
              <a:t>200 GB HD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Scale of Things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Weeks of data in training</a:t>
            </a:r>
            <a:r>
              <a:rPr lang="en-GB" dirty="0" smtClean="0"/>
              <a:t>: </a:t>
            </a:r>
          </a:p>
          <a:p>
            <a:pPr algn="ctr">
              <a:buNone/>
            </a:pPr>
            <a:r>
              <a:rPr lang="en-GB" b="1" dirty="0" smtClean="0">
                <a:solidFill>
                  <a:srgbClr val="FF0000"/>
                </a:solidFill>
              </a:rPr>
              <a:t>7,000,000,000 impressions</a:t>
            </a:r>
          </a:p>
          <a:p>
            <a:r>
              <a:rPr lang="en-GB" b="1" dirty="0" smtClean="0"/>
              <a:t>2 weeks of CPU time during training</a:t>
            </a:r>
            <a:r>
              <a:rPr lang="en-GB" dirty="0" smtClean="0"/>
              <a:t>: </a:t>
            </a:r>
          </a:p>
          <a:p>
            <a:pPr algn="ctr">
              <a:buNone/>
            </a:pPr>
            <a:r>
              <a:rPr lang="en-GB" dirty="0" smtClean="0"/>
              <a:t>2 wks × 7 days × 86,400 sec/day = </a:t>
            </a:r>
          </a:p>
          <a:p>
            <a:pPr algn="ctr">
              <a:buNone/>
            </a:pPr>
            <a:r>
              <a:rPr lang="en-GB" b="1" dirty="0" smtClean="0">
                <a:solidFill>
                  <a:srgbClr val="FF0000"/>
                </a:solidFill>
              </a:rPr>
              <a:t>1,209,600 seconds</a:t>
            </a:r>
          </a:p>
          <a:p>
            <a:r>
              <a:rPr lang="en-GB" b="1" dirty="0" smtClean="0"/>
              <a:t>Learning algorithm speed requirement</a:t>
            </a:r>
            <a:r>
              <a:rPr lang="en-GB" dirty="0" smtClean="0"/>
              <a:t>:</a:t>
            </a:r>
          </a:p>
          <a:p>
            <a:pPr lvl="1"/>
            <a:r>
              <a:rPr lang="en-GB" b="1" dirty="0" smtClean="0">
                <a:solidFill>
                  <a:srgbClr val="FF0000"/>
                </a:solidFill>
              </a:rPr>
              <a:t>5,787</a:t>
            </a:r>
            <a:r>
              <a:rPr lang="en-GB" dirty="0" smtClean="0"/>
              <a:t> impression updates / sec</a:t>
            </a:r>
          </a:p>
          <a:p>
            <a:pPr lvl="1"/>
            <a:r>
              <a:rPr lang="en-GB" b="1" dirty="0" smtClean="0">
                <a:solidFill>
                  <a:srgbClr val="FF0000"/>
                </a:solidFill>
              </a:rPr>
              <a:t>172.8 </a:t>
            </a:r>
            <a:r>
              <a:rPr lang="el-GR" b="1" dirty="0" smtClean="0">
                <a:solidFill>
                  <a:srgbClr val="FF0000"/>
                </a:solidFill>
              </a:rPr>
              <a:t>μ</a:t>
            </a:r>
            <a:r>
              <a:rPr lang="en-GB" b="1" dirty="0" smtClean="0">
                <a:solidFill>
                  <a:srgbClr val="FF0000"/>
                </a:solidFill>
              </a:rPr>
              <a:t>s </a:t>
            </a:r>
            <a:r>
              <a:rPr lang="en-GB" dirty="0" smtClean="0"/>
              <a:t>per impression update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Learning Probabilistic Models</a:t>
            </a:r>
          </a:p>
          <a:p>
            <a:pPr lvl="1"/>
            <a:r>
              <a:rPr lang="en-GB" dirty="0" smtClean="0"/>
              <a:t>Factor Graphs</a:t>
            </a:r>
          </a:p>
          <a:p>
            <a:pPr lvl="1"/>
            <a:r>
              <a:rPr lang="en-GB" dirty="0" smtClean="0"/>
              <a:t>Inference in Factor Graphs</a:t>
            </a:r>
          </a:p>
          <a:p>
            <a:r>
              <a:rPr lang="en-GB" dirty="0" smtClean="0"/>
              <a:t>Projects</a:t>
            </a:r>
          </a:p>
          <a:p>
            <a:pPr lvl="1"/>
            <a:r>
              <a:rPr lang="en-GB" dirty="0" smtClean="0"/>
              <a:t>TrueSkill Analysis</a:t>
            </a:r>
          </a:p>
          <a:p>
            <a:pPr lvl="1"/>
            <a:r>
              <a:rPr lang="en-GB" dirty="0" smtClean="0"/>
              <a:t>Internal </a:t>
            </a:r>
            <a:r>
              <a:rPr lang="en-GB" dirty="0" err="1" smtClean="0"/>
              <a:t>adCenter</a:t>
            </a:r>
            <a:r>
              <a:rPr lang="en-GB" dirty="0" smtClean="0"/>
              <a:t> competition</a:t>
            </a:r>
          </a:p>
          <a:p>
            <a:r>
              <a:rPr lang="en-GB" dirty="0" smtClean="0"/>
              <a:t>Benefits </a:t>
            </a:r>
            <a:r>
              <a:rPr lang="en-GB" dirty="0" smtClean="0"/>
              <a:t>of F#</a:t>
            </a:r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 Chain: Existing 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 smtClean="0"/>
              <a:t>Excel 2007</a:t>
            </a:r>
          </a:p>
          <a:p>
            <a:pPr lvl="1"/>
            <a:r>
              <a:rPr lang="en-GB" dirty="0" smtClean="0"/>
              <a:t>Scientific Visualisation</a:t>
            </a:r>
          </a:p>
          <a:p>
            <a:pPr lvl="1"/>
            <a:r>
              <a:rPr lang="en-GB" dirty="0" smtClean="0"/>
              <a:t>Small Scale Simulations</a:t>
            </a:r>
          </a:p>
          <a:p>
            <a:r>
              <a:rPr lang="en-GB" b="1" dirty="0" smtClean="0"/>
              <a:t>SQL Server 2005</a:t>
            </a:r>
          </a:p>
          <a:p>
            <a:pPr lvl="1"/>
            <a:r>
              <a:rPr lang="en-GB" dirty="0" smtClean="0"/>
              <a:t>1.6 TB of “active” data (for 2 weeks of data + indices)</a:t>
            </a:r>
          </a:p>
          <a:p>
            <a:pPr lvl="1"/>
            <a:r>
              <a:rPr lang="en-GB" dirty="0" smtClean="0"/>
              <a:t>Ad-Hoc Queries and Stored Procedures</a:t>
            </a:r>
          </a:p>
          <a:p>
            <a:r>
              <a:rPr lang="en-GB" b="1" dirty="0" smtClean="0"/>
              <a:t>Visual Studio 2005 &amp; F#</a:t>
            </a:r>
          </a:p>
          <a:p>
            <a:pPr lvl="1"/>
            <a:r>
              <a:rPr lang="en-GB" dirty="0" smtClean="0"/>
              <a:t>54 projects solution (many small tools)</a:t>
            </a:r>
          </a:p>
          <a:p>
            <a:pPr lvl="1"/>
            <a:r>
              <a:rPr lang="en-GB" dirty="0" smtClean="0"/>
              <a:t>FSI for rapid development and code testing</a:t>
            </a:r>
          </a:p>
          <a:p>
            <a:pPr lvl="1"/>
            <a:r>
              <a:rPr lang="en-GB" dirty="0" smtClean="0"/>
              <a:t>Strong typing as a surrogate for correctness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7799144" cy="481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SQL Schema Generator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Code size</a:t>
            </a:r>
            <a:r>
              <a:rPr lang="en-GB" dirty="0" smtClean="0"/>
              <a:t>:		500 LOC</a:t>
            </a:r>
          </a:p>
          <a:p>
            <a:r>
              <a:rPr lang="en-GB" b="1" dirty="0" smtClean="0"/>
              <a:t>Project size</a:t>
            </a:r>
            <a:r>
              <a:rPr lang="en-GB" dirty="0" smtClean="0"/>
              <a:t>:		1 file</a:t>
            </a:r>
          </a:p>
          <a:p>
            <a:r>
              <a:rPr lang="en-GB" b="1" dirty="0" smtClean="0"/>
              <a:t>Development time</a:t>
            </a:r>
            <a:r>
              <a:rPr lang="en-GB" dirty="0" smtClean="0"/>
              <a:t>: 	2 weeks</a:t>
            </a:r>
          </a:p>
          <a:p>
            <a:endParaRPr lang="en-GB" dirty="0" smtClean="0"/>
          </a:p>
          <a:p>
            <a:r>
              <a:rPr lang="en-GB" b="1" dirty="0" smtClean="0"/>
              <a:t>Features</a:t>
            </a:r>
            <a:endParaRPr lang="en-GB" dirty="0" smtClean="0"/>
          </a:p>
          <a:p>
            <a:pPr lvl="1"/>
            <a:r>
              <a:rPr lang="en-GB" dirty="0" smtClean="0"/>
              <a:t>Code defines the schema (unlike LINQ)!</a:t>
            </a:r>
          </a:p>
          <a:p>
            <a:pPr lvl="1"/>
            <a:r>
              <a:rPr lang="en-GB" dirty="0" smtClean="0"/>
              <a:t>High-performance insertion via computed bulk-insertion with automated key propagation</a:t>
            </a:r>
          </a:p>
          <a:p>
            <a:pPr lvl="1"/>
            <a:r>
              <a:rPr lang="en-GB" dirty="0" smtClean="0"/>
              <a:t>Code sample is now part of the F# distribution</a:t>
            </a:r>
          </a:p>
          <a:p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Strong Typing and SQL </a:t>
            </a:r>
            <a:r>
              <a:rPr lang="en-GB" dirty="0" err="1" smtClean="0"/>
              <a:t>Datastores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00066" y="1714488"/>
            <a:ext cx="3714744" cy="4801314"/>
          </a:xfrm>
          <a:prstGeom prst="rect">
            <a:avLst/>
          </a:prstGeom>
          <a:solidFill>
            <a:srgbClr val="FFFF00">
              <a:alpha val="51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9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/// A single page-view</a:t>
            </a:r>
          </a:p>
          <a:p>
            <a:r>
              <a:rPr lang="en-GB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PageView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ClientDateTime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GmtSeconds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TargetDomainId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: int16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Medium     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MediumType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option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StartPosition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PageNum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   : byte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[&lt;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SqlStringLengthAttribute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(256)&gt;]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Query               : string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Gender              : Gender option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AgeBucket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AgeGroup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option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ReturnedAdCnt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: byte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AbTestingType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: byte option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AlgorithmId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option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ANID                : int128 option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GUID                : int128 option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[&lt;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SqlStringLengthAttribute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(15)&gt;]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PassportZipCode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: string option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[&lt;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SqlStringLengthAttribute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(2)&gt;]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PassportCountry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: string option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PassportRegion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[&lt;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SqlStringLengthAttribute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(2)&gt;]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PassportOccupation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: char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LocationCountry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LocationState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LocationMetroArea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CategoryId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: int16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SubCategoryId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: int16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FormCode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  : int16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ReturnedAds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: Advertisement array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n-GB" sz="9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00562" y="1699520"/>
            <a:ext cx="3286148" cy="3693319"/>
          </a:xfrm>
          <a:prstGeom prst="rect">
            <a:avLst/>
          </a:prstGeom>
          <a:solidFill>
            <a:srgbClr val="FFFF00">
              <a:alpha val="51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9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/// Different types of media </a:t>
            </a:r>
          </a:p>
          <a:p>
            <a:r>
              <a:rPr lang="en-GB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MediumType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|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PaidSearch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|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ContextualSearch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9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/// A single displayed advertisement</a:t>
            </a:r>
          </a:p>
          <a:p>
            <a:r>
              <a:rPr lang="en-GB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Advertisement =    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AdId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OrderItemId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CampDayId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 : int16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CampHourNum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: byte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ProductId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ProductType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MatchType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MatchType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AdLayoutId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AdLayout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RelativePosition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: byte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DeliveryEngineRank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: int16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ActualBid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ProbabilityOfClick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: int16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MatchScore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ImpressionCnt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ClickCnt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ConversionCnt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TotalCost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7224" y="2500306"/>
            <a:ext cx="7215238" cy="3439403"/>
          </a:xfrm>
          <a:prstGeom prst="rect">
            <a:avLst/>
          </a:prstGeom>
          <a:solidFill>
            <a:srgbClr val="FFFF99">
              <a:alpha val="94000"/>
            </a:srgb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05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/// Create the SQL schema</a:t>
            </a:r>
          </a:p>
          <a:p>
            <a:r>
              <a:rPr lang="en-GB" sz="105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let 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schema = </a:t>
            </a:r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bulkBuild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GB" sz="105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"cpidssdm18"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GB" sz="105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05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“Cambridge"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GB" sz="105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05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“June10"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sz="105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r>
              <a:rPr lang="en-GB" sz="105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/// Try to open the CSV file and read it </a:t>
            </a:r>
            <a:r>
              <a:rPr lang="en-GB" sz="105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pageview</a:t>
            </a:r>
            <a:r>
              <a:rPr lang="en-GB" sz="105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by </a:t>
            </a:r>
            <a:r>
              <a:rPr lang="en-GB" sz="105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pageview</a:t>
            </a:r>
            <a:endParaRPr lang="en-GB" sz="1050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File.OpenTextReader</a:t>
            </a:r>
            <a:r>
              <a:rPr lang="en-GB" sz="105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05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“HourlyRelevanceFeed.csv"</a:t>
            </a:r>
            <a:endParaRPr lang="en-GB" sz="105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|&gt; Seq.map (</a:t>
            </a:r>
            <a:r>
              <a:rPr lang="en-GB" sz="105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fun 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s -&gt; </a:t>
            </a:r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s.Split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 [|','|])</a:t>
            </a:r>
          </a:p>
          <a:p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|&gt; </a:t>
            </a:r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Seq.chunkBy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GB" sz="105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fun </a:t>
            </a:r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.[0])</a:t>
            </a:r>
          </a:p>
          <a:p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|&gt; </a:t>
            </a:r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Seq.iteri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GB" sz="105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fun </a:t>
            </a:r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rguid,xss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) -&gt;</a:t>
            </a:r>
          </a:p>
          <a:p>
            <a:r>
              <a:rPr lang="en-GB" sz="105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05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/// Write the current in-memory bulk to the </a:t>
            </a:r>
            <a:r>
              <a:rPr lang="en-GB" sz="105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GB" sz="105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database</a:t>
            </a:r>
          </a:p>
          <a:p>
            <a:r>
              <a:rPr lang="en-GB" sz="105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05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 % 10000 = 0</a:t>
            </a:r>
            <a:r>
              <a:rPr lang="en-GB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05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then</a:t>
            </a:r>
          </a:p>
          <a:p>
            <a:r>
              <a:rPr lang="en-GB" sz="105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schema.Flush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 ()</a:t>
            </a:r>
          </a:p>
          <a:p>
            <a:endParaRPr lang="en-GB" sz="105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05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05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/// Get the strongly typed object from the list of CSV file lines                </a:t>
            </a:r>
          </a:p>
          <a:p>
            <a:r>
              <a:rPr lang="en-GB" sz="105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05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let </a:t>
            </a:r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pageView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PageView.Parse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xss</a:t>
            </a:r>
            <a:endParaRPr lang="en-GB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05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GB" sz="105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05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/// Insert it </a:t>
            </a:r>
          </a:p>
          <a:p>
            <a:r>
              <a:rPr lang="en-GB" sz="105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pageView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 |&gt; </a:t>
            </a:r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schema.Insert</a:t>
            </a:r>
            <a:endParaRPr lang="en-GB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05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)            </a:t>
            </a:r>
          </a:p>
          <a:p>
            <a:r>
              <a:rPr lang="en-GB" sz="105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/// One final flush</a:t>
            </a:r>
          </a:p>
          <a:p>
            <a:r>
              <a:rPr lang="en-GB" sz="1050" b="1" dirty="0" err="1" smtClean="0">
                <a:latin typeface="Courier New" pitchFamily="49" charset="0"/>
                <a:cs typeface="Courier New" pitchFamily="49" charset="0"/>
              </a:rPr>
              <a:t>schema.Flush</a:t>
            </a:r>
            <a:r>
              <a:rPr lang="en-GB" sz="1050" b="1" dirty="0" smtClean="0">
                <a:latin typeface="Courier New" pitchFamily="49" charset="0"/>
                <a:cs typeface="Courier New" pitchFamily="49" charset="0"/>
              </a:rPr>
              <a:t> ()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Learning Probabilistic Models</a:t>
            </a:r>
          </a:p>
          <a:p>
            <a:pPr lvl="1"/>
            <a:r>
              <a:rPr lang="en-GB" dirty="0" smtClean="0"/>
              <a:t>Factor Graphs</a:t>
            </a:r>
          </a:p>
          <a:p>
            <a:pPr lvl="1"/>
            <a:r>
              <a:rPr lang="en-GB" dirty="0" smtClean="0"/>
              <a:t>Inference in Factor Graphs</a:t>
            </a:r>
          </a:p>
          <a:p>
            <a:r>
              <a:rPr lang="en-GB" dirty="0" smtClean="0"/>
              <a:t>Projects</a:t>
            </a:r>
          </a:p>
          <a:p>
            <a:pPr lvl="1"/>
            <a:r>
              <a:rPr lang="en-GB" dirty="0" smtClean="0"/>
              <a:t>TrueSkill Analysis</a:t>
            </a:r>
          </a:p>
          <a:p>
            <a:pPr lvl="1"/>
            <a:r>
              <a:rPr lang="en-GB" dirty="0" smtClean="0"/>
              <a:t>Internal </a:t>
            </a:r>
            <a:r>
              <a:rPr lang="en-GB" dirty="0" err="1" smtClean="0"/>
              <a:t>adCenter</a:t>
            </a:r>
            <a:r>
              <a:rPr lang="en-GB" dirty="0" smtClean="0"/>
              <a:t> competition</a:t>
            </a:r>
          </a:p>
          <a:p>
            <a:r>
              <a:rPr lang="en-GB" dirty="0" smtClean="0"/>
              <a:t>Benefits </a:t>
            </a:r>
            <a:r>
              <a:rPr lang="en-GB" dirty="0" smtClean="0"/>
              <a:t>of F#</a:t>
            </a:r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Learning Probabilistic Models</a:t>
            </a:r>
          </a:p>
          <a:p>
            <a:pPr lvl="1"/>
            <a:r>
              <a:rPr lang="en-GB" dirty="0" smtClean="0"/>
              <a:t>Factor Graphs</a:t>
            </a:r>
          </a:p>
          <a:p>
            <a:pPr lvl="1"/>
            <a:r>
              <a:rPr lang="en-GB" dirty="0" smtClean="0"/>
              <a:t>Inference in Factor Graphs</a:t>
            </a:r>
          </a:p>
          <a:p>
            <a:r>
              <a:rPr lang="en-GB" dirty="0" smtClean="0"/>
              <a:t>Projects</a:t>
            </a:r>
          </a:p>
          <a:p>
            <a:pPr lvl="1"/>
            <a:r>
              <a:rPr lang="en-GB" dirty="0" smtClean="0"/>
              <a:t>TrueSkill Analysis</a:t>
            </a:r>
          </a:p>
          <a:p>
            <a:pPr lvl="1"/>
            <a:r>
              <a:rPr lang="en-GB" dirty="0" smtClean="0"/>
              <a:t>Internal </a:t>
            </a:r>
            <a:r>
              <a:rPr lang="en-GB" dirty="0" err="1" smtClean="0"/>
              <a:t>adCenter</a:t>
            </a:r>
            <a:r>
              <a:rPr lang="en-GB" dirty="0" smtClean="0"/>
              <a:t> competition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Benefits </a:t>
            </a:r>
            <a:r>
              <a:rPr lang="en-GB" dirty="0" smtClean="0">
                <a:solidFill>
                  <a:srgbClr val="FF0000"/>
                </a:solidFill>
              </a:rPr>
              <a:t>of F#</a:t>
            </a:r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Benefits of F#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Four main reasons: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GB" dirty="0" smtClean="0"/>
              <a:t>A language that both developers and researchers speak!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GB" dirty="0" smtClean="0"/>
              <a:t>It leads to </a:t>
            </a:r>
          </a:p>
          <a:p>
            <a:pPr marL="1154430" lvl="2" indent="-514350">
              <a:buFont typeface="+mj-lt"/>
              <a:buAutoNum type="arabicPeriod"/>
            </a:pPr>
            <a:r>
              <a:rPr lang="en-GB" dirty="0" smtClean="0"/>
              <a:t>“Correct” programs </a:t>
            </a:r>
          </a:p>
          <a:p>
            <a:pPr marL="1154430" lvl="2" indent="-514350">
              <a:buFont typeface="+mj-lt"/>
              <a:buAutoNum type="arabicPeriod"/>
            </a:pPr>
            <a:r>
              <a:rPr lang="en-GB" dirty="0" smtClean="0"/>
              <a:t>Succinct programs</a:t>
            </a:r>
          </a:p>
          <a:p>
            <a:pPr marL="1154430" lvl="2" indent="-514350">
              <a:buFont typeface="+mj-lt"/>
              <a:buAutoNum type="arabicPeriod"/>
            </a:pPr>
            <a:r>
              <a:rPr lang="en-GB" dirty="0" smtClean="0"/>
              <a:t>Highly </a:t>
            </a:r>
            <a:r>
              <a:rPr lang="en-GB" dirty="0" err="1" smtClean="0"/>
              <a:t>performant</a:t>
            </a:r>
            <a:r>
              <a:rPr lang="en-GB" dirty="0" smtClean="0"/>
              <a:t> code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GB" dirty="0" smtClean="0"/>
              <a:t>Interoperability with .NET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GB" dirty="0" smtClean="0"/>
              <a:t>It’s fun to program!</a:t>
            </a:r>
            <a:endParaRPr lang="en-US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Learning Probabilistic Models</a:t>
            </a:r>
          </a:p>
          <a:p>
            <a:pPr lvl="1"/>
            <a:r>
              <a:rPr lang="en-GB" dirty="0" smtClean="0"/>
              <a:t>Factor Graphs</a:t>
            </a:r>
          </a:p>
          <a:p>
            <a:pPr lvl="1"/>
            <a:r>
              <a:rPr lang="en-GB" dirty="0" smtClean="0"/>
              <a:t>Inference in Factor Graphs</a:t>
            </a:r>
          </a:p>
          <a:p>
            <a:r>
              <a:rPr lang="en-GB" dirty="0" smtClean="0"/>
              <a:t>Projects</a:t>
            </a:r>
          </a:p>
          <a:p>
            <a:pPr lvl="1"/>
            <a:r>
              <a:rPr lang="en-GB" dirty="0" smtClean="0"/>
              <a:t>TrueSkill Analysis</a:t>
            </a:r>
          </a:p>
          <a:p>
            <a:pPr lvl="1"/>
            <a:r>
              <a:rPr lang="en-GB" dirty="0" smtClean="0"/>
              <a:t>Internal </a:t>
            </a:r>
            <a:r>
              <a:rPr lang="en-GB" dirty="0" err="1" smtClean="0"/>
              <a:t>adCenter</a:t>
            </a:r>
            <a:r>
              <a:rPr lang="en-GB" dirty="0" smtClean="0"/>
              <a:t> competition</a:t>
            </a:r>
          </a:p>
          <a:p>
            <a:r>
              <a:rPr lang="en-GB" dirty="0" smtClean="0"/>
              <a:t>Benefits </a:t>
            </a:r>
            <a:r>
              <a:rPr lang="en-GB" dirty="0" smtClean="0"/>
              <a:t>of F#</a:t>
            </a:r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Bi-partite graphs</a:t>
            </a:r>
          </a:p>
          <a:p>
            <a:pPr lvl="1"/>
            <a:r>
              <a:rPr lang="en-GB" dirty="0" smtClean="0"/>
              <a:t>    	Random variables</a:t>
            </a:r>
          </a:p>
          <a:p>
            <a:pPr lvl="1"/>
            <a:r>
              <a:rPr lang="en-GB" dirty="0" smtClean="0"/>
              <a:t>     	Factors</a:t>
            </a:r>
          </a:p>
          <a:p>
            <a:r>
              <a:rPr lang="en-GB" dirty="0" smtClean="0"/>
              <a:t>Two purposes:</a:t>
            </a:r>
          </a:p>
          <a:p>
            <a:pPr lvl="1"/>
            <a:r>
              <a:rPr lang="en-GB" dirty="0" smtClean="0"/>
              <a:t>Representation of the structure of a probability distribution (more fine grained than </a:t>
            </a:r>
            <a:r>
              <a:rPr lang="en-GB" dirty="0" err="1" smtClean="0"/>
              <a:t>Bayes</a:t>
            </a:r>
            <a:r>
              <a:rPr lang="en-GB" dirty="0" smtClean="0"/>
              <a:t> Nets)</a:t>
            </a:r>
          </a:p>
          <a:p>
            <a:pPr lvl="1"/>
            <a:r>
              <a:rPr lang="en-GB" dirty="0" smtClean="0"/>
              <a:t>Represent an algorithm where </a:t>
            </a:r>
            <a:r>
              <a:rPr lang="en-GB" dirty="0" smtClean="0"/>
              <a:t>computations </a:t>
            </a:r>
            <a:r>
              <a:rPr lang="en-GB" dirty="0" smtClean="0"/>
              <a:t>are performed along the edges (schedules)</a:t>
            </a:r>
          </a:p>
          <a:p>
            <a:pPr>
              <a:buNone/>
            </a:pPr>
            <a:endParaRPr lang="en-GB" dirty="0" smtClean="0"/>
          </a:p>
        </p:txBody>
      </p:sp>
      <p:sp>
        <p:nvSpPr>
          <p:cNvPr id="4" name="Oval 3"/>
          <p:cNvSpPr/>
          <p:nvPr/>
        </p:nvSpPr>
        <p:spPr>
          <a:xfrm>
            <a:off x="1676400" y="2209800"/>
            <a:ext cx="304800" cy="304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aseline="-25000" dirty="0">
              <a:solidFill>
                <a:srgbClr val="FF0000"/>
              </a:solidFill>
              <a:latin typeface="cmmi12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2600" y="2743200"/>
            <a:ext cx="2286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TrueSkill</a:t>
            </a:r>
            <a:r>
              <a:rPr lang="en-GB" dirty="0" smtClean="0"/>
              <a:t>™ Factor Graph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74" idx="4"/>
            <a:endCxn id="78" idx="0"/>
          </p:cNvCxnSpPr>
          <p:nvPr/>
        </p:nvCxnSpPr>
        <p:spPr>
          <a:xfrm rot="5400000">
            <a:off x="1790700" y="4038600"/>
            <a:ext cx="762000" cy="158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75" idx="4"/>
            <a:endCxn id="81" idx="0"/>
          </p:cNvCxnSpPr>
          <p:nvPr/>
        </p:nvCxnSpPr>
        <p:spPr>
          <a:xfrm rot="16200000" flipH="1">
            <a:off x="3924300" y="3733800"/>
            <a:ext cx="762000" cy="6096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76" idx="4"/>
            <a:endCxn id="81" idx="0"/>
          </p:cNvCxnSpPr>
          <p:nvPr/>
        </p:nvCxnSpPr>
        <p:spPr>
          <a:xfrm rot="5400000">
            <a:off x="4533900" y="3733800"/>
            <a:ext cx="762000" cy="6096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77" idx="4"/>
            <a:endCxn id="82" idx="0"/>
          </p:cNvCxnSpPr>
          <p:nvPr/>
        </p:nvCxnSpPr>
        <p:spPr>
          <a:xfrm rot="5400000">
            <a:off x="6591300" y="4038600"/>
            <a:ext cx="762000" cy="158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78" idx="4"/>
            <a:endCxn id="79" idx="0"/>
          </p:cNvCxnSpPr>
          <p:nvPr/>
        </p:nvCxnSpPr>
        <p:spPr>
          <a:xfrm rot="16200000" flipH="1">
            <a:off x="2362200" y="4914900"/>
            <a:ext cx="762000" cy="11430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82" idx="4"/>
            <a:endCxn id="83" idx="0"/>
          </p:cNvCxnSpPr>
          <p:nvPr/>
        </p:nvCxnSpPr>
        <p:spPr>
          <a:xfrm rot="5400000">
            <a:off x="5981700" y="4876800"/>
            <a:ext cx="762000" cy="12192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81" idx="4"/>
            <a:endCxn id="79" idx="0"/>
          </p:cNvCxnSpPr>
          <p:nvPr/>
        </p:nvCxnSpPr>
        <p:spPr>
          <a:xfrm rot="5400000">
            <a:off x="3581400" y="4838700"/>
            <a:ext cx="762000" cy="12954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81" idx="4"/>
            <a:endCxn id="83" idx="0"/>
          </p:cNvCxnSpPr>
          <p:nvPr/>
        </p:nvCxnSpPr>
        <p:spPr>
          <a:xfrm rot="16200000" flipH="1">
            <a:off x="4800600" y="4914900"/>
            <a:ext cx="762000" cy="11430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6858000" y="3886200"/>
            <a:ext cx="2286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/>
          <p:cNvSpPr/>
          <p:nvPr/>
        </p:nvSpPr>
        <p:spPr>
          <a:xfrm>
            <a:off x="4495800" y="3886200"/>
            <a:ext cx="2286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/>
          <p:cNvSpPr/>
          <p:nvPr/>
        </p:nvSpPr>
        <p:spPr>
          <a:xfrm>
            <a:off x="2057400" y="3886200"/>
            <a:ext cx="2286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2057400" y="2514600"/>
            <a:ext cx="2286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/>
          <p:cNvSpPr/>
          <p:nvPr/>
        </p:nvSpPr>
        <p:spPr>
          <a:xfrm>
            <a:off x="3886200" y="2514600"/>
            <a:ext cx="2286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/>
          <p:cNvSpPr/>
          <p:nvPr/>
        </p:nvSpPr>
        <p:spPr>
          <a:xfrm>
            <a:off x="5105400" y="2514600"/>
            <a:ext cx="2286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/>
          <p:cNvSpPr/>
          <p:nvPr/>
        </p:nvSpPr>
        <p:spPr>
          <a:xfrm>
            <a:off x="6858000" y="2514600"/>
            <a:ext cx="2286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/>
          <p:cNvSpPr/>
          <p:nvPr/>
        </p:nvSpPr>
        <p:spPr>
          <a:xfrm>
            <a:off x="3200400" y="5715000"/>
            <a:ext cx="2286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/>
          <p:cNvSpPr/>
          <p:nvPr/>
        </p:nvSpPr>
        <p:spPr>
          <a:xfrm>
            <a:off x="5638800" y="5715000"/>
            <a:ext cx="2286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6" name="Straight Arrow Connector 95"/>
          <p:cNvCxnSpPr>
            <a:stCxn id="92" idx="2"/>
            <a:endCxn id="77" idx="0"/>
          </p:cNvCxnSpPr>
          <p:nvPr/>
        </p:nvCxnSpPr>
        <p:spPr>
          <a:xfrm rot="5400000">
            <a:off x="6858000" y="2857500"/>
            <a:ext cx="228600" cy="1588"/>
          </a:xfrm>
          <a:prstGeom prst="straightConnector1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1" idx="2"/>
            <a:endCxn id="76" idx="0"/>
          </p:cNvCxnSpPr>
          <p:nvPr/>
        </p:nvCxnSpPr>
        <p:spPr>
          <a:xfrm rot="5400000">
            <a:off x="5105400" y="2857500"/>
            <a:ext cx="228600" cy="1588"/>
          </a:xfrm>
          <a:prstGeom prst="straightConnector1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0" idx="2"/>
            <a:endCxn id="75" idx="0"/>
          </p:cNvCxnSpPr>
          <p:nvPr/>
        </p:nvCxnSpPr>
        <p:spPr>
          <a:xfrm rot="5400000">
            <a:off x="3886200" y="2857500"/>
            <a:ext cx="228600" cy="1588"/>
          </a:xfrm>
          <a:prstGeom prst="straightConnector1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9" idx="2"/>
            <a:endCxn id="74" idx="0"/>
          </p:cNvCxnSpPr>
          <p:nvPr/>
        </p:nvCxnSpPr>
        <p:spPr>
          <a:xfrm rot="5400000">
            <a:off x="2057400" y="2857500"/>
            <a:ext cx="228600" cy="1588"/>
          </a:xfrm>
          <a:prstGeom prst="straightConnector1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77" idx="4"/>
            <a:endCxn id="86" idx="0"/>
          </p:cNvCxnSpPr>
          <p:nvPr/>
        </p:nvCxnSpPr>
        <p:spPr>
          <a:xfrm rot="5400000">
            <a:off x="6858000" y="3771900"/>
            <a:ext cx="228600" cy="1588"/>
          </a:xfrm>
          <a:prstGeom prst="straightConnector1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76" idx="4"/>
            <a:endCxn id="87" idx="0"/>
          </p:cNvCxnSpPr>
          <p:nvPr/>
        </p:nvCxnSpPr>
        <p:spPr>
          <a:xfrm rot="5400000">
            <a:off x="4800600" y="3467100"/>
            <a:ext cx="228600" cy="609600"/>
          </a:xfrm>
          <a:prstGeom prst="straightConnector1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75" idx="4"/>
            <a:endCxn id="87" idx="0"/>
          </p:cNvCxnSpPr>
          <p:nvPr/>
        </p:nvCxnSpPr>
        <p:spPr>
          <a:xfrm rot="16200000" flipH="1">
            <a:off x="4191000" y="3467100"/>
            <a:ext cx="228600" cy="609600"/>
          </a:xfrm>
          <a:prstGeom prst="straightConnector1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4" idx="4"/>
            <a:endCxn id="88" idx="0"/>
          </p:cNvCxnSpPr>
          <p:nvPr/>
        </p:nvCxnSpPr>
        <p:spPr>
          <a:xfrm rot="5400000">
            <a:off x="2057400" y="3771900"/>
            <a:ext cx="228600" cy="1588"/>
          </a:xfrm>
          <a:prstGeom prst="straightConnector1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86" idx="2"/>
            <a:endCxn id="82" idx="0"/>
          </p:cNvCxnSpPr>
          <p:nvPr/>
        </p:nvCxnSpPr>
        <p:spPr>
          <a:xfrm rot="5400000">
            <a:off x="6819900" y="4267200"/>
            <a:ext cx="304800" cy="1588"/>
          </a:xfrm>
          <a:prstGeom prst="straightConnector1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87" idx="2"/>
            <a:endCxn id="81" idx="0"/>
          </p:cNvCxnSpPr>
          <p:nvPr/>
        </p:nvCxnSpPr>
        <p:spPr>
          <a:xfrm rot="5400000">
            <a:off x="4457700" y="4267200"/>
            <a:ext cx="304800" cy="1588"/>
          </a:xfrm>
          <a:prstGeom prst="straightConnector1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88" idx="2"/>
            <a:endCxn id="78" idx="0"/>
          </p:cNvCxnSpPr>
          <p:nvPr/>
        </p:nvCxnSpPr>
        <p:spPr>
          <a:xfrm rot="5400000">
            <a:off x="2019300" y="4267200"/>
            <a:ext cx="304800" cy="1588"/>
          </a:xfrm>
          <a:prstGeom prst="straightConnector1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82" idx="4"/>
            <a:endCxn id="94" idx="3"/>
          </p:cNvCxnSpPr>
          <p:nvPr/>
        </p:nvCxnSpPr>
        <p:spPr>
          <a:xfrm rot="5400000">
            <a:off x="6057900" y="4914900"/>
            <a:ext cx="723900" cy="1104900"/>
          </a:xfrm>
          <a:prstGeom prst="straightConnector1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81" idx="4"/>
            <a:endCxn id="94" idx="1"/>
          </p:cNvCxnSpPr>
          <p:nvPr/>
        </p:nvCxnSpPr>
        <p:spPr>
          <a:xfrm rot="16200000" flipH="1">
            <a:off x="4762500" y="4953000"/>
            <a:ext cx="723900" cy="1028700"/>
          </a:xfrm>
          <a:prstGeom prst="straightConnector1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81" idx="4"/>
            <a:endCxn id="93" idx="3"/>
          </p:cNvCxnSpPr>
          <p:nvPr/>
        </p:nvCxnSpPr>
        <p:spPr>
          <a:xfrm rot="5400000">
            <a:off x="3657600" y="4876800"/>
            <a:ext cx="723900" cy="1181100"/>
          </a:xfrm>
          <a:prstGeom prst="straightConnector1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8" idx="4"/>
            <a:endCxn id="93" idx="1"/>
          </p:cNvCxnSpPr>
          <p:nvPr/>
        </p:nvCxnSpPr>
        <p:spPr>
          <a:xfrm rot="16200000" flipH="1">
            <a:off x="2324100" y="4953000"/>
            <a:ext cx="723900" cy="1028700"/>
          </a:xfrm>
          <a:prstGeom prst="straightConnector1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828800" y="2971800"/>
            <a:ext cx="685800" cy="685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FF0000"/>
                </a:solidFill>
                <a:latin typeface="cmmi12" pitchFamily="34" charset="0"/>
              </a:rPr>
              <a:t>s</a:t>
            </a:r>
            <a:r>
              <a:rPr lang="en-GB" sz="2800" baseline="-25000" dirty="0" smtClean="0">
                <a:solidFill>
                  <a:srgbClr val="FF0000"/>
                </a:solidFill>
                <a:latin typeface="cmmi12" pitchFamily="34" charset="0"/>
              </a:rPr>
              <a:t>1</a:t>
            </a:r>
            <a:endParaRPr lang="en-US" sz="2800" baseline="-25000" dirty="0">
              <a:solidFill>
                <a:srgbClr val="FF0000"/>
              </a:solidFill>
              <a:latin typeface="cmmi12" pitchFamily="34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3657600" y="2971800"/>
            <a:ext cx="685800" cy="6858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0000FF"/>
                </a:solidFill>
                <a:latin typeface="cmmi12" pitchFamily="34" charset="0"/>
              </a:rPr>
              <a:t>s</a:t>
            </a:r>
            <a:r>
              <a:rPr lang="en-GB" sz="2800" baseline="-25000" dirty="0" smtClean="0">
                <a:solidFill>
                  <a:srgbClr val="0000FF"/>
                </a:solidFill>
                <a:latin typeface="cmmi12" pitchFamily="34" charset="0"/>
              </a:rPr>
              <a:t>2</a:t>
            </a:r>
            <a:endParaRPr lang="en-US" sz="2800" baseline="-25000" dirty="0">
              <a:solidFill>
                <a:srgbClr val="0000FF"/>
              </a:solidFill>
              <a:latin typeface="cmmi12" pitchFamily="34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4876800" y="2971800"/>
            <a:ext cx="685800" cy="6858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0000FF"/>
                </a:solidFill>
                <a:latin typeface="cmmi12" pitchFamily="34" charset="0"/>
              </a:rPr>
              <a:t>s</a:t>
            </a:r>
            <a:r>
              <a:rPr lang="en-GB" sz="2800" baseline="-25000" dirty="0" smtClean="0">
                <a:solidFill>
                  <a:srgbClr val="0000FF"/>
                </a:solidFill>
                <a:latin typeface="cmmi12" pitchFamily="34" charset="0"/>
              </a:rPr>
              <a:t>3</a:t>
            </a:r>
            <a:endParaRPr lang="en-US" sz="2800" baseline="-25000" dirty="0">
              <a:solidFill>
                <a:srgbClr val="0000FF"/>
              </a:solidFill>
              <a:latin typeface="cmmi12" pitchFamily="34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6629400" y="2971800"/>
            <a:ext cx="685800" cy="6858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7030A0"/>
                </a:solidFill>
                <a:latin typeface="cmmi12" pitchFamily="34" charset="0"/>
              </a:rPr>
              <a:t>s</a:t>
            </a:r>
            <a:r>
              <a:rPr lang="en-GB" sz="2800" baseline="-25000" dirty="0" smtClean="0">
                <a:solidFill>
                  <a:srgbClr val="7030A0"/>
                </a:solidFill>
                <a:latin typeface="cmmi12" pitchFamily="34" charset="0"/>
              </a:rPr>
              <a:t>4</a:t>
            </a:r>
            <a:endParaRPr lang="en-US" sz="2800" baseline="-25000" dirty="0">
              <a:solidFill>
                <a:srgbClr val="7030A0"/>
              </a:solidFill>
              <a:latin typeface="cmmi12" pitchFamily="34" charset="0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1828800" y="4419600"/>
            <a:ext cx="685800" cy="685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FF0000"/>
                </a:solidFill>
                <a:latin typeface="cmmi12" pitchFamily="34" charset="0"/>
              </a:rPr>
              <a:t>t</a:t>
            </a:r>
            <a:r>
              <a:rPr lang="en-GB" sz="2800" baseline="-25000" dirty="0" smtClean="0">
                <a:solidFill>
                  <a:srgbClr val="FF0000"/>
                </a:solidFill>
                <a:latin typeface="cmmi12" pitchFamily="34" charset="0"/>
              </a:rPr>
              <a:t>1</a:t>
            </a:r>
            <a:endParaRPr lang="en-US" sz="2800" baseline="-25000" dirty="0">
              <a:solidFill>
                <a:srgbClr val="FF0000"/>
              </a:solidFill>
              <a:latin typeface="cmmi12" pitchFamily="34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2971800" y="5867400"/>
            <a:ext cx="685800" cy="685800"/>
          </a:xfrm>
          <a:prstGeom prst="ellipse">
            <a:avLst/>
          </a:prstGeom>
          <a:solidFill>
            <a:srgbClr val="00B050">
              <a:alpha val="10000"/>
            </a:srgbClr>
          </a:solidFill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rgbClr val="00B050"/>
                </a:solidFill>
                <a:latin typeface="cmmi12" pitchFamily="34" charset="0"/>
              </a:rPr>
              <a:t>y</a:t>
            </a:r>
            <a:r>
              <a:rPr lang="en-GB" sz="2000" b="1" baseline="-25000" dirty="0" smtClean="0">
                <a:solidFill>
                  <a:srgbClr val="00B050"/>
                </a:solidFill>
                <a:latin typeface="cmmi12" pitchFamily="34" charset="0"/>
              </a:rPr>
              <a:t>12</a:t>
            </a:r>
            <a:endParaRPr lang="en-US" sz="2000" baseline="-25000" dirty="0">
              <a:solidFill>
                <a:srgbClr val="00B050"/>
              </a:solidFill>
              <a:latin typeface="cmmi12" pitchFamily="34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4267200" y="4419600"/>
            <a:ext cx="685800" cy="6858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0000FF"/>
                </a:solidFill>
                <a:latin typeface="cmmi12" pitchFamily="34" charset="0"/>
              </a:rPr>
              <a:t>t</a:t>
            </a:r>
            <a:r>
              <a:rPr lang="en-GB" sz="2800" baseline="-25000" dirty="0" smtClean="0">
                <a:solidFill>
                  <a:srgbClr val="0000FF"/>
                </a:solidFill>
                <a:latin typeface="cmmi12" pitchFamily="34" charset="0"/>
              </a:rPr>
              <a:t>2</a:t>
            </a:r>
            <a:endParaRPr lang="en-US" sz="2800" baseline="-25000" dirty="0">
              <a:solidFill>
                <a:srgbClr val="0000FF"/>
              </a:solidFill>
              <a:latin typeface="cmmi12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6629400" y="4419600"/>
            <a:ext cx="685800" cy="6858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7030A0"/>
                </a:solidFill>
                <a:latin typeface="cmmi12" pitchFamily="34" charset="0"/>
              </a:rPr>
              <a:t>t</a:t>
            </a:r>
            <a:r>
              <a:rPr lang="en-GB" sz="2800" baseline="-25000" dirty="0" smtClean="0">
                <a:solidFill>
                  <a:srgbClr val="7030A0"/>
                </a:solidFill>
                <a:latin typeface="cmmi12" pitchFamily="34" charset="0"/>
              </a:rPr>
              <a:t>3</a:t>
            </a:r>
            <a:endParaRPr lang="en-US" sz="2800" baseline="-25000" dirty="0">
              <a:solidFill>
                <a:srgbClr val="7030A0"/>
              </a:solidFill>
              <a:latin typeface="cmmi12" pitchFamily="34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5410200" y="5867400"/>
            <a:ext cx="685800" cy="685800"/>
          </a:xfrm>
          <a:prstGeom prst="ellipse">
            <a:avLst/>
          </a:prstGeom>
          <a:solidFill>
            <a:srgbClr val="00B050">
              <a:alpha val="10000"/>
            </a:srgbClr>
          </a:solidFill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rgbClr val="00B050"/>
                </a:solidFill>
                <a:latin typeface="cmmi12" pitchFamily="34" charset="0"/>
              </a:rPr>
              <a:t>y</a:t>
            </a:r>
            <a:r>
              <a:rPr lang="en-GB" sz="2000" b="1" baseline="-25000" dirty="0" smtClean="0">
                <a:solidFill>
                  <a:srgbClr val="00B050"/>
                </a:solidFill>
                <a:latin typeface="cmmi12" pitchFamily="34" charset="0"/>
              </a:rPr>
              <a:t>23</a:t>
            </a:r>
            <a:endParaRPr lang="en-US" sz="2000" baseline="-25000" dirty="0">
              <a:solidFill>
                <a:srgbClr val="00B050"/>
              </a:solidFill>
              <a:latin typeface="cmmi12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2247900" y="2857500"/>
            <a:ext cx="229394" cy="7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165100" dist="50800" dir="5400000" algn="t" rotWithShape="0">
              <a:srgbClr val="FFFF00">
                <a:alpha val="3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5400000">
            <a:off x="4075905" y="2857500"/>
            <a:ext cx="229394" cy="7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165100" dist="50800" dir="5400000" algn="t" rotWithShape="0">
              <a:srgbClr val="FFFF00">
                <a:alpha val="3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5400000">
            <a:off x="5295106" y="2857500"/>
            <a:ext cx="229394" cy="7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165100" dist="50800" dir="5400000" algn="t" rotWithShape="0">
              <a:srgbClr val="FFFF00">
                <a:alpha val="3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>
            <a:off x="7047706" y="2857500"/>
            <a:ext cx="229394" cy="7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165100" dist="50800" dir="5400000" algn="t" rotWithShape="0">
              <a:srgbClr val="FFFF00">
                <a:alpha val="3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rot="5400000">
            <a:off x="2247900" y="3771900"/>
            <a:ext cx="229394" cy="7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165100" dist="50800" dir="5400000" algn="t" rotWithShape="0">
              <a:srgbClr val="FFFF00">
                <a:alpha val="3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267200" y="3581400"/>
            <a:ext cx="304800" cy="152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165100" dist="50800" dir="5400000" algn="t" rotWithShape="0">
              <a:srgbClr val="FFFF00">
                <a:alpha val="3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10800000" flipV="1">
            <a:off x="4648200" y="3581400"/>
            <a:ext cx="304800" cy="152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165100" dist="50800" dir="5400000" algn="t" rotWithShape="0">
              <a:srgbClr val="FFFF00">
                <a:alpha val="3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rot="5400000">
            <a:off x="7047706" y="3771900"/>
            <a:ext cx="229394" cy="7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165100" dist="50800" dir="5400000" algn="t" rotWithShape="0">
              <a:srgbClr val="FFFF00">
                <a:alpha val="3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5400000">
            <a:off x="2247900" y="4229100"/>
            <a:ext cx="229394" cy="7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165100" dist="50800" dir="5400000" algn="t" rotWithShape="0">
              <a:srgbClr val="FFFF00">
                <a:alpha val="3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5400000">
            <a:off x="4685506" y="4229100"/>
            <a:ext cx="229394" cy="7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165100" dist="50800" dir="5400000" algn="t" rotWithShape="0">
              <a:srgbClr val="FFFF00">
                <a:alpha val="3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rot="5400000">
            <a:off x="7047706" y="4229100"/>
            <a:ext cx="229394" cy="7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165100" dist="50800" dir="5400000" algn="t" rotWithShape="0">
              <a:srgbClr val="FFFF00">
                <a:alpha val="3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2438400" y="5105400"/>
            <a:ext cx="7620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165100" dist="50800" dir="5400000" algn="t" rotWithShape="0">
              <a:srgbClr val="FF0000">
                <a:alpha val="3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3429794" y="5105400"/>
            <a:ext cx="913606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165100" dist="50800" dir="5400000" algn="t" rotWithShape="0">
              <a:srgbClr val="FF0000">
                <a:alpha val="3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4876800" y="5105400"/>
            <a:ext cx="7620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165100" dist="50800" dir="5400000" algn="t" rotWithShape="0">
              <a:srgbClr val="FF0000">
                <a:alpha val="3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5867400" y="5105400"/>
            <a:ext cx="8382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165100" dist="50800" dir="5400000" algn="t" rotWithShape="0">
              <a:srgbClr val="FF0000">
                <a:alpha val="3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6019800" y="5334000"/>
            <a:ext cx="8382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  <a:effectLst>
            <a:outerShdw blurRad="165100" dist="50800" dir="5400000" algn="t" rotWithShape="0">
              <a:srgbClr val="FF0000">
                <a:alpha val="3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4724400" y="5334000"/>
            <a:ext cx="7620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  <a:effectLst>
            <a:outerShdw blurRad="165100" dist="50800" dir="5400000" algn="t" rotWithShape="0">
              <a:srgbClr val="FF0000">
                <a:alpha val="3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3581400" y="5334000"/>
            <a:ext cx="913606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  <a:effectLst>
            <a:outerShdw blurRad="165100" dist="50800" dir="5400000" algn="t" rotWithShape="0">
              <a:srgbClr val="FF0000">
                <a:alpha val="3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2209800" y="5334000"/>
            <a:ext cx="7620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  <a:effectLst>
            <a:outerShdw blurRad="165100" dist="50800" dir="5400000" algn="t" rotWithShape="0">
              <a:srgbClr val="FF0000">
                <a:alpha val="3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rot="5400000">
            <a:off x="1866900" y="4229100"/>
            <a:ext cx="229394" cy="79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  <a:effectLst>
            <a:outerShdw blurRad="165100" dist="50800" dir="5400000" algn="t" rotWithShape="0">
              <a:srgbClr val="FFFF00">
                <a:alpha val="3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rot="5400000">
            <a:off x="4304506" y="4229100"/>
            <a:ext cx="229394" cy="79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  <a:effectLst>
            <a:outerShdw blurRad="165100" dist="50800" dir="5400000" algn="t" rotWithShape="0">
              <a:srgbClr val="FFFF00">
                <a:alpha val="3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rot="5400000">
            <a:off x="6666706" y="4229100"/>
            <a:ext cx="229394" cy="79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  <a:effectLst>
            <a:outerShdw blurRad="165100" dist="50800" dir="5400000" algn="t" rotWithShape="0">
              <a:srgbClr val="FFFF00">
                <a:alpha val="3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rot="5400000">
            <a:off x="1866900" y="3771900"/>
            <a:ext cx="229394" cy="79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  <a:effectLst>
            <a:outerShdw blurRad="165100" dist="50800" dir="5400000" algn="t" rotWithShape="0">
              <a:srgbClr val="FFFF00">
                <a:alpha val="3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4114800" y="3810000"/>
            <a:ext cx="304800" cy="1524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  <a:effectLst>
            <a:outerShdw blurRad="165100" dist="50800" dir="5400000" algn="t" rotWithShape="0">
              <a:srgbClr val="FFFF00">
                <a:alpha val="3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rot="10800000" flipV="1">
            <a:off x="4800600" y="3809999"/>
            <a:ext cx="304800" cy="1524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  <a:effectLst>
            <a:outerShdw blurRad="165100" dist="50800" dir="5400000" algn="t" rotWithShape="0">
              <a:srgbClr val="FFFF00">
                <a:alpha val="3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rot="5400000">
            <a:off x="6667500" y="3771900"/>
            <a:ext cx="229394" cy="79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  <a:effectLst>
            <a:outerShdw blurRad="165100" dist="50800" dir="5400000" algn="t" rotWithShape="0">
              <a:srgbClr val="FFFF00">
                <a:alpha val="3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97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lum/>
          </a:blip>
          <a:srcRect l="-468" t="-6445" r="-468" b="-6445"/>
          <a:stretch>
            <a:fillRect/>
          </a:stretch>
        </p:blipFill>
        <p:spPr>
          <a:xfrm>
            <a:off x="846358" y="1676400"/>
            <a:ext cx="7840442" cy="6364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500"/>
                            </p:stCondLst>
                            <p:childTnLst>
                              <p:par>
                                <p:cTn id="1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000"/>
                            </p:stCondLst>
                            <p:childTnLst>
                              <p:par>
                                <p:cTn id="1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500"/>
                            </p:stCondLst>
                            <p:childTnLst>
                              <p:par>
                                <p:cTn id="1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3000"/>
                            </p:stCondLst>
                            <p:childTnLst>
                              <p:par>
                                <p:cTn id="1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500"/>
                            </p:stCondLst>
                            <p:childTnLst>
                              <p:par>
                                <p:cTn id="19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0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3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6" dur="25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9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74" grpId="0" animBg="1"/>
      <p:bldP spid="75" grpId="0" animBg="1"/>
      <p:bldP spid="76" grpId="0" animBg="1"/>
      <p:bldP spid="77" grpId="0" animBg="1"/>
      <p:bldP spid="79" grpId="0" animBg="1"/>
      <p:bldP spid="8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Inference in Factor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Computational question:</a:t>
            </a:r>
          </a:p>
          <a:p>
            <a:pPr lvl="1"/>
            <a:r>
              <a:rPr lang="en-GB" dirty="0" smtClean="0"/>
              <a:t>What are the </a:t>
            </a:r>
            <a:r>
              <a:rPr lang="en-GB" dirty="0" err="1" smtClean="0"/>
              <a:t>marginals</a:t>
            </a:r>
            <a:r>
              <a:rPr lang="en-GB" dirty="0" smtClean="0"/>
              <a:t> of the joint probability?</a:t>
            </a:r>
          </a:p>
          <a:p>
            <a:pPr lvl="1"/>
            <a:r>
              <a:rPr lang="en-GB" dirty="0" smtClean="0"/>
              <a:t>What is the mode of the joint probability?</a:t>
            </a:r>
          </a:p>
          <a:p>
            <a:r>
              <a:rPr lang="en-GB" dirty="0" smtClean="0"/>
              <a:t>Naive approach require exponential run-time:</a:t>
            </a:r>
          </a:p>
          <a:p>
            <a:pPr lvl="1"/>
            <a:r>
              <a:rPr lang="en-GB" dirty="0" err="1" smtClean="0"/>
              <a:t>Marginals</a:t>
            </a:r>
            <a:r>
              <a:rPr lang="en-GB" dirty="0" smtClean="0"/>
              <a:t>:</a:t>
            </a:r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pPr lvl="1"/>
            <a:r>
              <a:rPr lang="en-GB" dirty="0" smtClean="0"/>
              <a:t>Mode:</a:t>
            </a:r>
          </a:p>
          <a:p>
            <a:pPr>
              <a:buNone/>
            </a:pPr>
            <a:endParaRPr lang="en-GB" dirty="0" smtClean="0"/>
          </a:p>
        </p:txBody>
      </p:sp>
      <p:pic>
        <p:nvPicPr>
          <p:cNvPr id="8" name="Picture 7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lum/>
          </a:blip>
          <a:srcRect l="-637" t="-6168" r="-637" b="-6168"/>
          <a:stretch>
            <a:fillRect/>
          </a:stretch>
        </p:blipFill>
        <p:spPr>
          <a:xfrm>
            <a:off x="1555701" y="4222701"/>
            <a:ext cx="7074147" cy="8104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lum/>
          </a:blip>
          <a:srcRect l="-991" t="-7669" r="-991" b="-7669"/>
          <a:stretch>
            <a:fillRect/>
          </a:stretch>
        </p:blipFill>
        <p:spPr>
          <a:xfrm>
            <a:off x="2607426" y="5614747"/>
            <a:ext cx="4728339" cy="69117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Message Passing in Factor Graphs</a:t>
            </a:r>
            <a:endParaRPr lang="en-US" dirty="0"/>
          </a:p>
        </p:txBody>
      </p:sp>
      <p:sp>
        <p:nvSpPr>
          <p:cNvPr id="1051" name="Line 27"/>
          <p:cNvSpPr>
            <a:spLocks noChangeShapeType="1"/>
          </p:cNvSpPr>
          <p:nvPr/>
        </p:nvSpPr>
        <p:spPr bwMode="auto">
          <a:xfrm>
            <a:off x="976313" y="2940050"/>
            <a:ext cx="1560513" cy="1587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 flipV="1">
            <a:off x="976313" y="1709738"/>
            <a:ext cx="1588" cy="1230312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53" name="Freeform 29"/>
          <p:cNvSpPr>
            <a:spLocks/>
          </p:cNvSpPr>
          <p:nvPr/>
        </p:nvSpPr>
        <p:spPr bwMode="auto">
          <a:xfrm>
            <a:off x="976313" y="1839913"/>
            <a:ext cx="1560513" cy="1100137"/>
          </a:xfrm>
          <a:custGeom>
            <a:avLst/>
            <a:gdLst/>
            <a:ahLst/>
            <a:cxnLst>
              <a:cxn ang="0">
                <a:pos x="9" y="693"/>
              </a:cxn>
              <a:cxn ang="0">
                <a:pos x="30" y="691"/>
              </a:cxn>
              <a:cxn ang="0">
                <a:pos x="48" y="691"/>
              </a:cxn>
              <a:cxn ang="0">
                <a:pos x="68" y="691"/>
              </a:cxn>
              <a:cxn ang="0">
                <a:pos x="89" y="691"/>
              </a:cxn>
              <a:cxn ang="0">
                <a:pos x="107" y="691"/>
              </a:cxn>
              <a:cxn ang="0">
                <a:pos x="127" y="691"/>
              </a:cxn>
              <a:cxn ang="0">
                <a:pos x="147" y="691"/>
              </a:cxn>
              <a:cxn ang="0">
                <a:pos x="166" y="691"/>
              </a:cxn>
              <a:cxn ang="0">
                <a:pos x="186" y="691"/>
              </a:cxn>
              <a:cxn ang="0">
                <a:pos x="206" y="691"/>
              </a:cxn>
              <a:cxn ang="0">
                <a:pos x="224" y="691"/>
              </a:cxn>
              <a:cxn ang="0">
                <a:pos x="245" y="688"/>
              </a:cxn>
              <a:cxn ang="0">
                <a:pos x="265" y="682"/>
              </a:cxn>
              <a:cxn ang="0">
                <a:pos x="283" y="659"/>
              </a:cxn>
              <a:cxn ang="0">
                <a:pos x="304" y="600"/>
              </a:cxn>
              <a:cxn ang="0">
                <a:pos x="324" y="489"/>
              </a:cxn>
              <a:cxn ang="0">
                <a:pos x="342" y="322"/>
              </a:cxn>
              <a:cxn ang="0">
                <a:pos x="363" y="140"/>
              </a:cxn>
              <a:cxn ang="0">
                <a:pos x="383" y="18"/>
              </a:cxn>
              <a:cxn ang="0">
                <a:pos x="401" y="18"/>
              </a:cxn>
              <a:cxn ang="0">
                <a:pos x="421" y="140"/>
              </a:cxn>
              <a:cxn ang="0">
                <a:pos x="442" y="322"/>
              </a:cxn>
              <a:cxn ang="0">
                <a:pos x="460" y="489"/>
              </a:cxn>
              <a:cxn ang="0">
                <a:pos x="480" y="600"/>
              </a:cxn>
              <a:cxn ang="0">
                <a:pos x="501" y="659"/>
              </a:cxn>
              <a:cxn ang="0">
                <a:pos x="521" y="682"/>
              </a:cxn>
              <a:cxn ang="0">
                <a:pos x="539" y="688"/>
              </a:cxn>
              <a:cxn ang="0">
                <a:pos x="560" y="691"/>
              </a:cxn>
              <a:cxn ang="0">
                <a:pos x="580" y="691"/>
              </a:cxn>
              <a:cxn ang="0">
                <a:pos x="598" y="691"/>
              </a:cxn>
              <a:cxn ang="0">
                <a:pos x="618" y="691"/>
              </a:cxn>
              <a:cxn ang="0">
                <a:pos x="639" y="691"/>
              </a:cxn>
              <a:cxn ang="0">
                <a:pos x="657" y="691"/>
              </a:cxn>
              <a:cxn ang="0">
                <a:pos x="677" y="691"/>
              </a:cxn>
              <a:cxn ang="0">
                <a:pos x="698" y="691"/>
              </a:cxn>
              <a:cxn ang="0">
                <a:pos x="716" y="691"/>
              </a:cxn>
              <a:cxn ang="0">
                <a:pos x="736" y="691"/>
              </a:cxn>
              <a:cxn ang="0">
                <a:pos x="757" y="691"/>
              </a:cxn>
              <a:cxn ang="0">
                <a:pos x="775" y="693"/>
              </a:cxn>
              <a:cxn ang="0">
                <a:pos x="795" y="693"/>
              </a:cxn>
              <a:cxn ang="0">
                <a:pos x="815" y="693"/>
              </a:cxn>
              <a:cxn ang="0">
                <a:pos x="834" y="693"/>
              </a:cxn>
              <a:cxn ang="0">
                <a:pos x="854" y="693"/>
              </a:cxn>
              <a:cxn ang="0">
                <a:pos x="874" y="693"/>
              </a:cxn>
              <a:cxn ang="0">
                <a:pos x="892" y="693"/>
              </a:cxn>
              <a:cxn ang="0">
                <a:pos x="913" y="693"/>
              </a:cxn>
              <a:cxn ang="0">
                <a:pos x="933" y="693"/>
              </a:cxn>
              <a:cxn ang="0">
                <a:pos x="951" y="693"/>
              </a:cxn>
              <a:cxn ang="0">
                <a:pos x="972" y="693"/>
              </a:cxn>
            </a:cxnLst>
            <a:rect l="0" t="0" r="r" b="b"/>
            <a:pathLst>
              <a:path w="983" h="693">
                <a:moveTo>
                  <a:pt x="0" y="693"/>
                </a:moveTo>
                <a:lnTo>
                  <a:pt x="9" y="693"/>
                </a:lnTo>
                <a:lnTo>
                  <a:pt x="18" y="691"/>
                </a:lnTo>
                <a:lnTo>
                  <a:pt x="30" y="691"/>
                </a:lnTo>
                <a:lnTo>
                  <a:pt x="39" y="691"/>
                </a:lnTo>
                <a:lnTo>
                  <a:pt x="48" y="691"/>
                </a:lnTo>
                <a:lnTo>
                  <a:pt x="59" y="691"/>
                </a:lnTo>
                <a:lnTo>
                  <a:pt x="68" y="691"/>
                </a:lnTo>
                <a:lnTo>
                  <a:pt x="77" y="691"/>
                </a:lnTo>
                <a:lnTo>
                  <a:pt x="89" y="691"/>
                </a:lnTo>
                <a:lnTo>
                  <a:pt x="98" y="691"/>
                </a:lnTo>
                <a:lnTo>
                  <a:pt x="107" y="691"/>
                </a:lnTo>
                <a:lnTo>
                  <a:pt x="118" y="691"/>
                </a:lnTo>
                <a:lnTo>
                  <a:pt x="127" y="691"/>
                </a:lnTo>
                <a:lnTo>
                  <a:pt x="136" y="691"/>
                </a:lnTo>
                <a:lnTo>
                  <a:pt x="147" y="691"/>
                </a:lnTo>
                <a:lnTo>
                  <a:pt x="157" y="691"/>
                </a:lnTo>
                <a:lnTo>
                  <a:pt x="166" y="691"/>
                </a:lnTo>
                <a:lnTo>
                  <a:pt x="177" y="691"/>
                </a:lnTo>
                <a:lnTo>
                  <a:pt x="186" y="691"/>
                </a:lnTo>
                <a:lnTo>
                  <a:pt x="195" y="691"/>
                </a:lnTo>
                <a:lnTo>
                  <a:pt x="206" y="691"/>
                </a:lnTo>
                <a:lnTo>
                  <a:pt x="215" y="691"/>
                </a:lnTo>
                <a:lnTo>
                  <a:pt x="224" y="691"/>
                </a:lnTo>
                <a:lnTo>
                  <a:pt x="236" y="691"/>
                </a:lnTo>
                <a:lnTo>
                  <a:pt x="245" y="688"/>
                </a:lnTo>
                <a:lnTo>
                  <a:pt x="254" y="686"/>
                </a:lnTo>
                <a:lnTo>
                  <a:pt x="265" y="682"/>
                </a:lnTo>
                <a:lnTo>
                  <a:pt x="274" y="672"/>
                </a:lnTo>
                <a:lnTo>
                  <a:pt x="283" y="659"/>
                </a:lnTo>
                <a:lnTo>
                  <a:pt x="295" y="634"/>
                </a:lnTo>
                <a:lnTo>
                  <a:pt x="304" y="600"/>
                </a:lnTo>
                <a:lnTo>
                  <a:pt x="313" y="552"/>
                </a:lnTo>
                <a:lnTo>
                  <a:pt x="324" y="489"/>
                </a:lnTo>
                <a:lnTo>
                  <a:pt x="333" y="410"/>
                </a:lnTo>
                <a:lnTo>
                  <a:pt x="342" y="322"/>
                </a:lnTo>
                <a:lnTo>
                  <a:pt x="354" y="229"/>
                </a:lnTo>
                <a:lnTo>
                  <a:pt x="363" y="140"/>
                </a:lnTo>
                <a:lnTo>
                  <a:pt x="372" y="66"/>
                </a:lnTo>
                <a:lnTo>
                  <a:pt x="383" y="18"/>
                </a:lnTo>
                <a:lnTo>
                  <a:pt x="392" y="0"/>
                </a:lnTo>
                <a:lnTo>
                  <a:pt x="401" y="18"/>
                </a:lnTo>
                <a:lnTo>
                  <a:pt x="412" y="66"/>
                </a:lnTo>
                <a:lnTo>
                  <a:pt x="421" y="140"/>
                </a:lnTo>
                <a:lnTo>
                  <a:pt x="431" y="229"/>
                </a:lnTo>
                <a:lnTo>
                  <a:pt x="442" y="322"/>
                </a:lnTo>
                <a:lnTo>
                  <a:pt x="451" y="410"/>
                </a:lnTo>
                <a:lnTo>
                  <a:pt x="460" y="489"/>
                </a:lnTo>
                <a:lnTo>
                  <a:pt x="471" y="552"/>
                </a:lnTo>
                <a:lnTo>
                  <a:pt x="480" y="600"/>
                </a:lnTo>
                <a:lnTo>
                  <a:pt x="492" y="634"/>
                </a:lnTo>
                <a:lnTo>
                  <a:pt x="501" y="659"/>
                </a:lnTo>
                <a:lnTo>
                  <a:pt x="510" y="672"/>
                </a:lnTo>
                <a:lnTo>
                  <a:pt x="521" y="682"/>
                </a:lnTo>
                <a:lnTo>
                  <a:pt x="530" y="686"/>
                </a:lnTo>
                <a:lnTo>
                  <a:pt x="539" y="688"/>
                </a:lnTo>
                <a:lnTo>
                  <a:pt x="551" y="691"/>
                </a:lnTo>
                <a:lnTo>
                  <a:pt x="560" y="691"/>
                </a:lnTo>
                <a:lnTo>
                  <a:pt x="569" y="691"/>
                </a:lnTo>
                <a:lnTo>
                  <a:pt x="580" y="691"/>
                </a:lnTo>
                <a:lnTo>
                  <a:pt x="589" y="691"/>
                </a:lnTo>
                <a:lnTo>
                  <a:pt x="598" y="691"/>
                </a:lnTo>
                <a:lnTo>
                  <a:pt x="609" y="691"/>
                </a:lnTo>
                <a:lnTo>
                  <a:pt x="618" y="691"/>
                </a:lnTo>
                <a:lnTo>
                  <a:pt x="628" y="691"/>
                </a:lnTo>
                <a:lnTo>
                  <a:pt x="639" y="691"/>
                </a:lnTo>
                <a:lnTo>
                  <a:pt x="648" y="691"/>
                </a:lnTo>
                <a:lnTo>
                  <a:pt x="657" y="691"/>
                </a:lnTo>
                <a:lnTo>
                  <a:pt x="668" y="691"/>
                </a:lnTo>
                <a:lnTo>
                  <a:pt x="677" y="691"/>
                </a:lnTo>
                <a:lnTo>
                  <a:pt x="686" y="691"/>
                </a:lnTo>
                <a:lnTo>
                  <a:pt x="698" y="691"/>
                </a:lnTo>
                <a:lnTo>
                  <a:pt x="707" y="691"/>
                </a:lnTo>
                <a:lnTo>
                  <a:pt x="716" y="691"/>
                </a:lnTo>
                <a:lnTo>
                  <a:pt x="727" y="691"/>
                </a:lnTo>
                <a:lnTo>
                  <a:pt x="736" y="691"/>
                </a:lnTo>
                <a:lnTo>
                  <a:pt x="745" y="691"/>
                </a:lnTo>
                <a:lnTo>
                  <a:pt x="757" y="691"/>
                </a:lnTo>
                <a:lnTo>
                  <a:pt x="766" y="691"/>
                </a:lnTo>
                <a:lnTo>
                  <a:pt x="775" y="693"/>
                </a:lnTo>
                <a:lnTo>
                  <a:pt x="786" y="693"/>
                </a:lnTo>
                <a:lnTo>
                  <a:pt x="795" y="693"/>
                </a:lnTo>
                <a:lnTo>
                  <a:pt x="804" y="693"/>
                </a:lnTo>
                <a:lnTo>
                  <a:pt x="815" y="693"/>
                </a:lnTo>
                <a:lnTo>
                  <a:pt x="824" y="693"/>
                </a:lnTo>
                <a:lnTo>
                  <a:pt x="834" y="693"/>
                </a:lnTo>
                <a:lnTo>
                  <a:pt x="845" y="693"/>
                </a:lnTo>
                <a:lnTo>
                  <a:pt x="854" y="693"/>
                </a:lnTo>
                <a:lnTo>
                  <a:pt x="863" y="693"/>
                </a:lnTo>
                <a:lnTo>
                  <a:pt x="874" y="693"/>
                </a:lnTo>
                <a:lnTo>
                  <a:pt x="883" y="693"/>
                </a:lnTo>
                <a:lnTo>
                  <a:pt x="892" y="693"/>
                </a:lnTo>
                <a:lnTo>
                  <a:pt x="904" y="693"/>
                </a:lnTo>
                <a:lnTo>
                  <a:pt x="913" y="693"/>
                </a:lnTo>
                <a:lnTo>
                  <a:pt x="922" y="693"/>
                </a:lnTo>
                <a:lnTo>
                  <a:pt x="933" y="693"/>
                </a:lnTo>
                <a:lnTo>
                  <a:pt x="942" y="693"/>
                </a:lnTo>
                <a:lnTo>
                  <a:pt x="951" y="693"/>
                </a:lnTo>
                <a:lnTo>
                  <a:pt x="963" y="693"/>
                </a:lnTo>
                <a:lnTo>
                  <a:pt x="972" y="693"/>
                </a:lnTo>
                <a:lnTo>
                  <a:pt x="983" y="693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54" name="Freeform 30"/>
          <p:cNvSpPr>
            <a:spLocks/>
          </p:cNvSpPr>
          <p:nvPr/>
        </p:nvSpPr>
        <p:spPr bwMode="auto">
          <a:xfrm>
            <a:off x="976313" y="1817688"/>
            <a:ext cx="1560513" cy="1122362"/>
          </a:xfrm>
          <a:custGeom>
            <a:avLst/>
            <a:gdLst/>
            <a:ahLst/>
            <a:cxnLst>
              <a:cxn ang="0">
                <a:pos x="9" y="707"/>
              </a:cxn>
              <a:cxn ang="0">
                <a:pos x="30" y="707"/>
              </a:cxn>
              <a:cxn ang="0">
                <a:pos x="48" y="705"/>
              </a:cxn>
              <a:cxn ang="0">
                <a:pos x="68" y="705"/>
              </a:cxn>
              <a:cxn ang="0">
                <a:pos x="89" y="705"/>
              </a:cxn>
              <a:cxn ang="0">
                <a:pos x="107" y="705"/>
              </a:cxn>
              <a:cxn ang="0">
                <a:pos x="127" y="705"/>
              </a:cxn>
              <a:cxn ang="0">
                <a:pos x="147" y="705"/>
              </a:cxn>
              <a:cxn ang="0">
                <a:pos x="166" y="705"/>
              </a:cxn>
              <a:cxn ang="0">
                <a:pos x="186" y="705"/>
              </a:cxn>
              <a:cxn ang="0">
                <a:pos x="206" y="705"/>
              </a:cxn>
              <a:cxn ang="0">
                <a:pos x="224" y="705"/>
              </a:cxn>
              <a:cxn ang="0">
                <a:pos x="245" y="705"/>
              </a:cxn>
              <a:cxn ang="0">
                <a:pos x="265" y="702"/>
              </a:cxn>
              <a:cxn ang="0">
                <a:pos x="283" y="696"/>
              </a:cxn>
              <a:cxn ang="0">
                <a:pos x="304" y="668"/>
              </a:cxn>
              <a:cxn ang="0">
                <a:pos x="324" y="603"/>
              </a:cxn>
              <a:cxn ang="0">
                <a:pos x="342" y="478"/>
              </a:cxn>
              <a:cxn ang="0">
                <a:pos x="363" y="295"/>
              </a:cxn>
              <a:cxn ang="0">
                <a:pos x="383" y="109"/>
              </a:cxn>
              <a:cxn ang="0">
                <a:pos x="401" y="3"/>
              </a:cxn>
              <a:cxn ang="0">
                <a:pos x="421" y="34"/>
              </a:cxn>
              <a:cxn ang="0">
                <a:pos x="442" y="186"/>
              </a:cxn>
              <a:cxn ang="0">
                <a:pos x="460" y="381"/>
              </a:cxn>
              <a:cxn ang="0">
                <a:pos x="480" y="539"/>
              </a:cxn>
              <a:cxn ang="0">
                <a:pos x="501" y="637"/>
              </a:cxn>
              <a:cxn ang="0">
                <a:pos x="521" y="682"/>
              </a:cxn>
              <a:cxn ang="0">
                <a:pos x="539" y="700"/>
              </a:cxn>
              <a:cxn ang="0">
                <a:pos x="560" y="705"/>
              </a:cxn>
              <a:cxn ang="0">
                <a:pos x="580" y="705"/>
              </a:cxn>
              <a:cxn ang="0">
                <a:pos x="598" y="705"/>
              </a:cxn>
              <a:cxn ang="0">
                <a:pos x="618" y="705"/>
              </a:cxn>
              <a:cxn ang="0">
                <a:pos x="639" y="705"/>
              </a:cxn>
              <a:cxn ang="0">
                <a:pos x="657" y="705"/>
              </a:cxn>
              <a:cxn ang="0">
                <a:pos x="677" y="705"/>
              </a:cxn>
              <a:cxn ang="0">
                <a:pos x="698" y="705"/>
              </a:cxn>
              <a:cxn ang="0">
                <a:pos x="716" y="705"/>
              </a:cxn>
              <a:cxn ang="0">
                <a:pos x="736" y="705"/>
              </a:cxn>
              <a:cxn ang="0">
                <a:pos x="757" y="705"/>
              </a:cxn>
              <a:cxn ang="0">
                <a:pos x="775" y="705"/>
              </a:cxn>
              <a:cxn ang="0">
                <a:pos x="795" y="707"/>
              </a:cxn>
              <a:cxn ang="0">
                <a:pos x="815" y="707"/>
              </a:cxn>
              <a:cxn ang="0">
                <a:pos x="834" y="707"/>
              </a:cxn>
              <a:cxn ang="0">
                <a:pos x="854" y="707"/>
              </a:cxn>
              <a:cxn ang="0">
                <a:pos x="874" y="707"/>
              </a:cxn>
              <a:cxn ang="0">
                <a:pos x="892" y="707"/>
              </a:cxn>
              <a:cxn ang="0">
                <a:pos x="913" y="707"/>
              </a:cxn>
              <a:cxn ang="0">
                <a:pos x="933" y="707"/>
              </a:cxn>
              <a:cxn ang="0">
                <a:pos x="951" y="707"/>
              </a:cxn>
              <a:cxn ang="0">
                <a:pos x="972" y="707"/>
              </a:cxn>
            </a:cxnLst>
            <a:rect l="0" t="0" r="r" b="b"/>
            <a:pathLst>
              <a:path w="983" h="707">
                <a:moveTo>
                  <a:pt x="0" y="707"/>
                </a:moveTo>
                <a:lnTo>
                  <a:pt x="9" y="707"/>
                </a:lnTo>
                <a:lnTo>
                  <a:pt x="18" y="707"/>
                </a:lnTo>
                <a:lnTo>
                  <a:pt x="30" y="707"/>
                </a:lnTo>
                <a:lnTo>
                  <a:pt x="39" y="707"/>
                </a:lnTo>
                <a:lnTo>
                  <a:pt x="48" y="705"/>
                </a:lnTo>
                <a:lnTo>
                  <a:pt x="59" y="705"/>
                </a:lnTo>
                <a:lnTo>
                  <a:pt x="68" y="705"/>
                </a:lnTo>
                <a:lnTo>
                  <a:pt x="77" y="705"/>
                </a:lnTo>
                <a:lnTo>
                  <a:pt x="89" y="705"/>
                </a:lnTo>
                <a:lnTo>
                  <a:pt x="98" y="705"/>
                </a:lnTo>
                <a:lnTo>
                  <a:pt x="107" y="705"/>
                </a:lnTo>
                <a:lnTo>
                  <a:pt x="118" y="705"/>
                </a:lnTo>
                <a:lnTo>
                  <a:pt x="127" y="705"/>
                </a:lnTo>
                <a:lnTo>
                  <a:pt x="136" y="705"/>
                </a:lnTo>
                <a:lnTo>
                  <a:pt x="147" y="705"/>
                </a:lnTo>
                <a:lnTo>
                  <a:pt x="157" y="705"/>
                </a:lnTo>
                <a:lnTo>
                  <a:pt x="166" y="705"/>
                </a:lnTo>
                <a:lnTo>
                  <a:pt x="177" y="705"/>
                </a:lnTo>
                <a:lnTo>
                  <a:pt x="186" y="705"/>
                </a:lnTo>
                <a:lnTo>
                  <a:pt x="195" y="705"/>
                </a:lnTo>
                <a:lnTo>
                  <a:pt x="206" y="705"/>
                </a:lnTo>
                <a:lnTo>
                  <a:pt x="215" y="705"/>
                </a:lnTo>
                <a:lnTo>
                  <a:pt x="224" y="705"/>
                </a:lnTo>
                <a:lnTo>
                  <a:pt x="236" y="705"/>
                </a:lnTo>
                <a:lnTo>
                  <a:pt x="245" y="705"/>
                </a:lnTo>
                <a:lnTo>
                  <a:pt x="254" y="705"/>
                </a:lnTo>
                <a:lnTo>
                  <a:pt x="265" y="702"/>
                </a:lnTo>
                <a:lnTo>
                  <a:pt x="274" y="700"/>
                </a:lnTo>
                <a:lnTo>
                  <a:pt x="283" y="696"/>
                </a:lnTo>
                <a:lnTo>
                  <a:pt x="295" y="684"/>
                </a:lnTo>
                <a:lnTo>
                  <a:pt x="304" y="668"/>
                </a:lnTo>
                <a:lnTo>
                  <a:pt x="313" y="641"/>
                </a:lnTo>
                <a:lnTo>
                  <a:pt x="324" y="603"/>
                </a:lnTo>
                <a:lnTo>
                  <a:pt x="333" y="548"/>
                </a:lnTo>
                <a:lnTo>
                  <a:pt x="342" y="478"/>
                </a:lnTo>
                <a:lnTo>
                  <a:pt x="354" y="392"/>
                </a:lnTo>
                <a:lnTo>
                  <a:pt x="363" y="295"/>
                </a:lnTo>
                <a:lnTo>
                  <a:pt x="372" y="197"/>
                </a:lnTo>
                <a:lnTo>
                  <a:pt x="383" y="109"/>
                </a:lnTo>
                <a:lnTo>
                  <a:pt x="392" y="41"/>
                </a:lnTo>
                <a:lnTo>
                  <a:pt x="401" y="3"/>
                </a:lnTo>
                <a:lnTo>
                  <a:pt x="412" y="0"/>
                </a:lnTo>
                <a:lnTo>
                  <a:pt x="421" y="34"/>
                </a:lnTo>
                <a:lnTo>
                  <a:pt x="431" y="100"/>
                </a:lnTo>
                <a:lnTo>
                  <a:pt x="442" y="186"/>
                </a:lnTo>
                <a:lnTo>
                  <a:pt x="451" y="283"/>
                </a:lnTo>
                <a:lnTo>
                  <a:pt x="460" y="381"/>
                </a:lnTo>
                <a:lnTo>
                  <a:pt x="471" y="467"/>
                </a:lnTo>
                <a:lnTo>
                  <a:pt x="480" y="539"/>
                </a:lnTo>
                <a:lnTo>
                  <a:pt x="492" y="596"/>
                </a:lnTo>
                <a:lnTo>
                  <a:pt x="501" y="637"/>
                </a:lnTo>
                <a:lnTo>
                  <a:pt x="510" y="666"/>
                </a:lnTo>
                <a:lnTo>
                  <a:pt x="521" y="682"/>
                </a:lnTo>
                <a:lnTo>
                  <a:pt x="530" y="693"/>
                </a:lnTo>
                <a:lnTo>
                  <a:pt x="539" y="700"/>
                </a:lnTo>
                <a:lnTo>
                  <a:pt x="551" y="702"/>
                </a:lnTo>
                <a:lnTo>
                  <a:pt x="560" y="705"/>
                </a:lnTo>
                <a:lnTo>
                  <a:pt x="569" y="705"/>
                </a:lnTo>
                <a:lnTo>
                  <a:pt x="580" y="705"/>
                </a:lnTo>
                <a:lnTo>
                  <a:pt x="589" y="705"/>
                </a:lnTo>
                <a:lnTo>
                  <a:pt x="598" y="705"/>
                </a:lnTo>
                <a:lnTo>
                  <a:pt x="609" y="705"/>
                </a:lnTo>
                <a:lnTo>
                  <a:pt x="618" y="705"/>
                </a:lnTo>
                <a:lnTo>
                  <a:pt x="628" y="705"/>
                </a:lnTo>
                <a:lnTo>
                  <a:pt x="639" y="705"/>
                </a:lnTo>
                <a:lnTo>
                  <a:pt x="648" y="705"/>
                </a:lnTo>
                <a:lnTo>
                  <a:pt x="657" y="705"/>
                </a:lnTo>
                <a:lnTo>
                  <a:pt x="668" y="705"/>
                </a:lnTo>
                <a:lnTo>
                  <a:pt x="677" y="705"/>
                </a:lnTo>
                <a:lnTo>
                  <a:pt x="686" y="705"/>
                </a:lnTo>
                <a:lnTo>
                  <a:pt x="698" y="705"/>
                </a:lnTo>
                <a:lnTo>
                  <a:pt x="707" y="705"/>
                </a:lnTo>
                <a:lnTo>
                  <a:pt x="716" y="705"/>
                </a:lnTo>
                <a:lnTo>
                  <a:pt x="727" y="705"/>
                </a:lnTo>
                <a:lnTo>
                  <a:pt x="736" y="705"/>
                </a:lnTo>
                <a:lnTo>
                  <a:pt x="745" y="705"/>
                </a:lnTo>
                <a:lnTo>
                  <a:pt x="757" y="705"/>
                </a:lnTo>
                <a:lnTo>
                  <a:pt x="766" y="705"/>
                </a:lnTo>
                <a:lnTo>
                  <a:pt x="775" y="705"/>
                </a:lnTo>
                <a:lnTo>
                  <a:pt x="786" y="707"/>
                </a:lnTo>
                <a:lnTo>
                  <a:pt x="795" y="707"/>
                </a:lnTo>
                <a:lnTo>
                  <a:pt x="804" y="707"/>
                </a:lnTo>
                <a:lnTo>
                  <a:pt x="815" y="707"/>
                </a:lnTo>
                <a:lnTo>
                  <a:pt x="824" y="707"/>
                </a:lnTo>
                <a:lnTo>
                  <a:pt x="834" y="707"/>
                </a:lnTo>
                <a:lnTo>
                  <a:pt x="845" y="707"/>
                </a:lnTo>
                <a:lnTo>
                  <a:pt x="854" y="707"/>
                </a:lnTo>
                <a:lnTo>
                  <a:pt x="863" y="707"/>
                </a:lnTo>
                <a:lnTo>
                  <a:pt x="874" y="707"/>
                </a:lnTo>
                <a:lnTo>
                  <a:pt x="883" y="707"/>
                </a:lnTo>
                <a:lnTo>
                  <a:pt x="892" y="707"/>
                </a:lnTo>
                <a:lnTo>
                  <a:pt x="904" y="707"/>
                </a:lnTo>
                <a:lnTo>
                  <a:pt x="913" y="707"/>
                </a:lnTo>
                <a:lnTo>
                  <a:pt x="922" y="707"/>
                </a:lnTo>
                <a:lnTo>
                  <a:pt x="933" y="707"/>
                </a:lnTo>
                <a:lnTo>
                  <a:pt x="942" y="707"/>
                </a:lnTo>
                <a:lnTo>
                  <a:pt x="951" y="707"/>
                </a:lnTo>
                <a:lnTo>
                  <a:pt x="963" y="707"/>
                </a:lnTo>
                <a:lnTo>
                  <a:pt x="972" y="707"/>
                </a:lnTo>
                <a:lnTo>
                  <a:pt x="983" y="707"/>
                </a:lnTo>
              </a:path>
            </a:pathLst>
          </a:custGeom>
          <a:noFill/>
          <a:ln w="25400" cap="flat">
            <a:solidFill>
              <a:srgbClr val="FF0000"/>
            </a:solidFill>
            <a:prstDash val="sysDash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61" name="Line 37"/>
          <p:cNvSpPr>
            <a:spLocks noChangeShapeType="1"/>
          </p:cNvSpPr>
          <p:nvPr/>
        </p:nvSpPr>
        <p:spPr bwMode="auto">
          <a:xfrm>
            <a:off x="7113588" y="2979738"/>
            <a:ext cx="1604962" cy="1587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62" name="Line 38"/>
          <p:cNvSpPr>
            <a:spLocks noChangeShapeType="1"/>
          </p:cNvSpPr>
          <p:nvPr/>
        </p:nvSpPr>
        <p:spPr bwMode="auto">
          <a:xfrm flipV="1">
            <a:off x="7113588" y="1714500"/>
            <a:ext cx="1587" cy="1265237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63" name="Freeform 39"/>
          <p:cNvSpPr>
            <a:spLocks/>
          </p:cNvSpPr>
          <p:nvPr/>
        </p:nvSpPr>
        <p:spPr bwMode="auto">
          <a:xfrm>
            <a:off x="7113588" y="2084388"/>
            <a:ext cx="1604962" cy="890587"/>
          </a:xfrm>
          <a:custGeom>
            <a:avLst/>
            <a:gdLst/>
            <a:ahLst/>
            <a:cxnLst>
              <a:cxn ang="0">
                <a:pos x="9" y="559"/>
              </a:cxn>
              <a:cxn ang="0">
                <a:pos x="30" y="557"/>
              </a:cxn>
              <a:cxn ang="0">
                <a:pos x="49" y="552"/>
              </a:cxn>
              <a:cxn ang="0">
                <a:pos x="70" y="547"/>
              </a:cxn>
              <a:cxn ang="0">
                <a:pos x="91" y="540"/>
              </a:cxn>
              <a:cxn ang="0">
                <a:pos x="110" y="531"/>
              </a:cxn>
              <a:cxn ang="0">
                <a:pos x="131" y="519"/>
              </a:cxn>
              <a:cxn ang="0">
                <a:pos x="152" y="503"/>
              </a:cxn>
              <a:cxn ang="0">
                <a:pos x="170" y="485"/>
              </a:cxn>
              <a:cxn ang="0">
                <a:pos x="191" y="459"/>
              </a:cxn>
              <a:cxn ang="0">
                <a:pos x="212" y="429"/>
              </a:cxn>
              <a:cxn ang="0">
                <a:pos x="231" y="396"/>
              </a:cxn>
              <a:cxn ang="0">
                <a:pos x="252" y="356"/>
              </a:cxn>
              <a:cxn ang="0">
                <a:pos x="273" y="312"/>
              </a:cxn>
              <a:cxn ang="0">
                <a:pos x="291" y="265"/>
              </a:cxn>
              <a:cxn ang="0">
                <a:pos x="312" y="219"/>
              </a:cxn>
              <a:cxn ang="0">
                <a:pos x="333" y="170"/>
              </a:cxn>
              <a:cxn ang="0">
                <a:pos x="352" y="126"/>
              </a:cxn>
              <a:cxn ang="0">
                <a:pos x="373" y="84"/>
              </a:cxn>
              <a:cxn ang="0">
                <a:pos x="394" y="49"/>
              </a:cxn>
              <a:cxn ang="0">
                <a:pos x="413" y="23"/>
              </a:cxn>
              <a:cxn ang="0">
                <a:pos x="434" y="7"/>
              </a:cxn>
              <a:cxn ang="0">
                <a:pos x="455" y="0"/>
              </a:cxn>
              <a:cxn ang="0">
                <a:pos x="473" y="7"/>
              </a:cxn>
              <a:cxn ang="0">
                <a:pos x="494" y="23"/>
              </a:cxn>
              <a:cxn ang="0">
                <a:pos x="515" y="49"/>
              </a:cxn>
              <a:cxn ang="0">
                <a:pos x="536" y="84"/>
              </a:cxn>
              <a:cxn ang="0">
                <a:pos x="555" y="126"/>
              </a:cxn>
              <a:cxn ang="0">
                <a:pos x="576" y="170"/>
              </a:cxn>
              <a:cxn ang="0">
                <a:pos x="597" y="219"/>
              </a:cxn>
              <a:cxn ang="0">
                <a:pos x="615" y="265"/>
              </a:cxn>
              <a:cxn ang="0">
                <a:pos x="636" y="312"/>
              </a:cxn>
              <a:cxn ang="0">
                <a:pos x="657" y="356"/>
              </a:cxn>
              <a:cxn ang="0">
                <a:pos x="676" y="396"/>
              </a:cxn>
              <a:cxn ang="0">
                <a:pos x="697" y="429"/>
              </a:cxn>
              <a:cxn ang="0">
                <a:pos x="718" y="459"/>
              </a:cxn>
              <a:cxn ang="0">
                <a:pos x="737" y="485"/>
              </a:cxn>
              <a:cxn ang="0">
                <a:pos x="757" y="503"/>
              </a:cxn>
              <a:cxn ang="0">
                <a:pos x="778" y="519"/>
              </a:cxn>
              <a:cxn ang="0">
                <a:pos x="797" y="531"/>
              </a:cxn>
              <a:cxn ang="0">
                <a:pos x="818" y="540"/>
              </a:cxn>
              <a:cxn ang="0">
                <a:pos x="839" y="547"/>
              </a:cxn>
              <a:cxn ang="0">
                <a:pos x="858" y="552"/>
              </a:cxn>
              <a:cxn ang="0">
                <a:pos x="879" y="557"/>
              </a:cxn>
              <a:cxn ang="0">
                <a:pos x="900" y="559"/>
              </a:cxn>
              <a:cxn ang="0">
                <a:pos x="918" y="559"/>
              </a:cxn>
              <a:cxn ang="0">
                <a:pos x="939" y="561"/>
              </a:cxn>
              <a:cxn ang="0">
                <a:pos x="960" y="561"/>
              </a:cxn>
              <a:cxn ang="0">
                <a:pos x="979" y="561"/>
              </a:cxn>
              <a:cxn ang="0">
                <a:pos x="1000" y="561"/>
              </a:cxn>
            </a:cxnLst>
            <a:rect l="0" t="0" r="r" b="b"/>
            <a:pathLst>
              <a:path w="1011" h="561">
                <a:moveTo>
                  <a:pt x="0" y="559"/>
                </a:moveTo>
                <a:lnTo>
                  <a:pt x="9" y="559"/>
                </a:lnTo>
                <a:lnTo>
                  <a:pt x="19" y="557"/>
                </a:lnTo>
                <a:lnTo>
                  <a:pt x="30" y="557"/>
                </a:lnTo>
                <a:lnTo>
                  <a:pt x="40" y="554"/>
                </a:lnTo>
                <a:lnTo>
                  <a:pt x="49" y="552"/>
                </a:lnTo>
                <a:lnTo>
                  <a:pt x="61" y="550"/>
                </a:lnTo>
                <a:lnTo>
                  <a:pt x="70" y="547"/>
                </a:lnTo>
                <a:lnTo>
                  <a:pt x="79" y="545"/>
                </a:lnTo>
                <a:lnTo>
                  <a:pt x="91" y="540"/>
                </a:lnTo>
                <a:lnTo>
                  <a:pt x="100" y="536"/>
                </a:lnTo>
                <a:lnTo>
                  <a:pt x="110" y="531"/>
                </a:lnTo>
                <a:lnTo>
                  <a:pt x="121" y="526"/>
                </a:lnTo>
                <a:lnTo>
                  <a:pt x="131" y="519"/>
                </a:lnTo>
                <a:lnTo>
                  <a:pt x="140" y="512"/>
                </a:lnTo>
                <a:lnTo>
                  <a:pt x="152" y="503"/>
                </a:lnTo>
                <a:lnTo>
                  <a:pt x="161" y="494"/>
                </a:lnTo>
                <a:lnTo>
                  <a:pt x="170" y="485"/>
                </a:lnTo>
                <a:lnTo>
                  <a:pt x="182" y="473"/>
                </a:lnTo>
                <a:lnTo>
                  <a:pt x="191" y="459"/>
                </a:lnTo>
                <a:lnTo>
                  <a:pt x="201" y="445"/>
                </a:lnTo>
                <a:lnTo>
                  <a:pt x="212" y="429"/>
                </a:lnTo>
                <a:lnTo>
                  <a:pt x="222" y="412"/>
                </a:lnTo>
                <a:lnTo>
                  <a:pt x="231" y="396"/>
                </a:lnTo>
                <a:lnTo>
                  <a:pt x="242" y="375"/>
                </a:lnTo>
                <a:lnTo>
                  <a:pt x="252" y="356"/>
                </a:lnTo>
                <a:lnTo>
                  <a:pt x="261" y="335"/>
                </a:lnTo>
                <a:lnTo>
                  <a:pt x="273" y="312"/>
                </a:lnTo>
                <a:lnTo>
                  <a:pt x="282" y="289"/>
                </a:lnTo>
                <a:lnTo>
                  <a:pt x="291" y="265"/>
                </a:lnTo>
                <a:lnTo>
                  <a:pt x="303" y="242"/>
                </a:lnTo>
                <a:lnTo>
                  <a:pt x="312" y="219"/>
                </a:lnTo>
                <a:lnTo>
                  <a:pt x="322" y="193"/>
                </a:lnTo>
                <a:lnTo>
                  <a:pt x="333" y="170"/>
                </a:lnTo>
                <a:lnTo>
                  <a:pt x="343" y="147"/>
                </a:lnTo>
                <a:lnTo>
                  <a:pt x="352" y="126"/>
                </a:lnTo>
                <a:lnTo>
                  <a:pt x="364" y="105"/>
                </a:lnTo>
                <a:lnTo>
                  <a:pt x="373" y="84"/>
                </a:lnTo>
                <a:lnTo>
                  <a:pt x="382" y="65"/>
                </a:lnTo>
                <a:lnTo>
                  <a:pt x="394" y="49"/>
                </a:lnTo>
                <a:lnTo>
                  <a:pt x="403" y="35"/>
                </a:lnTo>
                <a:lnTo>
                  <a:pt x="413" y="23"/>
                </a:lnTo>
                <a:lnTo>
                  <a:pt x="424" y="14"/>
                </a:lnTo>
                <a:lnTo>
                  <a:pt x="434" y="7"/>
                </a:lnTo>
                <a:lnTo>
                  <a:pt x="443" y="2"/>
                </a:lnTo>
                <a:lnTo>
                  <a:pt x="455" y="0"/>
                </a:lnTo>
                <a:lnTo>
                  <a:pt x="464" y="2"/>
                </a:lnTo>
                <a:lnTo>
                  <a:pt x="473" y="7"/>
                </a:lnTo>
                <a:lnTo>
                  <a:pt x="485" y="14"/>
                </a:lnTo>
                <a:lnTo>
                  <a:pt x="494" y="23"/>
                </a:lnTo>
                <a:lnTo>
                  <a:pt x="506" y="35"/>
                </a:lnTo>
                <a:lnTo>
                  <a:pt x="515" y="49"/>
                </a:lnTo>
                <a:lnTo>
                  <a:pt x="524" y="65"/>
                </a:lnTo>
                <a:lnTo>
                  <a:pt x="536" y="84"/>
                </a:lnTo>
                <a:lnTo>
                  <a:pt x="545" y="105"/>
                </a:lnTo>
                <a:lnTo>
                  <a:pt x="555" y="126"/>
                </a:lnTo>
                <a:lnTo>
                  <a:pt x="566" y="147"/>
                </a:lnTo>
                <a:lnTo>
                  <a:pt x="576" y="170"/>
                </a:lnTo>
                <a:lnTo>
                  <a:pt x="585" y="193"/>
                </a:lnTo>
                <a:lnTo>
                  <a:pt x="597" y="219"/>
                </a:lnTo>
                <a:lnTo>
                  <a:pt x="606" y="242"/>
                </a:lnTo>
                <a:lnTo>
                  <a:pt x="615" y="265"/>
                </a:lnTo>
                <a:lnTo>
                  <a:pt x="627" y="289"/>
                </a:lnTo>
                <a:lnTo>
                  <a:pt x="636" y="312"/>
                </a:lnTo>
                <a:lnTo>
                  <a:pt x="646" y="335"/>
                </a:lnTo>
                <a:lnTo>
                  <a:pt x="657" y="356"/>
                </a:lnTo>
                <a:lnTo>
                  <a:pt x="667" y="375"/>
                </a:lnTo>
                <a:lnTo>
                  <a:pt x="676" y="396"/>
                </a:lnTo>
                <a:lnTo>
                  <a:pt x="688" y="412"/>
                </a:lnTo>
                <a:lnTo>
                  <a:pt x="697" y="429"/>
                </a:lnTo>
                <a:lnTo>
                  <a:pt x="706" y="445"/>
                </a:lnTo>
                <a:lnTo>
                  <a:pt x="718" y="459"/>
                </a:lnTo>
                <a:lnTo>
                  <a:pt x="727" y="473"/>
                </a:lnTo>
                <a:lnTo>
                  <a:pt x="737" y="485"/>
                </a:lnTo>
                <a:lnTo>
                  <a:pt x="748" y="494"/>
                </a:lnTo>
                <a:lnTo>
                  <a:pt x="757" y="503"/>
                </a:lnTo>
                <a:lnTo>
                  <a:pt x="767" y="512"/>
                </a:lnTo>
                <a:lnTo>
                  <a:pt x="778" y="519"/>
                </a:lnTo>
                <a:lnTo>
                  <a:pt x="788" y="526"/>
                </a:lnTo>
                <a:lnTo>
                  <a:pt x="797" y="531"/>
                </a:lnTo>
                <a:lnTo>
                  <a:pt x="809" y="536"/>
                </a:lnTo>
                <a:lnTo>
                  <a:pt x="818" y="540"/>
                </a:lnTo>
                <a:lnTo>
                  <a:pt x="827" y="545"/>
                </a:lnTo>
                <a:lnTo>
                  <a:pt x="839" y="547"/>
                </a:lnTo>
                <a:lnTo>
                  <a:pt x="848" y="550"/>
                </a:lnTo>
                <a:lnTo>
                  <a:pt x="858" y="552"/>
                </a:lnTo>
                <a:lnTo>
                  <a:pt x="869" y="554"/>
                </a:lnTo>
                <a:lnTo>
                  <a:pt x="879" y="557"/>
                </a:lnTo>
                <a:lnTo>
                  <a:pt x="888" y="557"/>
                </a:lnTo>
                <a:lnTo>
                  <a:pt x="900" y="559"/>
                </a:lnTo>
                <a:lnTo>
                  <a:pt x="909" y="559"/>
                </a:lnTo>
                <a:lnTo>
                  <a:pt x="918" y="559"/>
                </a:lnTo>
                <a:lnTo>
                  <a:pt x="930" y="561"/>
                </a:lnTo>
                <a:lnTo>
                  <a:pt x="939" y="561"/>
                </a:lnTo>
                <a:lnTo>
                  <a:pt x="949" y="561"/>
                </a:lnTo>
                <a:lnTo>
                  <a:pt x="960" y="561"/>
                </a:lnTo>
                <a:lnTo>
                  <a:pt x="970" y="561"/>
                </a:lnTo>
                <a:lnTo>
                  <a:pt x="979" y="561"/>
                </a:lnTo>
                <a:lnTo>
                  <a:pt x="991" y="561"/>
                </a:lnTo>
                <a:lnTo>
                  <a:pt x="1000" y="561"/>
                </a:lnTo>
                <a:lnTo>
                  <a:pt x="1011" y="561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64" name="Freeform 40"/>
          <p:cNvSpPr>
            <a:spLocks/>
          </p:cNvSpPr>
          <p:nvPr/>
        </p:nvSpPr>
        <p:spPr bwMode="auto">
          <a:xfrm>
            <a:off x="7113588" y="1731963"/>
            <a:ext cx="1604962" cy="1243012"/>
          </a:xfrm>
          <a:custGeom>
            <a:avLst/>
            <a:gdLst/>
            <a:ahLst/>
            <a:cxnLst>
              <a:cxn ang="0">
                <a:pos x="9" y="783"/>
              </a:cxn>
              <a:cxn ang="0">
                <a:pos x="30" y="783"/>
              </a:cxn>
              <a:cxn ang="0">
                <a:pos x="49" y="783"/>
              </a:cxn>
              <a:cxn ang="0">
                <a:pos x="70" y="783"/>
              </a:cxn>
              <a:cxn ang="0">
                <a:pos x="91" y="783"/>
              </a:cxn>
              <a:cxn ang="0">
                <a:pos x="110" y="783"/>
              </a:cxn>
              <a:cxn ang="0">
                <a:pos x="131" y="783"/>
              </a:cxn>
              <a:cxn ang="0">
                <a:pos x="152" y="783"/>
              </a:cxn>
              <a:cxn ang="0">
                <a:pos x="170" y="783"/>
              </a:cxn>
              <a:cxn ang="0">
                <a:pos x="191" y="783"/>
              </a:cxn>
              <a:cxn ang="0">
                <a:pos x="212" y="783"/>
              </a:cxn>
              <a:cxn ang="0">
                <a:pos x="231" y="783"/>
              </a:cxn>
              <a:cxn ang="0">
                <a:pos x="252" y="783"/>
              </a:cxn>
              <a:cxn ang="0">
                <a:pos x="273" y="781"/>
              </a:cxn>
              <a:cxn ang="0">
                <a:pos x="291" y="779"/>
              </a:cxn>
              <a:cxn ang="0">
                <a:pos x="312" y="774"/>
              </a:cxn>
              <a:cxn ang="0">
                <a:pos x="333" y="765"/>
              </a:cxn>
              <a:cxn ang="0">
                <a:pos x="352" y="753"/>
              </a:cxn>
              <a:cxn ang="0">
                <a:pos x="373" y="732"/>
              </a:cxn>
              <a:cxn ang="0">
                <a:pos x="394" y="704"/>
              </a:cxn>
              <a:cxn ang="0">
                <a:pos x="413" y="665"/>
              </a:cxn>
              <a:cxn ang="0">
                <a:pos x="434" y="613"/>
              </a:cxn>
              <a:cxn ang="0">
                <a:pos x="455" y="546"/>
              </a:cxn>
              <a:cxn ang="0">
                <a:pos x="473" y="466"/>
              </a:cxn>
              <a:cxn ang="0">
                <a:pos x="494" y="378"/>
              </a:cxn>
              <a:cxn ang="0">
                <a:pos x="515" y="285"/>
              </a:cxn>
              <a:cxn ang="0">
                <a:pos x="536" y="194"/>
              </a:cxn>
              <a:cxn ang="0">
                <a:pos x="555" y="112"/>
              </a:cxn>
              <a:cxn ang="0">
                <a:pos x="576" y="47"/>
              </a:cxn>
              <a:cxn ang="0">
                <a:pos x="597" y="10"/>
              </a:cxn>
              <a:cxn ang="0">
                <a:pos x="615" y="0"/>
              </a:cxn>
              <a:cxn ang="0">
                <a:pos x="636" y="21"/>
              </a:cxn>
              <a:cxn ang="0">
                <a:pos x="657" y="68"/>
              </a:cxn>
              <a:cxn ang="0">
                <a:pos x="676" y="140"/>
              </a:cxn>
              <a:cxn ang="0">
                <a:pos x="697" y="226"/>
              </a:cxn>
              <a:cxn ang="0">
                <a:pos x="718" y="320"/>
              </a:cxn>
              <a:cxn ang="0">
                <a:pos x="737" y="413"/>
              </a:cxn>
              <a:cxn ang="0">
                <a:pos x="757" y="499"/>
              </a:cxn>
              <a:cxn ang="0">
                <a:pos x="778" y="574"/>
              </a:cxn>
              <a:cxn ang="0">
                <a:pos x="797" y="634"/>
              </a:cxn>
              <a:cxn ang="0">
                <a:pos x="818" y="681"/>
              </a:cxn>
              <a:cxn ang="0">
                <a:pos x="839" y="716"/>
              </a:cxn>
              <a:cxn ang="0">
                <a:pos x="858" y="741"/>
              </a:cxn>
              <a:cxn ang="0">
                <a:pos x="879" y="758"/>
              </a:cxn>
              <a:cxn ang="0">
                <a:pos x="900" y="769"/>
              </a:cxn>
              <a:cxn ang="0">
                <a:pos x="918" y="776"/>
              </a:cxn>
              <a:cxn ang="0">
                <a:pos x="939" y="779"/>
              </a:cxn>
              <a:cxn ang="0">
                <a:pos x="960" y="781"/>
              </a:cxn>
              <a:cxn ang="0">
                <a:pos x="979" y="783"/>
              </a:cxn>
              <a:cxn ang="0">
                <a:pos x="1000" y="783"/>
              </a:cxn>
            </a:cxnLst>
            <a:rect l="0" t="0" r="r" b="b"/>
            <a:pathLst>
              <a:path w="1011" h="783">
                <a:moveTo>
                  <a:pt x="0" y="783"/>
                </a:moveTo>
                <a:lnTo>
                  <a:pt x="9" y="783"/>
                </a:lnTo>
                <a:lnTo>
                  <a:pt x="19" y="783"/>
                </a:lnTo>
                <a:lnTo>
                  <a:pt x="30" y="783"/>
                </a:lnTo>
                <a:lnTo>
                  <a:pt x="40" y="783"/>
                </a:lnTo>
                <a:lnTo>
                  <a:pt x="49" y="783"/>
                </a:lnTo>
                <a:lnTo>
                  <a:pt x="61" y="783"/>
                </a:lnTo>
                <a:lnTo>
                  <a:pt x="70" y="783"/>
                </a:lnTo>
                <a:lnTo>
                  <a:pt x="79" y="783"/>
                </a:lnTo>
                <a:lnTo>
                  <a:pt x="91" y="783"/>
                </a:lnTo>
                <a:lnTo>
                  <a:pt x="100" y="783"/>
                </a:lnTo>
                <a:lnTo>
                  <a:pt x="110" y="783"/>
                </a:lnTo>
                <a:lnTo>
                  <a:pt x="121" y="783"/>
                </a:lnTo>
                <a:lnTo>
                  <a:pt x="131" y="783"/>
                </a:lnTo>
                <a:lnTo>
                  <a:pt x="140" y="783"/>
                </a:lnTo>
                <a:lnTo>
                  <a:pt x="152" y="783"/>
                </a:lnTo>
                <a:lnTo>
                  <a:pt x="161" y="783"/>
                </a:lnTo>
                <a:lnTo>
                  <a:pt x="170" y="783"/>
                </a:lnTo>
                <a:lnTo>
                  <a:pt x="182" y="783"/>
                </a:lnTo>
                <a:lnTo>
                  <a:pt x="191" y="783"/>
                </a:lnTo>
                <a:lnTo>
                  <a:pt x="201" y="783"/>
                </a:lnTo>
                <a:lnTo>
                  <a:pt x="212" y="783"/>
                </a:lnTo>
                <a:lnTo>
                  <a:pt x="222" y="783"/>
                </a:lnTo>
                <a:lnTo>
                  <a:pt x="231" y="783"/>
                </a:lnTo>
                <a:lnTo>
                  <a:pt x="242" y="783"/>
                </a:lnTo>
                <a:lnTo>
                  <a:pt x="252" y="783"/>
                </a:lnTo>
                <a:lnTo>
                  <a:pt x="261" y="783"/>
                </a:lnTo>
                <a:lnTo>
                  <a:pt x="273" y="781"/>
                </a:lnTo>
                <a:lnTo>
                  <a:pt x="282" y="781"/>
                </a:lnTo>
                <a:lnTo>
                  <a:pt x="291" y="779"/>
                </a:lnTo>
                <a:lnTo>
                  <a:pt x="303" y="776"/>
                </a:lnTo>
                <a:lnTo>
                  <a:pt x="312" y="774"/>
                </a:lnTo>
                <a:lnTo>
                  <a:pt x="322" y="769"/>
                </a:lnTo>
                <a:lnTo>
                  <a:pt x="333" y="765"/>
                </a:lnTo>
                <a:lnTo>
                  <a:pt x="343" y="760"/>
                </a:lnTo>
                <a:lnTo>
                  <a:pt x="352" y="753"/>
                </a:lnTo>
                <a:lnTo>
                  <a:pt x="364" y="744"/>
                </a:lnTo>
                <a:lnTo>
                  <a:pt x="373" y="732"/>
                </a:lnTo>
                <a:lnTo>
                  <a:pt x="382" y="721"/>
                </a:lnTo>
                <a:lnTo>
                  <a:pt x="394" y="704"/>
                </a:lnTo>
                <a:lnTo>
                  <a:pt x="403" y="686"/>
                </a:lnTo>
                <a:lnTo>
                  <a:pt x="413" y="665"/>
                </a:lnTo>
                <a:lnTo>
                  <a:pt x="424" y="641"/>
                </a:lnTo>
                <a:lnTo>
                  <a:pt x="434" y="613"/>
                </a:lnTo>
                <a:lnTo>
                  <a:pt x="443" y="581"/>
                </a:lnTo>
                <a:lnTo>
                  <a:pt x="455" y="546"/>
                </a:lnTo>
                <a:lnTo>
                  <a:pt x="464" y="508"/>
                </a:lnTo>
                <a:lnTo>
                  <a:pt x="473" y="466"/>
                </a:lnTo>
                <a:lnTo>
                  <a:pt x="485" y="424"/>
                </a:lnTo>
                <a:lnTo>
                  <a:pt x="494" y="378"/>
                </a:lnTo>
                <a:lnTo>
                  <a:pt x="506" y="331"/>
                </a:lnTo>
                <a:lnTo>
                  <a:pt x="515" y="285"/>
                </a:lnTo>
                <a:lnTo>
                  <a:pt x="524" y="238"/>
                </a:lnTo>
                <a:lnTo>
                  <a:pt x="536" y="194"/>
                </a:lnTo>
                <a:lnTo>
                  <a:pt x="545" y="149"/>
                </a:lnTo>
                <a:lnTo>
                  <a:pt x="555" y="112"/>
                </a:lnTo>
                <a:lnTo>
                  <a:pt x="566" y="77"/>
                </a:lnTo>
                <a:lnTo>
                  <a:pt x="576" y="47"/>
                </a:lnTo>
                <a:lnTo>
                  <a:pt x="585" y="26"/>
                </a:lnTo>
                <a:lnTo>
                  <a:pt x="597" y="10"/>
                </a:lnTo>
                <a:lnTo>
                  <a:pt x="606" y="0"/>
                </a:lnTo>
                <a:lnTo>
                  <a:pt x="615" y="0"/>
                </a:lnTo>
                <a:lnTo>
                  <a:pt x="627" y="5"/>
                </a:lnTo>
                <a:lnTo>
                  <a:pt x="636" y="21"/>
                </a:lnTo>
                <a:lnTo>
                  <a:pt x="646" y="42"/>
                </a:lnTo>
                <a:lnTo>
                  <a:pt x="657" y="68"/>
                </a:lnTo>
                <a:lnTo>
                  <a:pt x="667" y="103"/>
                </a:lnTo>
                <a:lnTo>
                  <a:pt x="676" y="140"/>
                </a:lnTo>
                <a:lnTo>
                  <a:pt x="688" y="182"/>
                </a:lnTo>
                <a:lnTo>
                  <a:pt x="697" y="226"/>
                </a:lnTo>
                <a:lnTo>
                  <a:pt x="706" y="273"/>
                </a:lnTo>
                <a:lnTo>
                  <a:pt x="718" y="320"/>
                </a:lnTo>
                <a:lnTo>
                  <a:pt x="727" y="366"/>
                </a:lnTo>
                <a:lnTo>
                  <a:pt x="737" y="413"/>
                </a:lnTo>
                <a:lnTo>
                  <a:pt x="748" y="457"/>
                </a:lnTo>
                <a:lnTo>
                  <a:pt x="757" y="499"/>
                </a:lnTo>
                <a:lnTo>
                  <a:pt x="767" y="536"/>
                </a:lnTo>
                <a:lnTo>
                  <a:pt x="778" y="574"/>
                </a:lnTo>
                <a:lnTo>
                  <a:pt x="788" y="604"/>
                </a:lnTo>
                <a:lnTo>
                  <a:pt x="797" y="634"/>
                </a:lnTo>
                <a:lnTo>
                  <a:pt x="809" y="660"/>
                </a:lnTo>
                <a:lnTo>
                  <a:pt x="818" y="681"/>
                </a:lnTo>
                <a:lnTo>
                  <a:pt x="827" y="700"/>
                </a:lnTo>
                <a:lnTo>
                  <a:pt x="839" y="716"/>
                </a:lnTo>
                <a:lnTo>
                  <a:pt x="848" y="730"/>
                </a:lnTo>
                <a:lnTo>
                  <a:pt x="858" y="741"/>
                </a:lnTo>
                <a:lnTo>
                  <a:pt x="869" y="751"/>
                </a:lnTo>
                <a:lnTo>
                  <a:pt x="879" y="758"/>
                </a:lnTo>
                <a:lnTo>
                  <a:pt x="888" y="765"/>
                </a:lnTo>
                <a:lnTo>
                  <a:pt x="900" y="769"/>
                </a:lnTo>
                <a:lnTo>
                  <a:pt x="909" y="774"/>
                </a:lnTo>
                <a:lnTo>
                  <a:pt x="918" y="776"/>
                </a:lnTo>
                <a:lnTo>
                  <a:pt x="930" y="779"/>
                </a:lnTo>
                <a:lnTo>
                  <a:pt x="939" y="779"/>
                </a:lnTo>
                <a:lnTo>
                  <a:pt x="949" y="781"/>
                </a:lnTo>
                <a:lnTo>
                  <a:pt x="960" y="781"/>
                </a:lnTo>
                <a:lnTo>
                  <a:pt x="970" y="783"/>
                </a:lnTo>
                <a:lnTo>
                  <a:pt x="979" y="783"/>
                </a:lnTo>
                <a:lnTo>
                  <a:pt x="991" y="783"/>
                </a:lnTo>
                <a:lnTo>
                  <a:pt x="1000" y="783"/>
                </a:lnTo>
                <a:lnTo>
                  <a:pt x="1011" y="783"/>
                </a:lnTo>
              </a:path>
            </a:pathLst>
          </a:custGeom>
          <a:noFill/>
          <a:ln w="25400" cap="flat">
            <a:solidFill>
              <a:srgbClr val="FF0000"/>
            </a:solidFill>
            <a:prstDash val="sysDash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3" name="Group 85"/>
          <p:cNvGrpSpPr/>
          <p:nvPr/>
        </p:nvGrpSpPr>
        <p:grpSpPr>
          <a:xfrm>
            <a:off x="4159251" y="4494214"/>
            <a:ext cx="717550" cy="573086"/>
            <a:chOff x="5026025" y="4503738"/>
            <a:chExt cx="941388" cy="742951"/>
          </a:xfrm>
        </p:grpSpPr>
        <p:sp>
          <p:nvSpPr>
            <p:cNvPr id="1071" name="Line 47"/>
            <p:cNvSpPr>
              <a:spLocks noChangeShapeType="1"/>
            </p:cNvSpPr>
            <p:nvPr/>
          </p:nvSpPr>
          <p:spPr bwMode="auto">
            <a:xfrm>
              <a:off x="5026025" y="5245101"/>
              <a:ext cx="941388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2" name="Line 48"/>
            <p:cNvSpPr>
              <a:spLocks noChangeShapeType="1"/>
            </p:cNvSpPr>
            <p:nvPr/>
          </p:nvSpPr>
          <p:spPr bwMode="auto">
            <a:xfrm flipV="1">
              <a:off x="5512587" y="4503738"/>
              <a:ext cx="1588" cy="7413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5026025" y="4503738"/>
              <a:ext cx="941388" cy="739775"/>
            </a:xfrm>
            <a:custGeom>
              <a:avLst/>
              <a:gdLst/>
              <a:ahLst/>
              <a:cxnLst>
                <a:cxn ang="0">
                  <a:pos x="5" y="466"/>
                </a:cxn>
                <a:cxn ang="0">
                  <a:pos x="17" y="466"/>
                </a:cxn>
                <a:cxn ang="0">
                  <a:pos x="28" y="466"/>
                </a:cxn>
                <a:cxn ang="0">
                  <a:pos x="41" y="466"/>
                </a:cxn>
                <a:cxn ang="0">
                  <a:pos x="53" y="466"/>
                </a:cxn>
                <a:cxn ang="0">
                  <a:pos x="64" y="466"/>
                </a:cxn>
                <a:cxn ang="0">
                  <a:pos x="76" y="466"/>
                </a:cxn>
                <a:cxn ang="0">
                  <a:pos x="89" y="466"/>
                </a:cxn>
                <a:cxn ang="0">
                  <a:pos x="99" y="466"/>
                </a:cxn>
                <a:cxn ang="0">
                  <a:pos x="112" y="466"/>
                </a:cxn>
                <a:cxn ang="0">
                  <a:pos x="124" y="466"/>
                </a:cxn>
                <a:cxn ang="0">
                  <a:pos x="135" y="464"/>
                </a:cxn>
                <a:cxn ang="0">
                  <a:pos x="147" y="463"/>
                </a:cxn>
                <a:cxn ang="0">
                  <a:pos x="160" y="462"/>
                </a:cxn>
                <a:cxn ang="0">
                  <a:pos x="170" y="458"/>
                </a:cxn>
                <a:cxn ang="0">
                  <a:pos x="183" y="453"/>
                </a:cxn>
                <a:cxn ang="0">
                  <a:pos x="195" y="445"/>
                </a:cxn>
                <a:cxn ang="0">
                  <a:pos x="206" y="436"/>
                </a:cxn>
                <a:cxn ang="0">
                  <a:pos x="218" y="421"/>
                </a:cxn>
                <a:cxn ang="0">
                  <a:pos x="231" y="403"/>
                </a:cxn>
                <a:cxn ang="0">
                  <a:pos x="242" y="381"/>
                </a:cxn>
                <a:cxn ang="0">
                  <a:pos x="254" y="354"/>
                </a:cxn>
                <a:cxn ang="0">
                  <a:pos x="266" y="322"/>
                </a:cxn>
                <a:cxn ang="0">
                  <a:pos x="277" y="288"/>
                </a:cxn>
                <a:cxn ang="0">
                  <a:pos x="289" y="251"/>
                </a:cxn>
                <a:cxn ang="0">
                  <a:pos x="302" y="214"/>
                </a:cxn>
                <a:cxn ang="0">
                  <a:pos x="314" y="177"/>
                </a:cxn>
                <a:cxn ang="0">
                  <a:pos x="325" y="143"/>
                </a:cxn>
                <a:cxn ang="0">
                  <a:pos x="337" y="112"/>
                </a:cxn>
                <a:cxn ang="0">
                  <a:pos x="349" y="84"/>
                </a:cxn>
                <a:cxn ang="0">
                  <a:pos x="360" y="63"/>
                </a:cxn>
                <a:cxn ang="0">
                  <a:pos x="373" y="45"/>
                </a:cxn>
                <a:cxn ang="0">
                  <a:pos x="385" y="30"/>
                </a:cxn>
                <a:cxn ang="0">
                  <a:pos x="396" y="20"/>
                </a:cxn>
                <a:cxn ang="0">
                  <a:pos x="408" y="12"/>
                </a:cxn>
                <a:cxn ang="0">
                  <a:pos x="420" y="8"/>
                </a:cxn>
                <a:cxn ang="0">
                  <a:pos x="431" y="4"/>
                </a:cxn>
                <a:cxn ang="0">
                  <a:pos x="444" y="2"/>
                </a:cxn>
                <a:cxn ang="0">
                  <a:pos x="456" y="1"/>
                </a:cxn>
                <a:cxn ang="0">
                  <a:pos x="467" y="0"/>
                </a:cxn>
                <a:cxn ang="0">
                  <a:pos x="479" y="0"/>
                </a:cxn>
                <a:cxn ang="0">
                  <a:pos x="492" y="0"/>
                </a:cxn>
                <a:cxn ang="0">
                  <a:pos x="502" y="0"/>
                </a:cxn>
                <a:cxn ang="0">
                  <a:pos x="515" y="0"/>
                </a:cxn>
                <a:cxn ang="0">
                  <a:pos x="527" y="0"/>
                </a:cxn>
                <a:cxn ang="0">
                  <a:pos x="538" y="0"/>
                </a:cxn>
                <a:cxn ang="0">
                  <a:pos x="550" y="0"/>
                </a:cxn>
                <a:cxn ang="0">
                  <a:pos x="563" y="0"/>
                </a:cxn>
                <a:cxn ang="0">
                  <a:pos x="573" y="0"/>
                </a:cxn>
                <a:cxn ang="0">
                  <a:pos x="586" y="0"/>
                </a:cxn>
              </a:cxnLst>
              <a:rect l="0" t="0" r="r" b="b"/>
              <a:pathLst>
                <a:path w="593" h="466">
                  <a:moveTo>
                    <a:pt x="0" y="466"/>
                  </a:moveTo>
                  <a:lnTo>
                    <a:pt x="5" y="466"/>
                  </a:lnTo>
                  <a:lnTo>
                    <a:pt x="11" y="466"/>
                  </a:lnTo>
                  <a:lnTo>
                    <a:pt x="17" y="466"/>
                  </a:lnTo>
                  <a:lnTo>
                    <a:pt x="23" y="466"/>
                  </a:lnTo>
                  <a:lnTo>
                    <a:pt x="28" y="466"/>
                  </a:lnTo>
                  <a:lnTo>
                    <a:pt x="35" y="466"/>
                  </a:lnTo>
                  <a:lnTo>
                    <a:pt x="41" y="466"/>
                  </a:lnTo>
                  <a:lnTo>
                    <a:pt x="46" y="466"/>
                  </a:lnTo>
                  <a:lnTo>
                    <a:pt x="53" y="466"/>
                  </a:lnTo>
                  <a:lnTo>
                    <a:pt x="58" y="466"/>
                  </a:lnTo>
                  <a:lnTo>
                    <a:pt x="64" y="466"/>
                  </a:lnTo>
                  <a:lnTo>
                    <a:pt x="71" y="466"/>
                  </a:lnTo>
                  <a:lnTo>
                    <a:pt x="76" y="466"/>
                  </a:lnTo>
                  <a:lnTo>
                    <a:pt x="82" y="466"/>
                  </a:lnTo>
                  <a:lnTo>
                    <a:pt x="89" y="466"/>
                  </a:lnTo>
                  <a:lnTo>
                    <a:pt x="94" y="466"/>
                  </a:lnTo>
                  <a:lnTo>
                    <a:pt x="99" y="466"/>
                  </a:lnTo>
                  <a:lnTo>
                    <a:pt x="106" y="466"/>
                  </a:lnTo>
                  <a:lnTo>
                    <a:pt x="112" y="466"/>
                  </a:lnTo>
                  <a:lnTo>
                    <a:pt x="117" y="466"/>
                  </a:lnTo>
                  <a:lnTo>
                    <a:pt x="124" y="466"/>
                  </a:lnTo>
                  <a:lnTo>
                    <a:pt x="130" y="466"/>
                  </a:lnTo>
                  <a:lnTo>
                    <a:pt x="135" y="464"/>
                  </a:lnTo>
                  <a:lnTo>
                    <a:pt x="142" y="464"/>
                  </a:lnTo>
                  <a:lnTo>
                    <a:pt x="147" y="463"/>
                  </a:lnTo>
                  <a:lnTo>
                    <a:pt x="153" y="463"/>
                  </a:lnTo>
                  <a:lnTo>
                    <a:pt x="160" y="462"/>
                  </a:lnTo>
                  <a:lnTo>
                    <a:pt x="165" y="460"/>
                  </a:lnTo>
                  <a:lnTo>
                    <a:pt x="170" y="458"/>
                  </a:lnTo>
                  <a:lnTo>
                    <a:pt x="177" y="456"/>
                  </a:lnTo>
                  <a:lnTo>
                    <a:pt x="183" y="453"/>
                  </a:lnTo>
                  <a:lnTo>
                    <a:pt x="188" y="449"/>
                  </a:lnTo>
                  <a:lnTo>
                    <a:pt x="195" y="445"/>
                  </a:lnTo>
                  <a:lnTo>
                    <a:pt x="201" y="441"/>
                  </a:lnTo>
                  <a:lnTo>
                    <a:pt x="206" y="436"/>
                  </a:lnTo>
                  <a:lnTo>
                    <a:pt x="213" y="429"/>
                  </a:lnTo>
                  <a:lnTo>
                    <a:pt x="218" y="421"/>
                  </a:lnTo>
                  <a:lnTo>
                    <a:pt x="224" y="412"/>
                  </a:lnTo>
                  <a:lnTo>
                    <a:pt x="231" y="403"/>
                  </a:lnTo>
                  <a:lnTo>
                    <a:pt x="236" y="392"/>
                  </a:lnTo>
                  <a:lnTo>
                    <a:pt x="242" y="381"/>
                  </a:lnTo>
                  <a:lnTo>
                    <a:pt x="248" y="367"/>
                  </a:lnTo>
                  <a:lnTo>
                    <a:pt x="254" y="354"/>
                  </a:lnTo>
                  <a:lnTo>
                    <a:pt x="259" y="339"/>
                  </a:lnTo>
                  <a:lnTo>
                    <a:pt x="266" y="322"/>
                  </a:lnTo>
                  <a:lnTo>
                    <a:pt x="272" y="306"/>
                  </a:lnTo>
                  <a:lnTo>
                    <a:pt x="277" y="288"/>
                  </a:lnTo>
                  <a:lnTo>
                    <a:pt x="284" y="270"/>
                  </a:lnTo>
                  <a:lnTo>
                    <a:pt x="289" y="251"/>
                  </a:lnTo>
                  <a:lnTo>
                    <a:pt x="296" y="233"/>
                  </a:lnTo>
                  <a:lnTo>
                    <a:pt x="302" y="214"/>
                  </a:lnTo>
                  <a:lnTo>
                    <a:pt x="307" y="195"/>
                  </a:lnTo>
                  <a:lnTo>
                    <a:pt x="314" y="177"/>
                  </a:lnTo>
                  <a:lnTo>
                    <a:pt x="319" y="160"/>
                  </a:lnTo>
                  <a:lnTo>
                    <a:pt x="325" y="143"/>
                  </a:lnTo>
                  <a:lnTo>
                    <a:pt x="332" y="127"/>
                  </a:lnTo>
                  <a:lnTo>
                    <a:pt x="337" y="112"/>
                  </a:lnTo>
                  <a:lnTo>
                    <a:pt x="343" y="98"/>
                  </a:lnTo>
                  <a:lnTo>
                    <a:pt x="349" y="84"/>
                  </a:lnTo>
                  <a:lnTo>
                    <a:pt x="355" y="74"/>
                  </a:lnTo>
                  <a:lnTo>
                    <a:pt x="360" y="63"/>
                  </a:lnTo>
                  <a:lnTo>
                    <a:pt x="367" y="53"/>
                  </a:lnTo>
                  <a:lnTo>
                    <a:pt x="373" y="45"/>
                  </a:lnTo>
                  <a:lnTo>
                    <a:pt x="378" y="37"/>
                  </a:lnTo>
                  <a:lnTo>
                    <a:pt x="385" y="30"/>
                  </a:lnTo>
                  <a:lnTo>
                    <a:pt x="390" y="24"/>
                  </a:lnTo>
                  <a:lnTo>
                    <a:pt x="396" y="20"/>
                  </a:lnTo>
                  <a:lnTo>
                    <a:pt x="403" y="16"/>
                  </a:lnTo>
                  <a:lnTo>
                    <a:pt x="408" y="12"/>
                  </a:lnTo>
                  <a:lnTo>
                    <a:pt x="414" y="9"/>
                  </a:lnTo>
                  <a:lnTo>
                    <a:pt x="420" y="8"/>
                  </a:lnTo>
                  <a:lnTo>
                    <a:pt x="426" y="5"/>
                  </a:lnTo>
                  <a:lnTo>
                    <a:pt x="431" y="4"/>
                  </a:lnTo>
                  <a:lnTo>
                    <a:pt x="438" y="2"/>
                  </a:lnTo>
                  <a:lnTo>
                    <a:pt x="444" y="2"/>
                  </a:lnTo>
                  <a:lnTo>
                    <a:pt x="449" y="1"/>
                  </a:lnTo>
                  <a:lnTo>
                    <a:pt x="456" y="1"/>
                  </a:lnTo>
                  <a:lnTo>
                    <a:pt x="461" y="0"/>
                  </a:lnTo>
                  <a:lnTo>
                    <a:pt x="467" y="0"/>
                  </a:lnTo>
                  <a:lnTo>
                    <a:pt x="474" y="0"/>
                  </a:lnTo>
                  <a:lnTo>
                    <a:pt x="479" y="0"/>
                  </a:lnTo>
                  <a:lnTo>
                    <a:pt x="485" y="0"/>
                  </a:lnTo>
                  <a:lnTo>
                    <a:pt x="492" y="0"/>
                  </a:lnTo>
                  <a:lnTo>
                    <a:pt x="497" y="0"/>
                  </a:lnTo>
                  <a:lnTo>
                    <a:pt x="502" y="0"/>
                  </a:lnTo>
                  <a:lnTo>
                    <a:pt x="509" y="0"/>
                  </a:lnTo>
                  <a:lnTo>
                    <a:pt x="515" y="0"/>
                  </a:lnTo>
                  <a:lnTo>
                    <a:pt x="520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8" y="0"/>
                  </a:lnTo>
                  <a:lnTo>
                    <a:pt x="545" y="0"/>
                  </a:lnTo>
                  <a:lnTo>
                    <a:pt x="550" y="0"/>
                  </a:lnTo>
                  <a:lnTo>
                    <a:pt x="556" y="0"/>
                  </a:lnTo>
                  <a:lnTo>
                    <a:pt x="563" y="0"/>
                  </a:lnTo>
                  <a:lnTo>
                    <a:pt x="568" y="0"/>
                  </a:lnTo>
                  <a:lnTo>
                    <a:pt x="573" y="0"/>
                  </a:lnTo>
                  <a:lnTo>
                    <a:pt x="580" y="0"/>
                  </a:lnTo>
                  <a:lnTo>
                    <a:pt x="586" y="0"/>
                  </a:lnTo>
                  <a:lnTo>
                    <a:pt x="593" y="0"/>
                  </a:lnTo>
                </a:path>
              </a:pathLst>
            </a:custGeom>
            <a:noFill/>
            <a:ln w="25400" cap="flat">
              <a:solidFill>
                <a:srgbClr val="007033"/>
              </a:solidFill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081" name="Line 57"/>
          <p:cNvSpPr>
            <a:spLocks noChangeShapeType="1"/>
          </p:cNvSpPr>
          <p:nvPr/>
        </p:nvSpPr>
        <p:spPr bwMode="auto">
          <a:xfrm flipV="1">
            <a:off x="4052888" y="5386388"/>
            <a:ext cx="1588" cy="1230313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82" name="Rectangle 58"/>
          <p:cNvSpPr>
            <a:spLocks noChangeArrowheads="1"/>
          </p:cNvSpPr>
          <p:nvPr/>
        </p:nvSpPr>
        <p:spPr bwMode="auto">
          <a:xfrm>
            <a:off x="4148138" y="5630863"/>
            <a:ext cx="382588" cy="9858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No Click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auto">
          <a:xfrm>
            <a:off x="4625975" y="6376988"/>
            <a:ext cx="382588" cy="2492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GB" sz="600" dirty="0" smtClean="0">
                <a:solidFill>
                  <a:schemeClr val="bg1"/>
                </a:solidFill>
              </a:rPr>
              <a:t>Click</a:t>
            </a:r>
            <a:endParaRPr lang="en-GB" sz="600" dirty="0">
              <a:solidFill>
                <a:schemeClr val="bg1"/>
              </a:solidFill>
            </a:endParaRPr>
          </a:p>
        </p:txBody>
      </p:sp>
      <p:sp>
        <p:nvSpPr>
          <p:cNvPr id="1086" name="Line 62"/>
          <p:cNvSpPr>
            <a:spLocks noChangeShapeType="1"/>
          </p:cNvSpPr>
          <p:nvPr/>
        </p:nvSpPr>
        <p:spPr bwMode="auto">
          <a:xfrm>
            <a:off x="4052888" y="6616700"/>
            <a:ext cx="1052513" cy="1588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93" name="Line 69"/>
          <p:cNvSpPr>
            <a:spLocks noChangeShapeType="1"/>
          </p:cNvSpPr>
          <p:nvPr/>
        </p:nvSpPr>
        <p:spPr bwMode="auto">
          <a:xfrm>
            <a:off x="3925888" y="4124325"/>
            <a:ext cx="1695450" cy="1588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94" name="Line 70"/>
          <p:cNvSpPr>
            <a:spLocks noChangeShapeType="1"/>
          </p:cNvSpPr>
          <p:nvPr/>
        </p:nvSpPr>
        <p:spPr bwMode="auto">
          <a:xfrm flipV="1">
            <a:off x="3925888" y="2786063"/>
            <a:ext cx="1587" cy="1338263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95" name="Freeform 71"/>
          <p:cNvSpPr>
            <a:spLocks/>
          </p:cNvSpPr>
          <p:nvPr/>
        </p:nvSpPr>
        <p:spPr bwMode="auto">
          <a:xfrm>
            <a:off x="3925888" y="3321050"/>
            <a:ext cx="1695450" cy="798513"/>
          </a:xfrm>
          <a:custGeom>
            <a:avLst/>
            <a:gdLst/>
            <a:ahLst/>
            <a:cxnLst>
              <a:cxn ang="0">
                <a:pos x="10" y="469"/>
              </a:cxn>
              <a:cxn ang="0">
                <a:pos x="32" y="456"/>
              </a:cxn>
              <a:cxn ang="0">
                <a:pos x="51" y="439"/>
              </a:cxn>
              <a:cxn ang="0">
                <a:pos x="74" y="419"/>
              </a:cxn>
              <a:cxn ang="0">
                <a:pos x="96" y="397"/>
              </a:cxn>
              <a:cxn ang="0">
                <a:pos x="116" y="368"/>
              </a:cxn>
              <a:cxn ang="0">
                <a:pos x="138" y="336"/>
              </a:cxn>
              <a:cxn ang="0">
                <a:pos x="160" y="301"/>
              </a:cxn>
              <a:cxn ang="0">
                <a:pos x="180" y="264"/>
              </a:cxn>
              <a:cxn ang="0">
                <a:pos x="202" y="222"/>
              </a:cxn>
              <a:cxn ang="0">
                <a:pos x="224" y="183"/>
              </a:cxn>
              <a:cxn ang="0">
                <a:pos x="244" y="141"/>
              </a:cxn>
              <a:cxn ang="0">
                <a:pos x="266" y="104"/>
              </a:cxn>
              <a:cxn ang="0">
                <a:pos x="288" y="69"/>
              </a:cxn>
              <a:cxn ang="0">
                <a:pos x="308" y="40"/>
              </a:cxn>
              <a:cxn ang="0">
                <a:pos x="330" y="18"/>
              </a:cxn>
              <a:cxn ang="0">
                <a:pos x="352" y="5"/>
              </a:cxn>
              <a:cxn ang="0">
                <a:pos x="372" y="0"/>
              </a:cxn>
              <a:cxn ang="0">
                <a:pos x="394" y="5"/>
              </a:cxn>
              <a:cxn ang="0">
                <a:pos x="416" y="18"/>
              </a:cxn>
              <a:cxn ang="0">
                <a:pos x="436" y="40"/>
              </a:cxn>
              <a:cxn ang="0">
                <a:pos x="458" y="69"/>
              </a:cxn>
              <a:cxn ang="0">
                <a:pos x="480" y="104"/>
              </a:cxn>
              <a:cxn ang="0">
                <a:pos x="500" y="141"/>
              </a:cxn>
              <a:cxn ang="0">
                <a:pos x="522" y="183"/>
              </a:cxn>
              <a:cxn ang="0">
                <a:pos x="544" y="222"/>
              </a:cxn>
              <a:cxn ang="0">
                <a:pos x="566" y="264"/>
              </a:cxn>
              <a:cxn ang="0">
                <a:pos x="586" y="301"/>
              </a:cxn>
              <a:cxn ang="0">
                <a:pos x="608" y="336"/>
              </a:cxn>
              <a:cxn ang="0">
                <a:pos x="630" y="368"/>
              </a:cxn>
              <a:cxn ang="0">
                <a:pos x="650" y="397"/>
              </a:cxn>
              <a:cxn ang="0">
                <a:pos x="672" y="419"/>
              </a:cxn>
              <a:cxn ang="0">
                <a:pos x="694" y="439"/>
              </a:cxn>
              <a:cxn ang="0">
                <a:pos x="714" y="456"/>
              </a:cxn>
              <a:cxn ang="0">
                <a:pos x="736" y="469"/>
              </a:cxn>
              <a:cxn ang="0">
                <a:pos x="758" y="479"/>
              </a:cxn>
              <a:cxn ang="0">
                <a:pos x="778" y="486"/>
              </a:cxn>
              <a:cxn ang="0">
                <a:pos x="800" y="491"/>
              </a:cxn>
              <a:cxn ang="0">
                <a:pos x="822" y="496"/>
              </a:cxn>
              <a:cxn ang="0">
                <a:pos x="842" y="498"/>
              </a:cxn>
              <a:cxn ang="0">
                <a:pos x="864" y="501"/>
              </a:cxn>
              <a:cxn ang="0">
                <a:pos x="886" y="501"/>
              </a:cxn>
              <a:cxn ang="0">
                <a:pos x="906" y="503"/>
              </a:cxn>
              <a:cxn ang="0">
                <a:pos x="928" y="503"/>
              </a:cxn>
              <a:cxn ang="0">
                <a:pos x="950" y="503"/>
              </a:cxn>
              <a:cxn ang="0">
                <a:pos x="970" y="503"/>
              </a:cxn>
              <a:cxn ang="0">
                <a:pos x="992" y="503"/>
              </a:cxn>
              <a:cxn ang="0">
                <a:pos x="1014" y="503"/>
              </a:cxn>
              <a:cxn ang="0">
                <a:pos x="1034" y="503"/>
              </a:cxn>
              <a:cxn ang="0">
                <a:pos x="1056" y="503"/>
              </a:cxn>
            </a:cxnLst>
            <a:rect l="0" t="0" r="r" b="b"/>
            <a:pathLst>
              <a:path w="1068" h="503">
                <a:moveTo>
                  <a:pt x="0" y="474"/>
                </a:moveTo>
                <a:lnTo>
                  <a:pt x="10" y="469"/>
                </a:lnTo>
                <a:lnTo>
                  <a:pt x="19" y="461"/>
                </a:lnTo>
                <a:lnTo>
                  <a:pt x="32" y="456"/>
                </a:lnTo>
                <a:lnTo>
                  <a:pt x="42" y="447"/>
                </a:lnTo>
                <a:lnTo>
                  <a:pt x="51" y="439"/>
                </a:lnTo>
                <a:lnTo>
                  <a:pt x="64" y="429"/>
                </a:lnTo>
                <a:lnTo>
                  <a:pt x="74" y="419"/>
                </a:lnTo>
                <a:lnTo>
                  <a:pt x="83" y="410"/>
                </a:lnTo>
                <a:lnTo>
                  <a:pt x="96" y="397"/>
                </a:lnTo>
                <a:lnTo>
                  <a:pt x="106" y="382"/>
                </a:lnTo>
                <a:lnTo>
                  <a:pt x="116" y="368"/>
                </a:lnTo>
                <a:lnTo>
                  <a:pt x="128" y="353"/>
                </a:lnTo>
                <a:lnTo>
                  <a:pt x="138" y="336"/>
                </a:lnTo>
                <a:lnTo>
                  <a:pt x="148" y="318"/>
                </a:lnTo>
                <a:lnTo>
                  <a:pt x="160" y="301"/>
                </a:lnTo>
                <a:lnTo>
                  <a:pt x="170" y="284"/>
                </a:lnTo>
                <a:lnTo>
                  <a:pt x="180" y="264"/>
                </a:lnTo>
                <a:lnTo>
                  <a:pt x="192" y="244"/>
                </a:lnTo>
                <a:lnTo>
                  <a:pt x="202" y="222"/>
                </a:lnTo>
                <a:lnTo>
                  <a:pt x="212" y="203"/>
                </a:lnTo>
                <a:lnTo>
                  <a:pt x="224" y="183"/>
                </a:lnTo>
                <a:lnTo>
                  <a:pt x="234" y="161"/>
                </a:lnTo>
                <a:lnTo>
                  <a:pt x="244" y="141"/>
                </a:lnTo>
                <a:lnTo>
                  <a:pt x="256" y="121"/>
                </a:lnTo>
                <a:lnTo>
                  <a:pt x="266" y="104"/>
                </a:lnTo>
                <a:lnTo>
                  <a:pt x="276" y="84"/>
                </a:lnTo>
                <a:lnTo>
                  <a:pt x="288" y="69"/>
                </a:lnTo>
                <a:lnTo>
                  <a:pt x="298" y="55"/>
                </a:lnTo>
                <a:lnTo>
                  <a:pt x="308" y="40"/>
                </a:lnTo>
                <a:lnTo>
                  <a:pt x="320" y="28"/>
                </a:lnTo>
                <a:lnTo>
                  <a:pt x="330" y="18"/>
                </a:lnTo>
                <a:lnTo>
                  <a:pt x="340" y="10"/>
                </a:lnTo>
                <a:lnTo>
                  <a:pt x="352" y="5"/>
                </a:lnTo>
                <a:lnTo>
                  <a:pt x="362" y="3"/>
                </a:lnTo>
                <a:lnTo>
                  <a:pt x="372" y="0"/>
                </a:lnTo>
                <a:lnTo>
                  <a:pt x="384" y="3"/>
                </a:lnTo>
                <a:lnTo>
                  <a:pt x="394" y="5"/>
                </a:lnTo>
                <a:lnTo>
                  <a:pt x="404" y="10"/>
                </a:lnTo>
                <a:lnTo>
                  <a:pt x="416" y="18"/>
                </a:lnTo>
                <a:lnTo>
                  <a:pt x="426" y="28"/>
                </a:lnTo>
                <a:lnTo>
                  <a:pt x="436" y="40"/>
                </a:lnTo>
                <a:lnTo>
                  <a:pt x="448" y="55"/>
                </a:lnTo>
                <a:lnTo>
                  <a:pt x="458" y="69"/>
                </a:lnTo>
                <a:lnTo>
                  <a:pt x="468" y="84"/>
                </a:lnTo>
                <a:lnTo>
                  <a:pt x="480" y="104"/>
                </a:lnTo>
                <a:lnTo>
                  <a:pt x="490" y="121"/>
                </a:lnTo>
                <a:lnTo>
                  <a:pt x="500" y="141"/>
                </a:lnTo>
                <a:lnTo>
                  <a:pt x="512" y="161"/>
                </a:lnTo>
                <a:lnTo>
                  <a:pt x="522" y="183"/>
                </a:lnTo>
                <a:lnTo>
                  <a:pt x="534" y="203"/>
                </a:lnTo>
                <a:lnTo>
                  <a:pt x="544" y="222"/>
                </a:lnTo>
                <a:lnTo>
                  <a:pt x="554" y="244"/>
                </a:lnTo>
                <a:lnTo>
                  <a:pt x="566" y="264"/>
                </a:lnTo>
                <a:lnTo>
                  <a:pt x="576" y="284"/>
                </a:lnTo>
                <a:lnTo>
                  <a:pt x="586" y="301"/>
                </a:lnTo>
                <a:lnTo>
                  <a:pt x="598" y="318"/>
                </a:lnTo>
                <a:lnTo>
                  <a:pt x="608" y="336"/>
                </a:lnTo>
                <a:lnTo>
                  <a:pt x="618" y="353"/>
                </a:lnTo>
                <a:lnTo>
                  <a:pt x="630" y="368"/>
                </a:lnTo>
                <a:lnTo>
                  <a:pt x="640" y="382"/>
                </a:lnTo>
                <a:lnTo>
                  <a:pt x="650" y="397"/>
                </a:lnTo>
                <a:lnTo>
                  <a:pt x="662" y="410"/>
                </a:lnTo>
                <a:lnTo>
                  <a:pt x="672" y="419"/>
                </a:lnTo>
                <a:lnTo>
                  <a:pt x="682" y="429"/>
                </a:lnTo>
                <a:lnTo>
                  <a:pt x="694" y="439"/>
                </a:lnTo>
                <a:lnTo>
                  <a:pt x="704" y="447"/>
                </a:lnTo>
                <a:lnTo>
                  <a:pt x="714" y="456"/>
                </a:lnTo>
                <a:lnTo>
                  <a:pt x="726" y="461"/>
                </a:lnTo>
                <a:lnTo>
                  <a:pt x="736" y="469"/>
                </a:lnTo>
                <a:lnTo>
                  <a:pt x="746" y="474"/>
                </a:lnTo>
                <a:lnTo>
                  <a:pt x="758" y="479"/>
                </a:lnTo>
                <a:lnTo>
                  <a:pt x="768" y="481"/>
                </a:lnTo>
                <a:lnTo>
                  <a:pt x="778" y="486"/>
                </a:lnTo>
                <a:lnTo>
                  <a:pt x="790" y="488"/>
                </a:lnTo>
                <a:lnTo>
                  <a:pt x="800" y="491"/>
                </a:lnTo>
                <a:lnTo>
                  <a:pt x="810" y="493"/>
                </a:lnTo>
                <a:lnTo>
                  <a:pt x="822" y="496"/>
                </a:lnTo>
                <a:lnTo>
                  <a:pt x="832" y="496"/>
                </a:lnTo>
                <a:lnTo>
                  <a:pt x="842" y="498"/>
                </a:lnTo>
                <a:lnTo>
                  <a:pt x="854" y="498"/>
                </a:lnTo>
                <a:lnTo>
                  <a:pt x="864" y="501"/>
                </a:lnTo>
                <a:lnTo>
                  <a:pt x="874" y="501"/>
                </a:lnTo>
                <a:lnTo>
                  <a:pt x="886" y="501"/>
                </a:lnTo>
                <a:lnTo>
                  <a:pt x="896" y="503"/>
                </a:lnTo>
                <a:lnTo>
                  <a:pt x="906" y="503"/>
                </a:lnTo>
                <a:lnTo>
                  <a:pt x="918" y="503"/>
                </a:lnTo>
                <a:lnTo>
                  <a:pt x="928" y="503"/>
                </a:lnTo>
                <a:lnTo>
                  <a:pt x="938" y="503"/>
                </a:lnTo>
                <a:lnTo>
                  <a:pt x="950" y="503"/>
                </a:lnTo>
                <a:lnTo>
                  <a:pt x="960" y="503"/>
                </a:lnTo>
                <a:lnTo>
                  <a:pt x="970" y="503"/>
                </a:lnTo>
                <a:lnTo>
                  <a:pt x="982" y="503"/>
                </a:lnTo>
                <a:lnTo>
                  <a:pt x="992" y="503"/>
                </a:lnTo>
                <a:lnTo>
                  <a:pt x="1002" y="503"/>
                </a:lnTo>
                <a:lnTo>
                  <a:pt x="1014" y="503"/>
                </a:lnTo>
                <a:lnTo>
                  <a:pt x="1024" y="503"/>
                </a:lnTo>
                <a:lnTo>
                  <a:pt x="1034" y="503"/>
                </a:lnTo>
                <a:lnTo>
                  <a:pt x="1046" y="503"/>
                </a:lnTo>
                <a:lnTo>
                  <a:pt x="1056" y="503"/>
                </a:lnTo>
                <a:lnTo>
                  <a:pt x="1068" y="503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96" name="Freeform 72"/>
          <p:cNvSpPr>
            <a:spLocks/>
          </p:cNvSpPr>
          <p:nvPr/>
        </p:nvSpPr>
        <p:spPr bwMode="auto">
          <a:xfrm>
            <a:off x="3925888" y="2919413"/>
            <a:ext cx="1695450" cy="1200150"/>
          </a:xfrm>
          <a:custGeom>
            <a:avLst/>
            <a:gdLst/>
            <a:ahLst/>
            <a:cxnLst>
              <a:cxn ang="0">
                <a:pos x="10" y="756"/>
              </a:cxn>
              <a:cxn ang="0">
                <a:pos x="32" y="756"/>
              </a:cxn>
              <a:cxn ang="0">
                <a:pos x="51" y="756"/>
              </a:cxn>
              <a:cxn ang="0">
                <a:pos x="74" y="756"/>
              </a:cxn>
              <a:cxn ang="0">
                <a:pos x="96" y="756"/>
              </a:cxn>
              <a:cxn ang="0">
                <a:pos x="116" y="756"/>
              </a:cxn>
              <a:cxn ang="0">
                <a:pos x="138" y="756"/>
              </a:cxn>
              <a:cxn ang="0">
                <a:pos x="160" y="756"/>
              </a:cxn>
              <a:cxn ang="0">
                <a:pos x="180" y="756"/>
              </a:cxn>
              <a:cxn ang="0">
                <a:pos x="202" y="756"/>
              </a:cxn>
              <a:cxn ang="0">
                <a:pos x="224" y="754"/>
              </a:cxn>
              <a:cxn ang="0">
                <a:pos x="244" y="751"/>
              </a:cxn>
              <a:cxn ang="0">
                <a:pos x="266" y="744"/>
              </a:cxn>
              <a:cxn ang="0">
                <a:pos x="288" y="734"/>
              </a:cxn>
              <a:cxn ang="0">
                <a:pos x="308" y="717"/>
              </a:cxn>
              <a:cxn ang="0">
                <a:pos x="330" y="687"/>
              </a:cxn>
              <a:cxn ang="0">
                <a:pos x="352" y="648"/>
              </a:cxn>
              <a:cxn ang="0">
                <a:pos x="372" y="591"/>
              </a:cxn>
              <a:cxn ang="0">
                <a:pos x="394" y="517"/>
              </a:cxn>
              <a:cxn ang="0">
                <a:pos x="416" y="428"/>
              </a:cxn>
              <a:cxn ang="0">
                <a:pos x="436" y="332"/>
              </a:cxn>
              <a:cxn ang="0">
                <a:pos x="458" y="234"/>
              </a:cxn>
              <a:cxn ang="0">
                <a:pos x="480" y="140"/>
              </a:cxn>
              <a:cxn ang="0">
                <a:pos x="500" y="66"/>
              </a:cxn>
              <a:cxn ang="0">
                <a:pos x="522" y="19"/>
              </a:cxn>
              <a:cxn ang="0">
                <a:pos x="544" y="0"/>
              </a:cxn>
              <a:cxn ang="0">
                <a:pos x="566" y="14"/>
              </a:cxn>
              <a:cxn ang="0">
                <a:pos x="586" y="59"/>
              </a:cxn>
              <a:cxn ang="0">
                <a:pos x="608" y="125"/>
              </a:cxn>
              <a:cxn ang="0">
                <a:pos x="630" y="204"/>
              </a:cxn>
              <a:cxn ang="0">
                <a:pos x="650" y="290"/>
              </a:cxn>
              <a:cxn ang="0">
                <a:pos x="672" y="377"/>
              </a:cxn>
              <a:cxn ang="0">
                <a:pos x="694" y="456"/>
              </a:cxn>
              <a:cxn ang="0">
                <a:pos x="714" y="525"/>
              </a:cxn>
              <a:cxn ang="0">
                <a:pos x="736" y="581"/>
              </a:cxn>
              <a:cxn ang="0">
                <a:pos x="758" y="628"/>
              </a:cxn>
              <a:cxn ang="0">
                <a:pos x="778" y="665"/>
              </a:cxn>
              <a:cxn ang="0">
                <a:pos x="800" y="692"/>
              </a:cxn>
              <a:cxn ang="0">
                <a:pos x="822" y="712"/>
              </a:cxn>
              <a:cxn ang="0">
                <a:pos x="842" y="727"/>
              </a:cxn>
              <a:cxn ang="0">
                <a:pos x="864" y="736"/>
              </a:cxn>
              <a:cxn ang="0">
                <a:pos x="886" y="744"/>
              </a:cxn>
              <a:cxn ang="0">
                <a:pos x="906" y="749"/>
              </a:cxn>
              <a:cxn ang="0">
                <a:pos x="928" y="751"/>
              </a:cxn>
              <a:cxn ang="0">
                <a:pos x="950" y="754"/>
              </a:cxn>
              <a:cxn ang="0">
                <a:pos x="970" y="756"/>
              </a:cxn>
              <a:cxn ang="0">
                <a:pos x="992" y="756"/>
              </a:cxn>
              <a:cxn ang="0">
                <a:pos x="1014" y="756"/>
              </a:cxn>
              <a:cxn ang="0">
                <a:pos x="1034" y="756"/>
              </a:cxn>
              <a:cxn ang="0">
                <a:pos x="1056" y="756"/>
              </a:cxn>
            </a:cxnLst>
            <a:rect l="0" t="0" r="r" b="b"/>
            <a:pathLst>
              <a:path w="1068" h="756">
                <a:moveTo>
                  <a:pt x="0" y="756"/>
                </a:moveTo>
                <a:lnTo>
                  <a:pt x="10" y="756"/>
                </a:lnTo>
                <a:lnTo>
                  <a:pt x="19" y="756"/>
                </a:lnTo>
                <a:lnTo>
                  <a:pt x="32" y="756"/>
                </a:lnTo>
                <a:lnTo>
                  <a:pt x="42" y="756"/>
                </a:lnTo>
                <a:lnTo>
                  <a:pt x="51" y="756"/>
                </a:lnTo>
                <a:lnTo>
                  <a:pt x="64" y="756"/>
                </a:lnTo>
                <a:lnTo>
                  <a:pt x="74" y="756"/>
                </a:lnTo>
                <a:lnTo>
                  <a:pt x="83" y="756"/>
                </a:lnTo>
                <a:lnTo>
                  <a:pt x="96" y="756"/>
                </a:lnTo>
                <a:lnTo>
                  <a:pt x="106" y="756"/>
                </a:lnTo>
                <a:lnTo>
                  <a:pt x="116" y="756"/>
                </a:lnTo>
                <a:lnTo>
                  <a:pt x="128" y="756"/>
                </a:lnTo>
                <a:lnTo>
                  <a:pt x="138" y="756"/>
                </a:lnTo>
                <a:lnTo>
                  <a:pt x="148" y="756"/>
                </a:lnTo>
                <a:lnTo>
                  <a:pt x="160" y="756"/>
                </a:lnTo>
                <a:lnTo>
                  <a:pt x="170" y="756"/>
                </a:lnTo>
                <a:lnTo>
                  <a:pt x="180" y="756"/>
                </a:lnTo>
                <a:lnTo>
                  <a:pt x="192" y="756"/>
                </a:lnTo>
                <a:lnTo>
                  <a:pt x="202" y="756"/>
                </a:lnTo>
                <a:lnTo>
                  <a:pt x="212" y="756"/>
                </a:lnTo>
                <a:lnTo>
                  <a:pt x="224" y="754"/>
                </a:lnTo>
                <a:lnTo>
                  <a:pt x="234" y="754"/>
                </a:lnTo>
                <a:lnTo>
                  <a:pt x="244" y="751"/>
                </a:lnTo>
                <a:lnTo>
                  <a:pt x="256" y="749"/>
                </a:lnTo>
                <a:lnTo>
                  <a:pt x="266" y="744"/>
                </a:lnTo>
                <a:lnTo>
                  <a:pt x="276" y="741"/>
                </a:lnTo>
                <a:lnTo>
                  <a:pt x="288" y="734"/>
                </a:lnTo>
                <a:lnTo>
                  <a:pt x="298" y="727"/>
                </a:lnTo>
                <a:lnTo>
                  <a:pt x="308" y="717"/>
                </a:lnTo>
                <a:lnTo>
                  <a:pt x="320" y="704"/>
                </a:lnTo>
                <a:lnTo>
                  <a:pt x="330" y="687"/>
                </a:lnTo>
                <a:lnTo>
                  <a:pt x="340" y="670"/>
                </a:lnTo>
                <a:lnTo>
                  <a:pt x="352" y="648"/>
                </a:lnTo>
                <a:lnTo>
                  <a:pt x="362" y="621"/>
                </a:lnTo>
                <a:lnTo>
                  <a:pt x="372" y="591"/>
                </a:lnTo>
                <a:lnTo>
                  <a:pt x="384" y="557"/>
                </a:lnTo>
                <a:lnTo>
                  <a:pt x="394" y="517"/>
                </a:lnTo>
                <a:lnTo>
                  <a:pt x="404" y="475"/>
                </a:lnTo>
                <a:lnTo>
                  <a:pt x="416" y="428"/>
                </a:lnTo>
                <a:lnTo>
                  <a:pt x="426" y="382"/>
                </a:lnTo>
                <a:lnTo>
                  <a:pt x="436" y="332"/>
                </a:lnTo>
                <a:lnTo>
                  <a:pt x="448" y="283"/>
                </a:lnTo>
                <a:lnTo>
                  <a:pt x="458" y="234"/>
                </a:lnTo>
                <a:lnTo>
                  <a:pt x="468" y="184"/>
                </a:lnTo>
                <a:lnTo>
                  <a:pt x="480" y="140"/>
                </a:lnTo>
                <a:lnTo>
                  <a:pt x="490" y="101"/>
                </a:lnTo>
                <a:lnTo>
                  <a:pt x="500" y="66"/>
                </a:lnTo>
                <a:lnTo>
                  <a:pt x="512" y="39"/>
                </a:lnTo>
                <a:lnTo>
                  <a:pt x="522" y="19"/>
                </a:lnTo>
                <a:lnTo>
                  <a:pt x="534" y="5"/>
                </a:lnTo>
                <a:lnTo>
                  <a:pt x="544" y="0"/>
                </a:lnTo>
                <a:lnTo>
                  <a:pt x="554" y="5"/>
                </a:lnTo>
                <a:lnTo>
                  <a:pt x="566" y="14"/>
                </a:lnTo>
                <a:lnTo>
                  <a:pt x="576" y="34"/>
                </a:lnTo>
                <a:lnTo>
                  <a:pt x="586" y="59"/>
                </a:lnTo>
                <a:lnTo>
                  <a:pt x="598" y="88"/>
                </a:lnTo>
                <a:lnTo>
                  <a:pt x="608" y="125"/>
                </a:lnTo>
                <a:lnTo>
                  <a:pt x="618" y="162"/>
                </a:lnTo>
                <a:lnTo>
                  <a:pt x="630" y="204"/>
                </a:lnTo>
                <a:lnTo>
                  <a:pt x="640" y="249"/>
                </a:lnTo>
                <a:lnTo>
                  <a:pt x="650" y="290"/>
                </a:lnTo>
                <a:lnTo>
                  <a:pt x="662" y="335"/>
                </a:lnTo>
                <a:lnTo>
                  <a:pt x="672" y="377"/>
                </a:lnTo>
                <a:lnTo>
                  <a:pt x="682" y="416"/>
                </a:lnTo>
                <a:lnTo>
                  <a:pt x="694" y="456"/>
                </a:lnTo>
                <a:lnTo>
                  <a:pt x="704" y="490"/>
                </a:lnTo>
                <a:lnTo>
                  <a:pt x="714" y="525"/>
                </a:lnTo>
                <a:lnTo>
                  <a:pt x="726" y="554"/>
                </a:lnTo>
                <a:lnTo>
                  <a:pt x="736" y="581"/>
                </a:lnTo>
                <a:lnTo>
                  <a:pt x="746" y="606"/>
                </a:lnTo>
                <a:lnTo>
                  <a:pt x="758" y="628"/>
                </a:lnTo>
                <a:lnTo>
                  <a:pt x="768" y="648"/>
                </a:lnTo>
                <a:lnTo>
                  <a:pt x="778" y="665"/>
                </a:lnTo>
                <a:lnTo>
                  <a:pt x="790" y="680"/>
                </a:lnTo>
                <a:lnTo>
                  <a:pt x="800" y="692"/>
                </a:lnTo>
                <a:lnTo>
                  <a:pt x="810" y="702"/>
                </a:lnTo>
                <a:lnTo>
                  <a:pt x="822" y="712"/>
                </a:lnTo>
                <a:lnTo>
                  <a:pt x="832" y="719"/>
                </a:lnTo>
                <a:lnTo>
                  <a:pt x="842" y="727"/>
                </a:lnTo>
                <a:lnTo>
                  <a:pt x="854" y="732"/>
                </a:lnTo>
                <a:lnTo>
                  <a:pt x="864" y="736"/>
                </a:lnTo>
                <a:lnTo>
                  <a:pt x="874" y="741"/>
                </a:lnTo>
                <a:lnTo>
                  <a:pt x="886" y="744"/>
                </a:lnTo>
                <a:lnTo>
                  <a:pt x="896" y="746"/>
                </a:lnTo>
                <a:lnTo>
                  <a:pt x="906" y="749"/>
                </a:lnTo>
                <a:lnTo>
                  <a:pt x="918" y="751"/>
                </a:lnTo>
                <a:lnTo>
                  <a:pt x="928" y="751"/>
                </a:lnTo>
                <a:lnTo>
                  <a:pt x="938" y="754"/>
                </a:lnTo>
                <a:lnTo>
                  <a:pt x="950" y="754"/>
                </a:lnTo>
                <a:lnTo>
                  <a:pt x="960" y="754"/>
                </a:lnTo>
                <a:lnTo>
                  <a:pt x="970" y="756"/>
                </a:lnTo>
                <a:lnTo>
                  <a:pt x="982" y="756"/>
                </a:lnTo>
                <a:lnTo>
                  <a:pt x="992" y="756"/>
                </a:lnTo>
                <a:lnTo>
                  <a:pt x="1002" y="756"/>
                </a:lnTo>
                <a:lnTo>
                  <a:pt x="1014" y="756"/>
                </a:lnTo>
                <a:lnTo>
                  <a:pt x="1024" y="756"/>
                </a:lnTo>
                <a:lnTo>
                  <a:pt x="1034" y="756"/>
                </a:lnTo>
                <a:lnTo>
                  <a:pt x="1046" y="756"/>
                </a:lnTo>
                <a:lnTo>
                  <a:pt x="1056" y="756"/>
                </a:lnTo>
                <a:lnTo>
                  <a:pt x="1068" y="756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ysDashDot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97" name="Freeform 73"/>
          <p:cNvSpPr>
            <a:spLocks/>
          </p:cNvSpPr>
          <p:nvPr/>
        </p:nvSpPr>
        <p:spPr bwMode="auto">
          <a:xfrm>
            <a:off x="3925888" y="3044825"/>
            <a:ext cx="1695450" cy="1074738"/>
          </a:xfrm>
          <a:custGeom>
            <a:avLst/>
            <a:gdLst/>
            <a:ahLst/>
            <a:cxnLst>
              <a:cxn ang="0">
                <a:pos x="10" y="677"/>
              </a:cxn>
              <a:cxn ang="0">
                <a:pos x="32" y="677"/>
              </a:cxn>
              <a:cxn ang="0">
                <a:pos x="51" y="677"/>
              </a:cxn>
              <a:cxn ang="0">
                <a:pos x="74" y="677"/>
              </a:cxn>
              <a:cxn ang="0">
                <a:pos x="96" y="677"/>
              </a:cxn>
              <a:cxn ang="0">
                <a:pos x="116" y="677"/>
              </a:cxn>
              <a:cxn ang="0">
                <a:pos x="138" y="677"/>
              </a:cxn>
              <a:cxn ang="0">
                <a:pos x="160" y="677"/>
              </a:cxn>
              <a:cxn ang="0">
                <a:pos x="180" y="675"/>
              </a:cxn>
              <a:cxn ang="0">
                <a:pos x="202" y="672"/>
              </a:cxn>
              <a:cxn ang="0">
                <a:pos x="224" y="665"/>
              </a:cxn>
              <a:cxn ang="0">
                <a:pos x="244" y="657"/>
              </a:cxn>
              <a:cxn ang="0">
                <a:pos x="266" y="645"/>
              </a:cxn>
              <a:cxn ang="0">
                <a:pos x="288" y="628"/>
              </a:cxn>
              <a:cxn ang="0">
                <a:pos x="308" y="603"/>
              </a:cxn>
              <a:cxn ang="0">
                <a:pos x="330" y="571"/>
              </a:cxn>
              <a:cxn ang="0">
                <a:pos x="352" y="529"/>
              </a:cxn>
              <a:cxn ang="0">
                <a:pos x="372" y="478"/>
              </a:cxn>
              <a:cxn ang="0">
                <a:pos x="394" y="416"/>
              </a:cxn>
              <a:cxn ang="0">
                <a:pos x="416" y="347"/>
              </a:cxn>
              <a:cxn ang="0">
                <a:pos x="436" y="273"/>
              </a:cxn>
              <a:cxn ang="0">
                <a:pos x="458" y="199"/>
              </a:cxn>
              <a:cxn ang="0">
                <a:pos x="480" y="130"/>
              </a:cxn>
              <a:cxn ang="0">
                <a:pos x="500" y="71"/>
              </a:cxn>
              <a:cxn ang="0">
                <a:pos x="522" y="29"/>
              </a:cxn>
              <a:cxn ang="0">
                <a:pos x="544" y="4"/>
              </a:cxn>
              <a:cxn ang="0">
                <a:pos x="566" y="2"/>
              </a:cxn>
              <a:cxn ang="0">
                <a:pos x="586" y="22"/>
              </a:cxn>
              <a:cxn ang="0">
                <a:pos x="608" y="61"/>
              </a:cxn>
              <a:cxn ang="0">
                <a:pos x="630" y="118"/>
              </a:cxn>
              <a:cxn ang="0">
                <a:pos x="650" y="187"/>
              </a:cxn>
              <a:cxn ang="0">
                <a:pos x="672" y="261"/>
              </a:cxn>
              <a:cxn ang="0">
                <a:pos x="694" y="335"/>
              </a:cxn>
              <a:cxn ang="0">
                <a:pos x="714" y="404"/>
              </a:cxn>
              <a:cxn ang="0">
                <a:pos x="736" y="468"/>
              </a:cxn>
              <a:cxn ang="0">
                <a:pos x="758" y="519"/>
              </a:cxn>
              <a:cxn ang="0">
                <a:pos x="778" y="564"/>
              </a:cxn>
              <a:cxn ang="0">
                <a:pos x="800" y="598"/>
              </a:cxn>
              <a:cxn ang="0">
                <a:pos x="822" y="625"/>
              </a:cxn>
              <a:cxn ang="0">
                <a:pos x="842" y="643"/>
              </a:cxn>
              <a:cxn ang="0">
                <a:pos x="864" y="655"/>
              </a:cxn>
              <a:cxn ang="0">
                <a:pos x="886" y="665"/>
              </a:cxn>
              <a:cxn ang="0">
                <a:pos x="906" y="670"/>
              </a:cxn>
              <a:cxn ang="0">
                <a:pos x="928" y="675"/>
              </a:cxn>
              <a:cxn ang="0">
                <a:pos x="950" y="675"/>
              </a:cxn>
              <a:cxn ang="0">
                <a:pos x="970" y="677"/>
              </a:cxn>
              <a:cxn ang="0">
                <a:pos x="992" y="677"/>
              </a:cxn>
              <a:cxn ang="0">
                <a:pos x="1014" y="677"/>
              </a:cxn>
              <a:cxn ang="0">
                <a:pos x="1034" y="677"/>
              </a:cxn>
              <a:cxn ang="0">
                <a:pos x="1056" y="677"/>
              </a:cxn>
            </a:cxnLst>
            <a:rect l="0" t="0" r="r" b="b"/>
            <a:pathLst>
              <a:path w="1068" h="677">
                <a:moveTo>
                  <a:pt x="0" y="677"/>
                </a:moveTo>
                <a:lnTo>
                  <a:pt x="10" y="677"/>
                </a:lnTo>
                <a:lnTo>
                  <a:pt x="19" y="677"/>
                </a:lnTo>
                <a:lnTo>
                  <a:pt x="32" y="677"/>
                </a:lnTo>
                <a:lnTo>
                  <a:pt x="42" y="677"/>
                </a:lnTo>
                <a:lnTo>
                  <a:pt x="51" y="677"/>
                </a:lnTo>
                <a:lnTo>
                  <a:pt x="64" y="677"/>
                </a:lnTo>
                <a:lnTo>
                  <a:pt x="74" y="677"/>
                </a:lnTo>
                <a:lnTo>
                  <a:pt x="83" y="677"/>
                </a:lnTo>
                <a:lnTo>
                  <a:pt x="96" y="677"/>
                </a:lnTo>
                <a:lnTo>
                  <a:pt x="106" y="677"/>
                </a:lnTo>
                <a:lnTo>
                  <a:pt x="116" y="677"/>
                </a:lnTo>
                <a:lnTo>
                  <a:pt x="128" y="677"/>
                </a:lnTo>
                <a:lnTo>
                  <a:pt x="138" y="677"/>
                </a:lnTo>
                <a:lnTo>
                  <a:pt x="148" y="677"/>
                </a:lnTo>
                <a:lnTo>
                  <a:pt x="160" y="677"/>
                </a:lnTo>
                <a:lnTo>
                  <a:pt x="170" y="675"/>
                </a:lnTo>
                <a:lnTo>
                  <a:pt x="180" y="675"/>
                </a:lnTo>
                <a:lnTo>
                  <a:pt x="192" y="672"/>
                </a:lnTo>
                <a:lnTo>
                  <a:pt x="202" y="672"/>
                </a:lnTo>
                <a:lnTo>
                  <a:pt x="212" y="670"/>
                </a:lnTo>
                <a:lnTo>
                  <a:pt x="224" y="665"/>
                </a:lnTo>
                <a:lnTo>
                  <a:pt x="234" y="662"/>
                </a:lnTo>
                <a:lnTo>
                  <a:pt x="244" y="657"/>
                </a:lnTo>
                <a:lnTo>
                  <a:pt x="256" y="653"/>
                </a:lnTo>
                <a:lnTo>
                  <a:pt x="266" y="645"/>
                </a:lnTo>
                <a:lnTo>
                  <a:pt x="276" y="638"/>
                </a:lnTo>
                <a:lnTo>
                  <a:pt x="288" y="628"/>
                </a:lnTo>
                <a:lnTo>
                  <a:pt x="298" y="618"/>
                </a:lnTo>
                <a:lnTo>
                  <a:pt x="308" y="603"/>
                </a:lnTo>
                <a:lnTo>
                  <a:pt x="320" y="588"/>
                </a:lnTo>
                <a:lnTo>
                  <a:pt x="330" y="571"/>
                </a:lnTo>
                <a:lnTo>
                  <a:pt x="340" y="552"/>
                </a:lnTo>
                <a:lnTo>
                  <a:pt x="352" y="529"/>
                </a:lnTo>
                <a:lnTo>
                  <a:pt x="362" y="505"/>
                </a:lnTo>
                <a:lnTo>
                  <a:pt x="372" y="478"/>
                </a:lnTo>
                <a:lnTo>
                  <a:pt x="384" y="448"/>
                </a:lnTo>
                <a:lnTo>
                  <a:pt x="394" y="416"/>
                </a:lnTo>
                <a:lnTo>
                  <a:pt x="404" y="381"/>
                </a:lnTo>
                <a:lnTo>
                  <a:pt x="416" y="347"/>
                </a:lnTo>
                <a:lnTo>
                  <a:pt x="426" y="310"/>
                </a:lnTo>
                <a:lnTo>
                  <a:pt x="436" y="273"/>
                </a:lnTo>
                <a:lnTo>
                  <a:pt x="448" y="236"/>
                </a:lnTo>
                <a:lnTo>
                  <a:pt x="458" y="199"/>
                </a:lnTo>
                <a:lnTo>
                  <a:pt x="468" y="165"/>
                </a:lnTo>
                <a:lnTo>
                  <a:pt x="480" y="130"/>
                </a:lnTo>
                <a:lnTo>
                  <a:pt x="490" y="98"/>
                </a:lnTo>
                <a:lnTo>
                  <a:pt x="500" y="71"/>
                </a:lnTo>
                <a:lnTo>
                  <a:pt x="512" y="46"/>
                </a:lnTo>
                <a:lnTo>
                  <a:pt x="522" y="29"/>
                </a:lnTo>
                <a:lnTo>
                  <a:pt x="534" y="14"/>
                </a:lnTo>
                <a:lnTo>
                  <a:pt x="544" y="4"/>
                </a:lnTo>
                <a:lnTo>
                  <a:pt x="554" y="0"/>
                </a:lnTo>
                <a:lnTo>
                  <a:pt x="566" y="2"/>
                </a:lnTo>
                <a:lnTo>
                  <a:pt x="576" y="9"/>
                </a:lnTo>
                <a:lnTo>
                  <a:pt x="586" y="22"/>
                </a:lnTo>
                <a:lnTo>
                  <a:pt x="598" y="39"/>
                </a:lnTo>
                <a:lnTo>
                  <a:pt x="608" y="61"/>
                </a:lnTo>
                <a:lnTo>
                  <a:pt x="618" y="88"/>
                </a:lnTo>
                <a:lnTo>
                  <a:pt x="630" y="118"/>
                </a:lnTo>
                <a:lnTo>
                  <a:pt x="640" y="152"/>
                </a:lnTo>
                <a:lnTo>
                  <a:pt x="650" y="187"/>
                </a:lnTo>
                <a:lnTo>
                  <a:pt x="662" y="221"/>
                </a:lnTo>
                <a:lnTo>
                  <a:pt x="672" y="261"/>
                </a:lnTo>
                <a:lnTo>
                  <a:pt x="682" y="298"/>
                </a:lnTo>
                <a:lnTo>
                  <a:pt x="694" y="335"/>
                </a:lnTo>
                <a:lnTo>
                  <a:pt x="704" y="369"/>
                </a:lnTo>
                <a:lnTo>
                  <a:pt x="714" y="404"/>
                </a:lnTo>
                <a:lnTo>
                  <a:pt x="726" y="436"/>
                </a:lnTo>
                <a:lnTo>
                  <a:pt x="736" y="468"/>
                </a:lnTo>
                <a:lnTo>
                  <a:pt x="746" y="495"/>
                </a:lnTo>
                <a:lnTo>
                  <a:pt x="758" y="519"/>
                </a:lnTo>
                <a:lnTo>
                  <a:pt x="768" y="544"/>
                </a:lnTo>
                <a:lnTo>
                  <a:pt x="778" y="564"/>
                </a:lnTo>
                <a:lnTo>
                  <a:pt x="790" y="584"/>
                </a:lnTo>
                <a:lnTo>
                  <a:pt x="800" y="598"/>
                </a:lnTo>
                <a:lnTo>
                  <a:pt x="810" y="613"/>
                </a:lnTo>
                <a:lnTo>
                  <a:pt x="822" y="625"/>
                </a:lnTo>
                <a:lnTo>
                  <a:pt x="832" y="635"/>
                </a:lnTo>
                <a:lnTo>
                  <a:pt x="842" y="643"/>
                </a:lnTo>
                <a:lnTo>
                  <a:pt x="854" y="650"/>
                </a:lnTo>
                <a:lnTo>
                  <a:pt x="864" y="655"/>
                </a:lnTo>
                <a:lnTo>
                  <a:pt x="874" y="660"/>
                </a:lnTo>
                <a:lnTo>
                  <a:pt x="886" y="665"/>
                </a:lnTo>
                <a:lnTo>
                  <a:pt x="896" y="667"/>
                </a:lnTo>
                <a:lnTo>
                  <a:pt x="906" y="670"/>
                </a:lnTo>
                <a:lnTo>
                  <a:pt x="918" y="672"/>
                </a:lnTo>
                <a:lnTo>
                  <a:pt x="928" y="675"/>
                </a:lnTo>
                <a:lnTo>
                  <a:pt x="938" y="675"/>
                </a:lnTo>
                <a:lnTo>
                  <a:pt x="950" y="675"/>
                </a:lnTo>
                <a:lnTo>
                  <a:pt x="960" y="677"/>
                </a:lnTo>
                <a:lnTo>
                  <a:pt x="970" y="677"/>
                </a:lnTo>
                <a:lnTo>
                  <a:pt x="982" y="677"/>
                </a:lnTo>
                <a:lnTo>
                  <a:pt x="992" y="677"/>
                </a:lnTo>
                <a:lnTo>
                  <a:pt x="1002" y="677"/>
                </a:lnTo>
                <a:lnTo>
                  <a:pt x="1014" y="677"/>
                </a:lnTo>
                <a:lnTo>
                  <a:pt x="1024" y="677"/>
                </a:lnTo>
                <a:lnTo>
                  <a:pt x="1034" y="677"/>
                </a:lnTo>
                <a:lnTo>
                  <a:pt x="1046" y="677"/>
                </a:lnTo>
                <a:lnTo>
                  <a:pt x="1056" y="677"/>
                </a:lnTo>
                <a:lnTo>
                  <a:pt x="1068" y="677"/>
                </a:lnTo>
              </a:path>
            </a:pathLst>
          </a:custGeom>
          <a:noFill/>
          <a:ln w="25400" cap="flat">
            <a:solidFill>
              <a:srgbClr val="FF0000"/>
            </a:solidFill>
            <a:prstDash val="sysDash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9" name="Oval 78"/>
          <p:cNvSpPr/>
          <p:nvPr/>
        </p:nvSpPr>
        <p:spPr>
          <a:xfrm rot="16200000">
            <a:off x="1885923" y="2057400"/>
            <a:ext cx="428628" cy="428628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w</a:t>
            </a:r>
            <a:r>
              <a:rPr lang="en-GB" sz="1100" b="1" baseline="-25000" dirty="0" smtClean="0">
                <a:solidFill>
                  <a:schemeClr val="tx1"/>
                </a:solidFill>
              </a:rPr>
              <a:t>1</a:t>
            </a:r>
            <a:endParaRPr lang="en-GB" sz="1600" b="1" baseline="-25000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 rot="16200000">
            <a:off x="6753198" y="2057399"/>
            <a:ext cx="428628" cy="428628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w</a:t>
            </a:r>
            <a:r>
              <a:rPr lang="en-GB" sz="1100" b="1" baseline="-25000" dirty="0" smtClean="0">
                <a:solidFill>
                  <a:schemeClr val="tx1"/>
                </a:solidFill>
              </a:rPr>
              <a:t>2</a:t>
            </a:r>
            <a:endParaRPr lang="en-GB" sz="1600" b="1" baseline="-250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371949" y="2114551"/>
            <a:ext cx="323850" cy="314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+</a:t>
            </a:r>
            <a:endParaRPr lang="en-GB" b="1" dirty="0"/>
          </a:p>
        </p:txBody>
      </p:sp>
      <p:sp>
        <p:nvSpPr>
          <p:cNvPr id="84" name="Oval 83"/>
          <p:cNvSpPr/>
          <p:nvPr/>
        </p:nvSpPr>
        <p:spPr>
          <a:xfrm rot="16200000">
            <a:off x="4319586" y="3209925"/>
            <a:ext cx="428628" cy="428628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</a:rPr>
              <a:t>s</a:t>
            </a:r>
            <a:endParaRPr lang="en-GB" sz="1600" b="1" baseline="-25000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133850" y="4343400"/>
            <a:ext cx="800100" cy="847725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 smtClean="0"/>
          </a:p>
        </p:txBody>
      </p:sp>
      <p:cxnSp>
        <p:nvCxnSpPr>
          <p:cNvPr id="88" name="Straight Connector 87"/>
          <p:cNvCxnSpPr>
            <a:stCxn id="79" idx="4"/>
            <a:endCxn id="83" idx="1"/>
          </p:cNvCxnSpPr>
          <p:nvPr/>
        </p:nvCxnSpPr>
        <p:spPr>
          <a:xfrm>
            <a:off x="2314551" y="2271714"/>
            <a:ext cx="2057398" cy="1588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3" idx="3"/>
            <a:endCxn id="82" idx="0"/>
          </p:cNvCxnSpPr>
          <p:nvPr/>
        </p:nvCxnSpPr>
        <p:spPr>
          <a:xfrm flipV="1">
            <a:off x="4695799" y="2271713"/>
            <a:ext cx="2057399" cy="1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 rot="16200000">
            <a:off x="4329111" y="5572125"/>
            <a:ext cx="428628" cy="428628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</a:rPr>
              <a:t>c</a:t>
            </a:r>
            <a:endParaRPr lang="en-GB" sz="1600" b="1" baseline="-25000" dirty="0">
              <a:solidFill>
                <a:schemeClr val="tx1"/>
              </a:solidFill>
            </a:endParaRPr>
          </a:p>
        </p:txBody>
      </p:sp>
      <p:cxnSp>
        <p:nvCxnSpPr>
          <p:cNvPr id="97" name="Straight Connector 96"/>
          <p:cNvCxnSpPr>
            <a:stCxn id="84" idx="6"/>
            <a:endCxn id="83" idx="2"/>
          </p:cNvCxnSpPr>
          <p:nvPr/>
        </p:nvCxnSpPr>
        <p:spPr>
          <a:xfrm rot="16200000" flipV="1">
            <a:off x="4143363" y="2819388"/>
            <a:ext cx="781049" cy="26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5" idx="0"/>
            <a:endCxn id="84" idx="2"/>
          </p:cNvCxnSpPr>
          <p:nvPr/>
        </p:nvCxnSpPr>
        <p:spPr>
          <a:xfrm rot="5400000" flipH="1" flipV="1">
            <a:off x="4181477" y="3990977"/>
            <a:ext cx="704847" cy="1588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6" idx="6"/>
            <a:endCxn id="85" idx="2"/>
          </p:cNvCxnSpPr>
          <p:nvPr/>
        </p:nvCxnSpPr>
        <p:spPr>
          <a:xfrm rot="16200000" flipV="1">
            <a:off x="4348163" y="5376862"/>
            <a:ext cx="381000" cy="9525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2314551" y="2271714"/>
            <a:ext cx="2171724" cy="1588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85" idx="0"/>
          </p:cNvCxnSpPr>
          <p:nvPr/>
        </p:nvCxnSpPr>
        <p:spPr>
          <a:xfrm rot="5400000" flipH="1" flipV="1">
            <a:off x="4438650" y="4248150"/>
            <a:ext cx="190500" cy="1588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390775" y="2389968"/>
            <a:ext cx="1857375" cy="1588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4819650" y="2389968"/>
            <a:ext cx="1857375" cy="1588"/>
          </a:xfrm>
          <a:prstGeom prst="straightConnector1">
            <a:avLst/>
          </a:prstGeom>
          <a:ln w="25400">
            <a:solidFill>
              <a:srgbClr val="00B0F0"/>
            </a:solidFill>
            <a:headEnd type="arrow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rot="16200000" flipV="1">
            <a:off x="4475142" y="5371457"/>
            <a:ext cx="277513" cy="14366"/>
          </a:xfrm>
          <a:prstGeom prst="straightConnector1">
            <a:avLst/>
          </a:prstGeom>
          <a:ln w="25400">
            <a:solidFill>
              <a:srgbClr val="00B0F0"/>
            </a:solidFill>
            <a:headEnd type="arrow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5400000" flipH="1" flipV="1">
            <a:off x="4525509" y="4233623"/>
            <a:ext cx="185981" cy="5164"/>
          </a:xfrm>
          <a:prstGeom prst="straightConnector1">
            <a:avLst/>
          </a:prstGeom>
          <a:ln w="25400">
            <a:solidFill>
              <a:srgbClr val="00B0F0"/>
            </a:solidFill>
            <a:headEnd type="arrow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rot="16200000" flipV="1">
            <a:off x="4353738" y="2840069"/>
            <a:ext cx="530652" cy="4035"/>
          </a:xfrm>
          <a:prstGeom prst="straightConnector1">
            <a:avLst/>
          </a:prstGeom>
          <a:ln w="25400">
            <a:solidFill>
              <a:srgbClr val="00B0F0"/>
            </a:solidFill>
            <a:headEnd type="arrow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rot="16200000" flipV="1">
            <a:off x="4296918" y="5374043"/>
            <a:ext cx="277513" cy="14366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rot="5400000" flipH="1" flipV="1">
            <a:off x="4347285" y="4236209"/>
            <a:ext cx="185981" cy="51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rot="16200000" flipV="1">
            <a:off x="4175514" y="2842655"/>
            <a:ext cx="530652" cy="4035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2395941" y="2126502"/>
            <a:ext cx="1857375" cy="1588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4824816" y="2126502"/>
            <a:ext cx="1857375" cy="1588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0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0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2" dur="50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525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9" dur="indefinite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0" dur="indefinite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6" dur="indefinite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7" dur="indefinite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9" dur="indefinite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0" dur="indefinite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" grpId="0" animBg="1"/>
      <p:bldP spid="1052" grpId="0" animBg="1"/>
      <p:bldP spid="1053" grpId="0" animBg="1"/>
      <p:bldP spid="1053" grpId="1" animBg="1"/>
      <p:bldP spid="1054" grpId="0" animBg="1"/>
      <p:bldP spid="1061" grpId="0" animBg="1"/>
      <p:bldP spid="1062" grpId="0" animBg="1"/>
      <p:bldP spid="1063" grpId="0" animBg="1"/>
      <p:bldP spid="1063" grpId="1" animBg="1"/>
      <p:bldP spid="1064" grpId="0" animBg="1"/>
      <p:bldP spid="1081" grpId="0" animBg="1"/>
      <p:bldP spid="1082" grpId="0" animBg="1"/>
      <p:bldP spid="1084" grpId="0" animBg="1"/>
      <p:bldP spid="1086" grpId="0" animBg="1"/>
      <p:bldP spid="1093" grpId="0" animBg="1"/>
      <p:bldP spid="1094" grpId="0" animBg="1"/>
      <p:bldP spid="1095" grpId="0" animBg="1"/>
      <p:bldP spid="1095" grpId="1" animBg="1"/>
      <p:bldP spid="1096" grpId="0" animBg="1"/>
      <p:bldP spid="1097" grpId="0" animBg="1"/>
      <p:bldP spid="79" grpId="0" animBg="1"/>
      <p:bldP spid="82" grpId="0" animBg="1"/>
      <p:bldP spid="84" grpId="0" animBg="1"/>
      <p:bldP spid="9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Learning Probabilistic Models</a:t>
            </a:r>
          </a:p>
          <a:p>
            <a:pPr lvl="1"/>
            <a:r>
              <a:rPr lang="en-GB" dirty="0" smtClean="0"/>
              <a:t>Factor Graphs</a:t>
            </a:r>
          </a:p>
          <a:p>
            <a:pPr lvl="1"/>
            <a:r>
              <a:rPr lang="en-GB" dirty="0" smtClean="0"/>
              <a:t>Inference in Factor Graphs</a:t>
            </a:r>
          </a:p>
          <a:p>
            <a:r>
              <a:rPr lang="en-GB" dirty="0" smtClean="0"/>
              <a:t>Projects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TrueSkill Analysis</a:t>
            </a:r>
          </a:p>
          <a:p>
            <a:pPr lvl="1"/>
            <a:r>
              <a:rPr lang="en-GB" dirty="0" smtClean="0"/>
              <a:t>Internal </a:t>
            </a:r>
            <a:r>
              <a:rPr lang="en-GB" dirty="0" err="1" smtClean="0"/>
              <a:t>adCenter</a:t>
            </a:r>
            <a:r>
              <a:rPr lang="en-GB" dirty="0" smtClean="0"/>
              <a:t> competition</a:t>
            </a:r>
          </a:p>
          <a:p>
            <a:r>
              <a:rPr lang="en-GB" dirty="0" smtClean="0"/>
              <a:t>Benefits </a:t>
            </a:r>
            <a:r>
              <a:rPr lang="en-GB" dirty="0" smtClean="0"/>
              <a:t>of F#</a:t>
            </a:r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Given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Match outcomes: Orderings among </a:t>
            </a:r>
            <a:r>
              <a:rPr lang="en-GB" dirty="0" smtClean="0">
                <a:latin typeface="cmmi12" pitchFamily="34" charset="0"/>
              </a:rPr>
              <a:t>k </a:t>
            </a:r>
            <a:r>
              <a:rPr lang="en-GB" dirty="0" smtClean="0"/>
              <a:t> teams consisting of </a:t>
            </a:r>
            <a:r>
              <a:rPr lang="en-GB" dirty="0" smtClean="0">
                <a:latin typeface="cmmi12" pitchFamily="34" charset="0"/>
              </a:rPr>
              <a:t>n</a:t>
            </a:r>
            <a:r>
              <a:rPr lang="en-GB" baseline="-25000" dirty="0" smtClean="0">
                <a:latin typeface="cmmi12" pitchFamily="34" charset="0"/>
              </a:rPr>
              <a:t>1</a:t>
            </a:r>
            <a:r>
              <a:rPr lang="en-GB" dirty="0" smtClean="0"/>
              <a:t>, </a:t>
            </a:r>
            <a:r>
              <a:rPr lang="en-GB" dirty="0" smtClean="0">
                <a:latin typeface="cmmi12" pitchFamily="34" charset="0"/>
              </a:rPr>
              <a:t> n</a:t>
            </a:r>
            <a:r>
              <a:rPr lang="en-GB" baseline="-25000" dirty="0" smtClean="0">
                <a:latin typeface="cmmi12" pitchFamily="34" charset="0"/>
              </a:rPr>
              <a:t>2 </a:t>
            </a:r>
            <a:r>
              <a:rPr lang="en-GB" dirty="0" smtClean="0"/>
              <a:t>, ..., </a:t>
            </a:r>
            <a:r>
              <a:rPr lang="en-GB" dirty="0" err="1" smtClean="0">
                <a:latin typeface="cmmi12" pitchFamily="34" charset="0"/>
              </a:rPr>
              <a:t>n</a:t>
            </a:r>
            <a:r>
              <a:rPr lang="en-GB" baseline="-25000" dirty="0" err="1" smtClean="0">
                <a:latin typeface="cmmi12" pitchFamily="34" charset="0"/>
              </a:rPr>
              <a:t>k</a:t>
            </a:r>
            <a:r>
              <a:rPr lang="en-GB" dirty="0" smtClean="0"/>
              <a:t> players, respectively</a:t>
            </a:r>
          </a:p>
          <a:p>
            <a:r>
              <a:rPr lang="en-GB" b="1" dirty="0" smtClean="0"/>
              <a:t>Questions:</a:t>
            </a:r>
          </a:p>
          <a:p>
            <a:pPr lvl="1"/>
            <a:r>
              <a:rPr lang="en-GB" dirty="0" smtClean="0"/>
              <a:t>Skill </a:t>
            </a:r>
            <a:r>
              <a:rPr lang="en-GB" dirty="0" err="1" smtClean="0">
                <a:latin typeface="cmmi12" pitchFamily="34" charset="0"/>
              </a:rPr>
              <a:t>s</a:t>
            </a:r>
            <a:r>
              <a:rPr lang="en-GB" baseline="-25000" dirty="0" err="1" smtClean="0">
                <a:latin typeface="cmmi12" pitchFamily="34" charset="0"/>
              </a:rPr>
              <a:t>i</a:t>
            </a:r>
            <a:r>
              <a:rPr lang="en-GB" dirty="0" smtClean="0"/>
              <a:t> for each player such that 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Global ranking among all players</a:t>
            </a:r>
          </a:p>
          <a:p>
            <a:pPr lvl="1"/>
            <a:r>
              <a:rPr lang="en-GB" dirty="0" smtClean="0"/>
              <a:t>Fair matches between teams of players</a:t>
            </a:r>
          </a:p>
        </p:txBody>
      </p:sp>
      <p:pic>
        <p:nvPicPr>
          <p:cNvPr id="21" name="Picture 20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</a:blip>
          <a:srcRect l="-1397" t="-25816" r="-1397" b="-25816"/>
          <a:stretch>
            <a:fillRect/>
          </a:stretch>
        </p:blipFill>
        <p:spPr>
          <a:xfrm>
            <a:off x="1668084" y="4230560"/>
            <a:ext cx="6188829" cy="49384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TrueSkill Rating Problem</a:t>
            </a:r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lum bright="20000"/>
          </a:blip>
          <a:srcRect t="32401" r="57495" b="36000"/>
          <a:stretch>
            <a:fillRect/>
          </a:stretch>
        </p:blipFill>
        <p:spPr bwMode="auto">
          <a:xfrm>
            <a:off x="1524000" y="2438400"/>
            <a:ext cx="5670550" cy="31607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40038" y="3570287"/>
            <a:ext cx="1751012" cy="1819275"/>
          </a:xfrm>
          <a:prstGeom prst="rect">
            <a:avLst/>
          </a:prstGeom>
          <a:solidFill>
            <a:srgbClr val="FFFFFF">
              <a:alpha val="10000"/>
            </a:srgbClr>
          </a:solidFill>
          <a:ln w="19050">
            <a:solidFill>
              <a:srgbClr val="FFFF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739900" y="2871787"/>
            <a:ext cx="2603500" cy="466725"/>
          </a:xfrm>
          <a:prstGeom prst="rect">
            <a:avLst/>
          </a:prstGeom>
          <a:solidFill>
            <a:srgbClr val="FFFFFF">
              <a:alpha val="10000"/>
            </a:srgbClr>
          </a:solidFill>
          <a:ln w="19050">
            <a:solidFill>
              <a:srgbClr val="FFFF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>
            <a:lum bright="20000"/>
          </a:blip>
          <a:srcRect t="38879" r="57495" b="36000"/>
          <a:stretch>
            <a:fillRect/>
          </a:stretch>
        </p:blipFill>
        <p:spPr bwMode="auto">
          <a:xfrm>
            <a:off x="1524000" y="3124200"/>
            <a:ext cx="5667375" cy="2514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28925" y="3581400"/>
            <a:ext cx="1647825" cy="1819275"/>
          </a:xfrm>
          <a:prstGeom prst="rect">
            <a:avLst/>
          </a:prstGeom>
          <a:solidFill>
            <a:srgbClr val="FFFFFF">
              <a:alpha val="10000"/>
            </a:srgbClr>
          </a:solidFill>
          <a:ln w="28575">
            <a:solidFill>
              <a:srgbClr val="FFFF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720850" y="3578225"/>
            <a:ext cx="276225" cy="1819275"/>
          </a:xfrm>
          <a:prstGeom prst="rect">
            <a:avLst/>
          </a:prstGeom>
          <a:solidFill>
            <a:srgbClr val="FFFFFF">
              <a:alpha val="10000"/>
            </a:srgbClr>
          </a:solidFill>
          <a:ln w="28575">
            <a:solidFill>
              <a:srgbClr val="FFFF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704975" y="4495800"/>
            <a:ext cx="285750" cy="476250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701800" y="3997325"/>
            <a:ext cx="285750" cy="485775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42"/>
          <p:cNvPicPr>
            <a:picLocks noChangeAspect="1" noChangeArrowheads="1"/>
          </p:cNvPicPr>
          <p:nvPr/>
        </p:nvPicPr>
        <p:blipFill>
          <a:blip r:embed="rId5">
            <a:lum bright="20000"/>
          </a:blip>
          <a:srcRect t="38879" r="57495" b="36000"/>
          <a:stretch>
            <a:fillRect/>
          </a:stretch>
        </p:blipFill>
        <p:spPr bwMode="auto">
          <a:xfrm>
            <a:off x="790575" y="3816350"/>
            <a:ext cx="3673475" cy="1628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FFFF00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Picture 46"/>
          <p:cNvPicPr>
            <a:picLocks noChangeAspect="1" noChangeArrowheads="1"/>
          </p:cNvPicPr>
          <p:nvPr/>
        </p:nvPicPr>
        <p:blipFill>
          <a:blip r:embed="rId5">
            <a:lum bright="20000"/>
          </a:blip>
          <a:srcRect t="38879" r="57495" b="36000"/>
          <a:stretch>
            <a:fillRect/>
          </a:stretch>
        </p:blipFill>
        <p:spPr bwMode="auto">
          <a:xfrm>
            <a:off x="1044575" y="3970338"/>
            <a:ext cx="3673475" cy="1628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FFFF00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" name="AutoShape 47"/>
          <p:cNvSpPr>
            <a:spLocks noChangeArrowheads="1"/>
          </p:cNvSpPr>
          <p:nvPr/>
        </p:nvSpPr>
        <p:spPr bwMode="auto">
          <a:xfrm>
            <a:off x="5241925" y="3857625"/>
            <a:ext cx="720725" cy="1368425"/>
          </a:xfrm>
          <a:prstGeom prst="rightArrow">
            <a:avLst>
              <a:gd name="adj1" fmla="val 50000"/>
              <a:gd name="adj2" fmla="val 25000"/>
            </a:avLst>
          </a:prstGeom>
          <a:ln>
            <a:headEnd/>
            <a:tailEnd/>
          </a:ln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46"/>
          <p:cNvPicPr>
            <a:picLocks noChangeAspect="1" noChangeArrowheads="1"/>
          </p:cNvPicPr>
          <p:nvPr/>
        </p:nvPicPr>
        <p:blipFill>
          <a:blip r:embed="rId5">
            <a:lum bright="20000"/>
          </a:blip>
          <a:srcRect t="38879" r="57495" b="36000"/>
          <a:stretch>
            <a:fillRect/>
          </a:stretch>
        </p:blipFill>
        <p:spPr bwMode="auto">
          <a:xfrm>
            <a:off x="1295400" y="4191000"/>
            <a:ext cx="3673475" cy="1628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FFFF00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Picture 43"/>
          <p:cNvPicPr>
            <a:picLocks noChangeAspect="1" noChangeArrowheads="1"/>
          </p:cNvPicPr>
          <p:nvPr/>
        </p:nvPicPr>
        <p:blipFill>
          <a:blip r:embed="rId6">
            <a:lum bright="20000"/>
          </a:blip>
          <a:srcRect l="14427" t="39980" r="57710" b="13828"/>
          <a:stretch>
            <a:fillRect/>
          </a:stretch>
        </p:blipFill>
        <p:spPr bwMode="auto">
          <a:xfrm>
            <a:off x="6096000" y="2590800"/>
            <a:ext cx="2565400" cy="365760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9" grpId="0" animBg="1"/>
      <p:bldP spid="19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E -o $(base).ps $(base).dvi"/>
  <p:tag name="EXTERNALEDITCOMMAND" val="notepad %"/>
  <p:tag name="GHOSTSCRIPTCOMMAND" val="C:\gs\gs8.14\bin\gswin32c.exe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538"/>
  <p:tag name="DEFAULTHEIGHT" val="3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bf{s},\mathbf{t},\mathbf{y}) = \prod_i P(s_i) P(t_1|s_1) P(t_2|s_2,s_3) P (t_3|s_4) \prod_j P(y_{j,j+1}|t_j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38"/>
  <p:tag name="BOXHEIGHT" val="339"/>
  <p:tag name="BOXFONT" val="10"/>
  <p:tag name="BOXWRAP" val="False"/>
  <p:tag name="WORKAROUNDTRANSPARENCYBUG" val="False"/>
  <p:tag name="ALLOWFONTSUBSTITUTION" val="False"/>
  <p:tag name="BITMAPFORMAT" val="pngmono"/>
  <p:tag name="ORIGWIDTH" val="606.0013"/>
  <p:tag name="PICTUREFILESIZE" val="2032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(x_i) = \sum_{\{x_1\}}\cdots\sum_{\{x_i-1\}}\sum_{\{x_i\}}\cdots\sum_{\{x_n\}} P(x_1,\ldots,x_n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38"/>
  <p:tag name="BOXHEIGHT" val="339"/>
  <p:tag name="BOXFONT" val="10"/>
  <p:tag name="BOXWRAP" val="False"/>
  <p:tag name="WORKAROUNDTRANSPARENCYBUG" val="False"/>
  <p:tag name="ALLOWFONTSUBSTITUTION" val="False"/>
  <p:tag name="BITMAPFORMAT" val="pngmono"/>
  <p:tag name="ORIGWIDTH" val="444.9609"/>
  <p:tag name="PICTUREFILESIZE" val="1490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mathbf{x}^* = \max_{\{x_1,x_2,\ldots,x_n\}}P(x_1,\ldots,x_n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38"/>
  <p:tag name="BOXHEIGHT" val="339"/>
  <p:tag name="BOXFONT" val="10"/>
  <p:tag name="BOXWRAP" val="False"/>
  <p:tag name="WORKAROUNDTRANSPARENCYBUG" val="False"/>
  <p:tag name="ALLOWFONTSUBSTITUTION" val="False"/>
  <p:tag name="BITMAPFORMAT" val="pngmono"/>
  <p:tag name="ORIGWIDTH" val="285.9605"/>
  <p:tag name="PICTUREFILESIZE" val="933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amsmath}&#10;\usepackage{color}&#10;\pagestyle{empty}&#10;\begin{document}&#10;\[&#10;\textcolor{black}{s_i &gt; s_j \Rightarrow \boldsymbol{\mathsf{P}}(\mbox{Player } i \mbox{ wins}) &gt; \boldsymbol{\mathsf{P}}(\mbox{Player } j \mbox{ wins})}&#10;\]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43"/>
  <p:tag name="BOXHEIGHT" val="358"/>
  <p:tag name="BOXFONT" val="10"/>
  <p:tag name="BOXWRAP" val="False"/>
  <p:tag name="WORKAROUNDTRANSPARENCYBUG" val="False"/>
  <p:tag name="ALLOWFONTSUBSTITUTION" val="False"/>
  <p:tag name="BITMAPFORMAT" val="png16m"/>
  <p:tag name="ORIGWIDTH" val="202.9804"/>
  <p:tag name="PICTUREFILESIZE" val="6829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393</TotalTime>
  <Words>955</Words>
  <Application>Microsoft Office PowerPoint</Application>
  <PresentationFormat>On-screen Show (4:3)</PresentationFormat>
  <Paragraphs>282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Median</vt:lpstr>
      <vt:lpstr>Learning with F#</vt:lpstr>
      <vt:lpstr>Overview</vt:lpstr>
      <vt:lpstr>Overview</vt:lpstr>
      <vt:lpstr>Factor Graphs</vt:lpstr>
      <vt:lpstr>TrueSkill™ Factor Graph</vt:lpstr>
      <vt:lpstr>Inference in Factor Graphs</vt:lpstr>
      <vt:lpstr>Message Passing in Factor Graphs</vt:lpstr>
      <vt:lpstr>Overview</vt:lpstr>
      <vt:lpstr>TrueSkill Rating Problem</vt:lpstr>
      <vt:lpstr>Xbox 360 Live</vt:lpstr>
      <vt:lpstr>Xbox Live Activity viewer</vt:lpstr>
      <vt:lpstr>Xbox 360 &amp; Halo 3</vt:lpstr>
      <vt:lpstr>F# Tools for Halo 3</vt:lpstr>
      <vt:lpstr>Halo 3 Simulation Result Viewer</vt:lpstr>
      <vt:lpstr>Halo 3 Partial Update Analyser</vt:lpstr>
      <vt:lpstr>Overview</vt:lpstr>
      <vt:lpstr>The adCenter Problem</vt:lpstr>
      <vt:lpstr>The Internal adCenter Competition</vt:lpstr>
      <vt:lpstr>The Scale of Things</vt:lpstr>
      <vt:lpstr>Tool Chain: Existing Tools</vt:lpstr>
      <vt:lpstr>SQL Schema Generator</vt:lpstr>
      <vt:lpstr>Strong Typing and SQL Datastores</vt:lpstr>
      <vt:lpstr>Overview</vt:lpstr>
      <vt:lpstr>Overview</vt:lpstr>
      <vt:lpstr>Benefits of F#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for Applied Games</dc:title>
  <dc:creator>Ralf Herbrich</dc:creator>
  <cp:lastModifiedBy>phillipt</cp:lastModifiedBy>
  <cp:revision>45</cp:revision>
  <dcterms:created xsi:type="dcterms:W3CDTF">2006-08-16T00:00:00Z</dcterms:created>
  <dcterms:modified xsi:type="dcterms:W3CDTF">2007-10-04T05:39:01Z</dcterms:modified>
</cp:coreProperties>
</file>