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86" r:id="rId4"/>
    <p:sldId id="287" r:id="rId5"/>
    <p:sldId id="294" r:id="rId6"/>
    <p:sldId id="333" r:id="rId7"/>
    <p:sldId id="327" r:id="rId8"/>
    <p:sldId id="288" r:id="rId9"/>
    <p:sldId id="285" r:id="rId10"/>
    <p:sldId id="284" r:id="rId11"/>
    <p:sldId id="260" r:id="rId12"/>
    <p:sldId id="312" r:id="rId13"/>
    <p:sldId id="293" r:id="rId14"/>
    <p:sldId id="330" r:id="rId15"/>
    <p:sldId id="329" r:id="rId16"/>
    <p:sldId id="328" r:id="rId17"/>
    <p:sldId id="310" r:id="rId18"/>
    <p:sldId id="331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14" r:id="rId28"/>
    <p:sldId id="297" r:id="rId29"/>
    <p:sldId id="296" r:id="rId30"/>
    <p:sldId id="271" r:id="rId31"/>
    <p:sldId id="264" r:id="rId32"/>
    <p:sldId id="313" r:id="rId33"/>
    <p:sldId id="265" r:id="rId34"/>
    <p:sldId id="278" r:id="rId35"/>
    <p:sldId id="301" r:id="rId36"/>
    <p:sldId id="307" r:id="rId37"/>
    <p:sldId id="302" r:id="rId38"/>
    <p:sldId id="303" r:id="rId39"/>
    <p:sldId id="304" r:id="rId40"/>
    <p:sldId id="305" r:id="rId41"/>
    <p:sldId id="272" r:id="rId42"/>
    <p:sldId id="282" r:id="rId43"/>
    <p:sldId id="308" r:id="rId44"/>
    <p:sldId id="268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55" autoAdjust="0"/>
    <p:restoredTop sz="94660"/>
  </p:normalViewPr>
  <p:slideViewPr>
    <p:cSldViewPr>
      <p:cViewPr varScale="1">
        <p:scale>
          <a:sx n="135" d="100"/>
          <a:sy n="135" d="100"/>
        </p:scale>
        <p:origin x="-9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3DE214B8-0318-49E0-AB67-41D9B0E10AAD}" type="presOf" srcId="{0D7835CE-1BE1-4A04-BE2A-3B99D265ACDD}" destId="{F46DFFE8-954F-4BDC-9232-DB8F826D64D9}" srcOrd="0" destOrd="0" presId="urn:microsoft.com/office/officeart/2005/8/layout/arrow5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36CFE7FE-F3D5-4F1B-A281-83B59E99FDEB}" type="presOf" srcId="{B3929F1D-153B-450C-99EA-6E8BC8DBE9F4}" destId="{26085288-8BBD-4A18-B782-013657CD3B38}" srcOrd="0" destOrd="0" presId="urn:microsoft.com/office/officeart/2005/8/layout/arrow5"/>
    <dgm:cxn modelId="{0D9D4208-9D1C-4F4B-8DC7-E243D088B2AD}" type="presOf" srcId="{20F9648A-07FE-49CA-8945-9ECA77F1781E}" destId="{C45D112E-F679-4F2C-BB3E-32C985B93210}" srcOrd="0" destOrd="0" presId="urn:microsoft.com/office/officeart/2005/8/layout/arrow5"/>
    <dgm:cxn modelId="{D7DD753D-0A63-4A50-A0D3-89ED7DB4B87F}" type="presParOf" srcId="{F46DFFE8-954F-4BDC-9232-DB8F826D64D9}" destId="{C45D112E-F679-4F2C-BB3E-32C985B93210}" srcOrd="0" destOrd="0" presId="urn:microsoft.com/office/officeart/2005/8/layout/arrow5"/>
    <dgm:cxn modelId="{D80B6717-C4C5-4AFF-8251-32524A1FF318}" type="presParOf" srcId="{F46DFFE8-954F-4BDC-9232-DB8F826D64D9}" destId="{26085288-8BBD-4A18-B782-013657CD3B38}" srcOrd="1" destOrd="0" presId="urn:microsoft.com/office/officeart/2005/8/layout/arrow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CC56BC-46B1-4B23-8D9D-C9476C9F14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1F3FA7D-6FEA-403D-A836-4C0DFEDAA3B1}">
      <dgm:prSet phldrT="[Text]"/>
      <dgm:spPr/>
      <dgm:t>
        <a:bodyPr/>
        <a:lstStyle/>
        <a:p>
          <a:r>
            <a:rPr lang="en-GB" dirty="0" err="1" smtClean="0"/>
            <a:t>Ocaml</a:t>
          </a:r>
          <a:r>
            <a:rPr lang="en-GB" dirty="0" smtClean="0"/>
            <a:t>/F#</a:t>
          </a:r>
          <a:endParaRPr lang="en-GB" dirty="0"/>
        </a:p>
      </dgm:t>
    </dgm:pt>
    <dgm:pt modelId="{C6A0D6B6-2829-46E5-9E60-36BF8B9E4F0C}" type="parTrans" cxnId="{06A9EA78-7D15-4970-9671-FD502AD260C5}">
      <dgm:prSet/>
      <dgm:spPr/>
    </dgm:pt>
    <dgm:pt modelId="{51A5DF5D-2858-4B7F-887F-ED85A30AE466}" type="sibTrans" cxnId="{06A9EA78-7D15-4970-9671-FD502AD260C5}">
      <dgm:prSet/>
      <dgm:spPr/>
    </dgm:pt>
    <dgm:pt modelId="{9D1232A7-66D9-4FEB-B9AB-59961AAEF3AA}">
      <dgm:prSet phldrT="[Text]"/>
      <dgm:spPr/>
      <dgm:t>
        <a:bodyPr/>
        <a:lstStyle/>
        <a:p>
          <a:r>
            <a:rPr lang="en-GB" dirty="0" smtClean="0"/>
            <a:t>C#/</a:t>
          </a:r>
          <a:r>
            <a:rPr lang="en-GB" dirty="0" err="1" smtClean="0"/>
            <a:t>Linq</a:t>
          </a:r>
          <a:endParaRPr lang="en-GB" dirty="0"/>
        </a:p>
      </dgm:t>
    </dgm:pt>
    <dgm:pt modelId="{F1F4F416-A664-4554-AE63-9F3D0022F1E2}" type="parTrans" cxnId="{727A4B26-D509-4805-B0A9-7B976B7DE7A2}">
      <dgm:prSet/>
      <dgm:spPr/>
    </dgm:pt>
    <dgm:pt modelId="{7D1C74CA-4C11-4A1A-B7E6-627B95B634B2}" type="sibTrans" cxnId="{727A4B26-D509-4805-B0A9-7B976B7DE7A2}">
      <dgm:prSet/>
      <dgm:spPr/>
    </dgm:pt>
    <dgm:pt modelId="{CE122262-9359-4D9E-9E30-AEB01665A36C}">
      <dgm:prSet phldrT="[Text]"/>
      <dgm:spPr/>
      <dgm:t>
        <a:bodyPr/>
        <a:lstStyle/>
        <a:p>
          <a:r>
            <a:rPr lang="en-GB" dirty="0" smtClean="0"/>
            <a:t>OO</a:t>
          </a:r>
          <a:endParaRPr lang="en-GB" dirty="0"/>
        </a:p>
      </dgm:t>
    </dgm:pt>
    <dgm:pt modelId="{912D630B-7D02-43A4-AE91-5243E4262924}" type="parTrans" cxnId="{3E69EF90-ACFA-4EED-83BC-23B6F0C4C088}">
      <dgm:prSet/>
      <dgm:spPr/>
    </dgm:pt>
    <dgm:pt modelId="{8D65B4C9-35F9-41FA-A602-466D45D83E7E}" type="sibTrans" cxnId="{3E69EF90-ACFA-4EED-83BC-23B6F0C4C088}">
      <dgm:prSet/>
      <dgm:spPr/>
    </dgm:pt>
    <dgm:pt modelId="{66D643BB-621F-401B-A7FC-870FC9BCA998}">
      <dgm:prSet phldrT="[Text]"/>
      <dgm:spPr/>
      <dgm:t>
        <a:bodyPr/>
        <a:lstStyle/>
        <a:p>
          <a:r>
            <a:rPr lang="en-GB" dirty="0" smtClean="0"/>
            <a:t>Haskell</a:t>
          </a:r>
          <a:endParaRPr lang="en-GB" dirty="0"/>
        </a:p>
      </dgm:t>
    </dgm:pt>
    <dgm:pt modelId="{24D75082-B6DC-4AA7-A429-C65D927FD545}" type="parTrans" cxnId="{1EE6E296-984C-402F-8F71-595185774EF5}">
      <dgm:prSet/>
      <dgm:spPr/>
    </dgm:pt>
    <dgm:pt modelId="{CDE7F10C-7E7E-4D0A-BCD3-03ABBA735617}" type="sibTrans" cxnId="{1EE6E296-984C-402F-8F71-595185774EF5}">
      <dgm:prSet/>
      <dgm:spPr/>
    </dgm:pt>
    <dgm:pt modelId="{5C4735B1-DF88-4488-8287-75D5FBB4D471}">
      <dgm:prSet phldrT="[Text]"/>
      <dgm:spPr/>
      <dgm:t>
        <a:bodyPr/>
        <a:lstStyle/>
        <a:p>
          <a:r>
            <a:rPr lang="en-GB" dirty="0" smtClean="0"/>
            <a:t>C/C++</a:t>
          </a:r>
          <a:endParaRPr lang="en-GB" dirty="0"/>
        </a:p>
      </dgm:t>
    </dgm:pt>
    <dgm:pt modelId="{5D4856A8-9BAF-4F3C-92FA-EE95ADBDEC40}" type="parTrans" cxnId="{CE9F6CFF-B1F0-4ABA-A21F-E397FF2A3810}">
      <dgm:prSet/>
      <dgm:spPr/>
    </dgm:pt>
    <dgm:pt modelId="{6CB853B9-8343-43A7-8650-25964404B260}" type="sibTrans" cxnId="{CE9F6CFF-B1F0-4ABA-A21F-E397FF2A3810}">
      <dgm:prSet/>
      <dgm:spPr/>
    </dgm:pt>
    <dgm:pt modelId="{FD23EF34-F368-4017-BD53-D794004947D4}" type="pres">
      <dgm:prSet presAssocID="{21CC56BC-46B1-4B23-8D9D-C9476C9F1450}" presName="compositeShape" presStyleCnt="0">
        <dgm:presLayoutVars>
          <dgm:chMax val="7"/>
          <dgm:dir/>
          <dgm:resizeHandles val="exact"/>
        </dgm:presLayoutVars>
      </dgm:prSet>
      <dgm:spPr/>
    </dgm:pt>
    <dgm:pt modelId="{96931C77-A955-4DBD-B6B5-B96BDF24AD89}" type="pres">
      <dgm:prSet presAssocID="{D1F3FA7D-6FEA-403D-A836-4C0DFEDAA3B1}" presName="circ1" presStyleLbl="vennNode1" presStyleIdx="0" presStyleCnt="5"/>
      <dgm:spPr/>
      <dgm:t>
        <a:bodyPr/>
        <a:lstStyle/>
        <a:p>
          <a:endParaRPr lang="en-GB"/>
        </a:p>
      </dgm:t>
    </dgm:pt>
    <dgm:pt modelId="{4972E48D-0243-4656-8D13-0D6588F494A9}" type="pres">
      <dgm:prSet presAssocID="{D1F3FA7D-6FEA-403D-A836-4C0DFEDAA3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EB789A-E597-4F40-87C3-93D680F79298}" type="pres">
      <dgm:prSet presAssocID="{9D1232A7-66D9-4FEB-B9AB-59961AAEF3AA}" presName="circ2" presStyleLbl="vennNode1" presStyleIdx="1" presStyleCnt="5"/>
      <dgm:spPr/>
    </dgm:pt>
    <dgm:pt modelId="{CDE5719A-F7AD-4DDB-AA4D-6F47B5B8162B}" type="pres">
      <dgm:prSet presAssocID="{9D1232A7-66D9-4FEB-B9AB-59961AAEF3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F04714-2C37-4DA4-98B8-4D04C7E9B8FA}" type="pres">
      <dgm:prSet presAssocID="{CE122262-9359-4D9E-9E30-AEB01665A36C}" presName="circ3" presStyleLbl="vennNode1" presStyleIdx="2" presStyleCnt="5"/>
      <dgm:spPr/>
    </dgm:pt>
    <dgm:pt modelId="{7475A80C-727C-4B2B-9092-BDEB8F3CB0A2}" type="pres">
      <dgm:prSet presAssocID="{CE122262-9359-4D9E-9E30-AEB01665A36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F66C15-B6ED-4A54-BBC0-3F6ECBBE98F4}" type="pres">
      <dgm:prSet presAssocID="{66D643BB-621F-401B-A7FC-870FC9BCA998}" presName="circ4" presStyleLbl="vennNode1" presStyleIdx="3" presStyleCnt="5"/>
      <dgm:spPr/>
    </dgm:pt>
    <dgm:pt modelId="{BA89AD64-AC5C-4612-BF07-866413441265}" type="pres">
      <dgm:prSet presAssocID="{66D643BB-621F-401B-A7FC-870FC9BCA99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7DB5B0-B114-4245-87A2-E17F528F9576}" type="pres">
      <dgm:prSet presAssocID="{5C4735B1-DF88-4488-8287-75D5FBB4D471}" presName="circ5" presStyleLbl="vennNode1" presStyleIdx="4" presStyleCnt="5"/>
      <dgm:spPr/>
    </dgm:pt>
    <dgm:pt modelId="{F93372D8-48C9-4CB9-BAAB-7BB5444799D5}" type="pres">
      <dgm:prSet presAssocID="{5C4735B1-DF88-4488-8287-75D5FBB4D471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27A4B26-D509-4805-B0A9-7B976B7DE7A2}" srcId="{21CC56BC-46B1-4B23-8D9D-C9476C9F1450}" destId="{9D1232A7-66D9-4FEB-B9AB-59961AAEF3AA}" srcOrd="1" destOrd="0" parTransId="{F1F4F416-A664-4554-AE63-9F3D0022F1E2}" sibTransId="{7D1C74CA-4C11-4A1A-B7E6-627B95B634B2}"/>
    <dgm:cxn modelId="{CCAC115F-5653-4A3E-9701-43F40B03FE90}" type="presOf" srcId="{21CC56BC-46B1-4B23-8D9D-C9476C9F1450}" destId="{FD23EF34-F368-4017-BD53-D794004947D4}" srcOrd="0" destOrd="0" presId="urn:microsoft.com/office/officeart/2005/8/layout/venn1"/>
    <dgm:cxn modelId="{CE9F6CFF-B1F0-4ABA-A21F-E397FF2A3810}" srcId="{21CC56BC-46B1-4B23-8D9D-C9476C9F1450}" destId="{5C4735B1-DF88-4488-8287-75D5FBB4D471}" srcOrd="4" destOrd="0" parTransId="{5D4856A8-9BAF-4F3C-92FA-EE95ADBDEC40}" sibTransId="{6CB853B9-8343-43A7-8650-25964404B260}"/>
    <dgm:cxn modelId="{1EE6E296-984C-402F-8F71-595185774EF5}" srcId="{21CC56BC-46B1-4B23-8D9D-C9476C9F1450}" destId="{66D643BB-621F-401B-A7FC-870FC9BCA998}" srcOrd="3" destOrd="0" parTransId="{24D75082-B6DC-4AA7-A429-C65D927FD545}" sibTransId="{CDE7F10C-7E7E-4D0A-BCD3-03ABBA735617}"/>
    <dgm:cxn modelId="{01F4AC1B-65EA-4E44-B0ED-DA760D1B8F83}" type="presOf" srcId="{D1F3FA7D-6FEA-403D-A836-4C0DFEDAA3B1}" destId="{4972E48D-0243-4656-8D13-0D6588F494A9}" srcOrd="0" destOrd="0" presId="urn:microsoft.com/office/officeart/2005/8/layout/venn1"/>
    <dgm:cxn modelId="{3E69EF90-ACFA-4EED-83BC-23B6F0C4C088}" srcId="{21CC56BC-46B1-4B23-8D9D-C9476C9F1450}" destId="{CE122262-9359-4D9E-9E30-AEB01665A36C}" srcOrd="2" destOrd="0" parTransId="{912D630B-7D02-43A4-AE91-5243E4262924}" sibTransId="{8D65B4C9-35F9-41FA-A602-466D45D83E7E}"/>
    <dgm:cxn modelId="{DB623183-7C65-463D-8316-F8EE6DA91A82}" type="presOf" srcId="{CE122262-9359-4D9E-9E30-AEB01665A36C}" destId="{7475A80C-727C-4B2B-9092-BDEB8F3CB0A2}" srcOrd="0" destOrd="0" presId="urn:microsoft.com/office/officeart/2005/8/layout/venn1"/>
    <dgm:cxn modelId="{0D1EDABD-ECBB-4F98-95F1-A66026E1BE25}" type="presOf" srcId="{9D1232A7-66D9-4FEB-B9AB-59961AAEF3AA}" destId="{CDE5719A-F7AD-4DDB-AA4D-6F47B5B8162B}" srcOrd="0" destOrd="0" presId="urn:microsoft.com/office/officeart/2005/8/layout/venn1"/>
    <dgm:cxn modelId="{67A25CD8-3D83-4861-8951-5E4FA6039770}" type="presOf" srcId="{5C4735B1-DF88-4488-8287-75D5FBB4D471}" destId="{F93372D8-48C9-4CB9-BAAB-7BB5444799D5}" srcOrd="0" destOrd="0" presId="urn:microsoft.com/office/officeart/2005/8/layout/venn1"/>
    <dgm:cxn modelId="{06A9EA78-7D15-4970-9671-FD502AD260C5}" srcId="{21CC56BC-46B1-4B23-8D9D-C9476C9F1450}" destId="{D1F3FA7D-6FEA-403D-A836-4C0DFEDAA3B1}" srcOrd="0" destOrd="0" parTransId="{C6A0D6B6-2829-46E5-9E60-36BF8B9E4F0C}" sibTransId="{51A5DF5D-2858-4B7F-887F-ED85A30AE466}"/>
    <dgm:cxn modelId="{68BE6B52-71D7-4A8B-BD55-E41DF18FF985}" type="presOf" srcId="{66D643BB-621F-401B-A7FC-870FC9BCA998}" destId="{BA89AD64-AC5C-4612-BF07-866413441265}" srcOrd="0" destOrd="0" presId="urn:microsoft.com/office/officeart/2005/8/layout/venn1"/>
    <dgm:cxn modelId="{93C75403-F1CE-4DFF-A231-E3CF2D95453B}" type="presParOf" srcId="{FD23EF34-F368-4017-BD53-D794004947D4}" destId="{96931C77-A955-4DBD-B6B5-B96BDF24AD89}" srcOrd="0" destOrd="0" presId="urn:microsoft.com/office/officeart/2005/8/layout/venn1"/>
    <dgm:cxn modelId="{4547F09E-C7C8-47C7-A319-1BB05930ABCC}" type="presParOf" srcId="{FD23EF34-F368-4017-BD53-D794004947D4}" destId="{4972E48D-0243-4656-8D13-0D6588F494A9}" srcOrd="1" destOrd="0" presId="urn:microsoft.com/office/officeart/2005/8/layout/venn1"/>
    <dgm:cxn modelId="{9689780F-C673-422D-BC73-05A400372F3F}" type="presParOf" srcId="{FD23EF34-F368-4017-BD53-D794004947D4}" destId="{A8EB789A-E597-4F40-87C3-93D680F79298}" srcOrd="2" destOrd="0" presId="urn:microsoft.com/office/officeart/2005/8/layout/venn1"/>
    <dgm:cxn modelId="{B747E2CB-1242-4ADA-BF23-2830920879F7}" type="presParOf" srcId="{FD23EF34-F368-4017-BD53-D794004947D4}" destId="{CDE5719A-F7AD-4DDB-AA4D-6F47B5B8162B}" srcOrd="3" destOrd="0" presId="urn:microsoft.com/office/officeart/2005/8/layout/venn1"/>
    <dgm:cxn modelId="{FF7AB34D-C1F6-4C59-9473-E261313A2675}" type="presParOf" srcId="{FD23EF34-F368-4017-BD53-D794004947D4}" destId="{3DF04714-2C37-4DA4-98B8-4D04C7E9B8FA}" srcOrd="4" destOrd="0" presId="urn:microsoft.com/office/officeart/2005/8/layout/venn1"/>
    <dgm:cxn modelId="{32EB67F2-5094-42B5-91B3-FEDA8B11B6B5}" type="presParOf" srcId="{FD23EF34-F368-4017-BD53-D794004947D4}" destId="{7475A80C-727C-4B2B-9092-BDEB8F3CB0A2}" srcOrd="5" destOrd="0" presId="urn:microsoft.com/office/officeart/2005/8/layout/venn1"/>
    <dgm:cxn modelId="{A2687419-8C2A-4AAB-BA8A-BFF14A035D36}" type="presParOf" srcId="{FD23EF34-F368-4017-BD53-D794004947D4}" destId="{9EF66C15-B6ED-4A54-BBC0-3F6ECBBE98F4}" srcOrd="6" destOrd="0" presId="urn:microsoft.com/office/officeart/2005/8/layout/venn1"/>
    <dgm:cxn modelId="{EF5D2822-54BB-43E6-83D0-2344144FD3FD}" type="presParOf" srcId="{FD23EF34-F368-4017-BD53-D794004947D4}" destId="{BA89AD64-AC5C-4612-BF07-866413441265}" srcOrd="7" destOrd="0" presId="urn:microsoft.com/office/officeart/2005/8/layout/venn1"/>
    <dgm:cxn modelId="{8E5C92DB-80A3-42F4-A457-7AB077CF90D0}" type="presParOf" srcId="{FD23EF34-F368-4017-BD53-D794004947D4}" destId="{3D7DB5B0-B114-4245-87A2-E17F528F9576}" srcOrd="8" destOrd="0" presId="urn:microsoft.com/office/officeart/2005/8/layout/venn1"/>
    <dgm:cxn modelId="{A3C1523F-7B36-42A6-815B-39F8EA740837}" type="presParOf" srcId="{FD23EF34-F368-4017-BD53-D794004947D4}" destId="{F93372D8-48C9-4CB9-BAAB-7BB5444799D5}" srcOrd="9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103DC-8B5B-4C6B-AABD-4AAF30F49901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BFF1F-658C-4656-A2D1-05FDF9021C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BFF1F-658C-4656-A2D1-05FDF9021CE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28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“Functional Programming with .NET” also covers C#/Python/Ruby as well as F#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BFF1F-658C-4656-A2D1-05FDF9021CE6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DC14-24F4-44FB-B68C-961E367DF267}" type="datetimeFigureOut">
              <a:rPr lang="en-US" smtClean="0"/>
              <a:pPr/>
              <a:t>10/17/2008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735D-3CDD-41FE-A946-D54BE9EA98A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msn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Microsoft investing in Functional Programming?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Don Syme</a:t>
            </a:r>
          </a:p>
          <a:p>
            <a:endParaRPr lang="en-GB" sz="2400" dirty="0" smtClean="0"/>
          </a:p>
          <a:p>
            <a:r>
              <a:rPr lang="en-GB" sz="2400" dirty="0" smtClean="0"/>
              <a:t>With thanks to Leon </a:t>
            </a:r>
            <a:r>
              <a:rPr lang="en-GB" sz="2400" dirty="0" err="1" smtClean="0"/>
              <a:t>Bambrick</a:t>
            </a:r>
            <a:r>
              <a:rPr lang="en-GB" sz="2400" dirty="0" smtClean="0"/>
              <a:t>, Chris Smith and the puppies</a:t>
            </a:r>
            <a:endParaRPr lang="en-GB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4714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6000768"/>
            <a:ext cx="716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All opinions are those of the author and not necessarily those of Microsoft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82904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600" dirty="0" smtClean="0">
                <a:solidFill>
                  <a:srgbClr val="0000FF"/>
                </a:solidFill>
                <a:latin typeface="Lucida Console" pitchFamily="49" charset="0"/>
              </a:rPr>
              <a:t>open</a:t>
            </a:r>
            <a:r>
              <a:rPr lang="en-AU" sz="1600" dirty="0" smtClean="0">
                <a:latin typeface="Lucida Console" pitchFamily="49" charset="0"/>
              </a:rPr>
              <a:t> </a:t>
            </a:r>
            <a:r>
              <a:rPr lang="en-AU" sz="1600" dirty="0"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sz="1600" dirty="0">
                <a:latin typeface="Lucida Console" pitchFamily="49" charset="0"/>
              </a:rPr>
              <a:t> a = 2</a:t>
            </a:r>
          </a:p>
          <a:p>
            <a:pPr>
              <a:buNone/>
            </a:pPr>
            <a:r>
              <a:rPr lang="en-AU" sz="1600" dirty="0">
                <a:latin typeface="Lucida Console" pitchFamily="49" charset="0"/>
              </a:rPr>
              <a:t>Console.WriteLine a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1934" y="1643051"/>
            <a:ext cx="4614867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6600"/>
                </a:solidFill>
                <a:latin typeface="Lucida Console" pitchFamily="49" charset="0"/>
              </a:rPr>
              <a:t>//C#</a:t>
            </a:r>
          </a:p>
          <a:p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  <a:latin typeface="Lucida Console" pitchFamily="49" charset="0"/>
              </a:rPr>
              <a:t>using</a:t>
            </a:r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System;</a:t>
            </a:r>
          </a:p>
          <a:p>
            <a:endParaRPr lang="en-AU" sz="1600" dirty="0">
              <a:ln w="41275">
                <a:solidFill>
                  <a:schemeClr val="accent6">
                    <a:lumMod val="75000"/>
                  </a:schemeClr>
                </a:solidFill>
              </a:ln>
              <a:latin typeface="Lucida Console" pitchFamily="49" charset="0"/>
            </a:endParaRPr>
          </a:p>
          <a:p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  <a:latin typeface="Lucida Console" pitchFamily="49" charset="0"/>
              </a:rPr>
              <a:t>namespace</a:t>
            </a:r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ConsoleApplication1</a:t>
            </a:r>
          </a:p>
          <a:p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{</a:t>
            </a:r>
          </a:p>
          <a:p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  <a:latin typeface="Lucida Console" pitchFamily="49" charset="0"/>
              </a:rPr>
              <a:t>class</a:t>
            </a:r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{</a:t>
            </a:r>
          </a:p>
          <a:p>
            <a:r>
              <a:rPr lang="en-AU" sz="1600" dirty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127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  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  <a:latin typeface="Lucida Console" pitchFamily="49" charset="0"/>
              </a:rPr>
              <a:t>static </a:t>
            </a:r>
            <a:r>
              <a:rPr lang="en-AU" sz="1600" dirty="0" err="1">
                <a:ln w="4762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  <a:latin typeface="Lucida Console" pitchFamily="49" charset="0"/>
              </a:rPr>
              <a:t>nt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>
                <a:latin typeface="Lucida Console" pitchFamily="49" charset="0"/>
              </a:rPr>
              <a:t>a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()</a:t>
            </a:r>
          </a:p>
          <a:p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  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{</a:t>
            </a:r>
          </a:p>
          <a:p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      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AU" sz="1600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>
                <a:latin typeface="Lucida Console" pitchFamily="49" charset="0"/>
              </a:rPr>
              <a:t>2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;</a:t>
            </a:r>
          </a:p>
          <a:p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  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}</a:t>
            </a:r>
          </a:p>
          <a:p>
            <a:endParaRPr lang="en-AU" sz="1600" dirty="0">
              <a:ln w="47625">
                <a:solidFill>
                  <a:schemeClr val="accent6">
                    <a:lumMod val="75000"/>
                  </a:schemeClr>
                </a:solidFill>
              </a:ln>
              <a:latin typeface="Lucida Console" pitchFamily="49" charset="0"/>
            </a:endParaRPr>
          </a:p>
          <a:p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  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  <a:latin typeface="Lucida Console" pitchFamily="49" charset="0"/>
              </a:rPr>
              <a:t>static void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Main(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[] </a:t>
            </a:r>
            <a:r>
              <a:rPr lang="en-AU" sz="1600" dirty="0" err="1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args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)</a:t>
            </a:r>
          </a:p>
          <a:p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  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{</a:t>
            </a:r>
          </a:p>
          <a:p>
            <a:r>
              <a:rPr lang="en-AU" sz="1600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      </a:t>
            </a:r>
            <a:r>
              <a:rPr lang="en-AU" sz="1600" dirty="0" err="1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Console</a:t>
            </a:r>
            <a:r>
              <a:rPr lang="en-AU" sz="1600" dirty="0" err="1">
                <a:latin typeface="Lucida Console" pitchFamily="49" charset="0"/>
              </a:rPr>
              <a:t>.WriteLine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(</a:t>
            </a:r>
            <a:r>
              <a:rPr lang="en-AU" sz="1600" dirty="0">
                <a:latin typeface="Lucida Console" pitchFamily="49" charset="0"/>
              </a:rPr>
              <a:t>a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);            </a:t>
            </a:r>
          </a:p>
          <a:p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  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}</a:t>
            </a:r>
          </a:p>
          <a:p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 smtClean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 </a:t>
            </a:r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}</a:t>
            </a:r>
          </a:p>
          <a:p>
            <a:r>
              <a:rPr lang="en-AU" sz="1600" dirty="0">
                <a:ln w="47625">
                  <a:solidFill>
                    <a:schemeClr val="accent6">
                      <a:lumMod val="75000"/>
                    </a:schemeClr>
                  </a:solidFill>
                </a:ln>
                <a:latin typeface="Lucida Console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111851" y="5524683"/>
            <a:ext cx="2428892" cy="1071570"/>
          </a:xfrm>
          <a:prstGeom prst="wedgeRectCallout">
            <a:avLst>
              <a:gd name="adj1" fmla="val 79221"/>
              <a:gd name="adj2" fmla="val -1623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r>
              <a:rPr lang="en-US" sz="3200" dirty="0"/>
              <a:t>More Noise </a:t>
            </a:r>
          </a:p>
          <a:p>
            <a:pPr algn="ctr"/>
            <a:r>
              <a:rPr lang="en-US" sz="3200" dirty="0"/>
              <a:t>Than Signal!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/>
              <a:t>Pleasure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071547"/>
            <a:ext cx="6758006" cy="171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spc="-120" dirty="0">
                <a:latin typeface="Consolas" pitchFamily="49" charset="0"/>
              </a:rPr>
              <a:t> </a:t>
            </a:r>
            <a:endParaRPr lang="en-GB" sz="1200" spc="-120" dirty="0">
              <a:latin typeface="Consolas" pitchFamily="49" charset="0"/>
            </a:endParaRPr>
          </a:p>
          <a:p>
            <a:pPr>
              <a:buNone/>
            </a:pPr>
            <a:r>
              <a:rPr lang="en-US" sz="1200" spc="-120" dirty="0">
                <a:latin typeface="Consolas" pitchFamily="49" charset="0"/>
              </a:rPr>
              <a:t>// Use first-order functions as commands</a:t>
            </a:r>
            <a:endParaRPr lang="en-GB" sz="1200" spc="-120" dirty="0">
              <a:latin typeface="Consolas" pitchFamily="49" charset="0"/>
            </a:endParaRPr>
          </a:p>
          <a:p>
            <a:pPr>
              <a:buNone/>
            </a:pPr>
            <a:r>
              <a:rPr lang="en-US" sz="1200" spc="-120" dirty="0" smtClean="0"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r>
              <a:rPr lang="en-US" sz="1200" spc="-120" dirty="0" smtClean="0">
                <a:latin typeface="Consolas" pitchFamily="49" charset="0"/>
              </a:rPr>
              <a:t>let </a:t>
            </a:r>
            <a:r>
              <a:rPr lang="en-US" sz="1200" spc="-120" dirty="0" err="1">
                <a:latin typeface="Consolas" pitchFamily="49" charset="0"/>
              </a:rPr>
              <a:t>BreakCommand</a:t>
            </a:r>
            <a:r>
              <a:rPr lang="en-US" sz="1200" spc="-120" dirty="0">
                <a:latin typeface="Consolas" pitchFamily="49" charset="0"/>
              </a:rPr>
              <a:t>      = </a:t>
            </a:r>
            <a:r>
              <a:rPr lang="en-US" sz="1200" spc="-120" dirty="0" smtClean="0">
                <a:latin typeface="Consolas" pitchFamily="49" charset="0"/>
              </a:rPr>
              <a:t>Command(fun </a:t>
            </a:r>
            <a:r>
              <a:rPr lang="en-US" sz="1200" spc="-120" dirty="0">
                <a:latin typeface="Consolas" pitchFamily="49" charset="0"/>
              </a:rPr>
              <a:t>rover -&gt; </a:t>
            </a:r>
            <a:r>
              <a:rPr lang="en-US" sz="1200" spc="-120" dirty="0" err="1">
                <a:latin typeface="Consolas" pitchFamily="49" charset="0"/>
              </a:rPr>
              <a:t>rover.Accelerate</a:t>
            </a:r>
            <a:r>
              <a:rPr lang="en-US" sz="1200" spc="-120" dirty="0">
                <a:latin typeface="Consolas" pitchFamily="49" charset="0"/>
              </a:rPr>
              <a:t>(-1.0</a:t>
            </a:r>
            <a:r>
              <a:rPr lang="en-US" sz="1200" spc="-120" dirty="0" smtClean="0">
                <a:latin typeface="Consolas" pitchFamily="49" charset="0"/>
              </a:rPr>
              <a:t>))</a:t>
            </a:r>
            <a:endParaRPr lang="en-GB" sz="1200" spc="-120" dirty="0">
              <a:latin typeface="Consolas" pitchFamily="49" charset="0"/>
            </a:endParaRPr>
          </a:p>
          <a:p>
            <a:pPr>
              <a:buNone/>
            </a:pPr>
            <a:r>
              <a:rPr lang="en-US" sz="1200" spc="-120" dirty="0">
                <a:latin typeface="Consolas" pitchFamily="49" charset="0"/>
              </a:rPr>
              <a:t>let </a:t>
            </a:r>
            <a:r>
              <a:rPr lang="en-US" sz="1200" spc="-120" dirty="0" err="1">
                <a:latin typeface="Consolas" pitchFamily="49" charset="0"/>
              </a:rPr>
              <a:t>TurnLeftCommand</a:t>
            </a:r>
            <a:r>
              <a:rPr lang="en-US" sz="1200" spc="-120" dirty="0">
                <a:latin typeface="Consolas" pitchFamily="49" charset="0"/>
              </a:rPr>
              <a:t>   = </a:t>
            </a:r>
            <a:r>
              <a:rPr lang="en-US" sz="1200" spc="-120" dirty="0" smtClean="0">
                <a:latin typeface="Consolas" pitchFamily="49" charset="0"/>
              </a:rPr>
              <a:t>Command(fun </a:t>
            </a:r>
            <a:r>
              <a:rPr lang="en-US" sz="1200" spc="-120" dirty="0">
                <a:latin typeface="Consolas" pitchFamily="49" charset="0"/>
              </a:rPr>
              <a:t>rover -&gt; </a:t>
            </a:r>
            <a:r>
              <a:rPr lang="en-US" sz="1200" spc="-120" dirty="0" err="1">
                <a:latin typeface="Consolas" pitchFamily="49" charset="0"/>
              </a:rPr>
              <a:t>rover.Rotate</a:t>
            </a:r>
            <a:r>
              <a:rPr lang="en-US" sz="1200" spc="-120" dirty="0">
                <a:latin typeface="Consolas" pitchFamily="49" charset="0"/>
              </a:rPr>
              <a:t>(-5.0&lt;</a:t>
            </a:r>
            <a:r>
              <a:rPr lang="en-US" sz="1200" spc="-120" dirty="0" err="1">
                <a:latin typeface="Consolas" pitchFamily="49" charset="0"/>
              </a:rPr>
              <a:t>degs</a:t>
            </a:r>
            <a:r>
              <a:rPr lang="en-US" sz="1200" spc="-120" dirty="0" smtClean="0">
                <a:latin typeface="Consolas" pitchFamily="49" charset="0"/>
              </a:rPr>
              <a:t>&gt;))</a:t>
            </a:r>
            <a:endParaRPr lang="en-GB" sz="1200" spc="-120" dirty="0">
              <a:latin typeface="Consolas" pitchFamily="49" charset="0"/>
            </a:endParaRPr>
          </a:p>
          <a:p>
            <a:pPr>
              <a:buNone/>
            </a:pPr>
            <a:r>
              <a:rPr lang="en-US" sz="1200" spc="-120" dirty="0">
                <a:latin typeface="Consolas" pitchFamily="49" charset="0"/>
              </a:rPr>
              <a:t> </a:t>
            </a:r>
            <a:endParaRPr lang="en-GB" sz="1200" spc="-120" dirty="0"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/>
              <a:t>Pain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429256" y="1071546"/>
            <a:ext cx="3257544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 abstract class Command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 {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public virtual void Execute();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 </a:t>
            </a:r>
            <a:r>
              <a:rPr lang="en-US" sz="800" dirty="0" smtClean="0">
                <a:latin typeface="Lucida Console" pitchFamily="49" charset="0"/>
              </a:rPr>
              <a:t>}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 abstract class </a:t>
            </a:r>
            <a:r>
              <a:rPr lang="en-US" sz="800" dirty="0" err="1">
                <a:latin typeface="Lucida Console" pitchFamily="49" charset="0"/>
              </a:rPr>
              <a:t>MarsRoverCommand</a:t>
            </a:r>
            <a:r>
              <a:rPr lang="en-US" sz="800" dirty="0">
                <a:latin typeface="Lucida Console" pitchFamily="49" charset="0"/>
              </a:rPr>
              <a:t> : Command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 {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protected </a:t>
            </a:r>
            <a:r>
              <a:rPr lang="en-US" sz="800" dirty="0" err="1">
                <a:latin typeface="Lucida Console" pitchFamily="49" charset="0"/>
              </a:rPr>
              <a:t>MarsRover</a:t>
            </a:r>
            <a:r>
              <a:rPr lang="en-US" sz="800" dirty="0">
                <a:latin typeface="Lucida Console" pitchFamily="49" charset="0"/>
              </a:rPr>
              <a:t> Rover { get; private set; }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public </a:t>
            </a:r>
            <a:r>
              <a:rPr lang="en-US" sz="800" dirty="0" err="1">
                <a:latin typeface="Lucida Console" pitchFamily="49" charset="0"/>
              </a:rPr>
              <a:t>MarsRoverCommand</a:t>
            </a:r>
            <a:r>
              <a:rPr lang="en-US" sz="800" dirty="0">
                <a:latin typeface="Lucida Console" pitchFamily="49" charset="0"/>
              </a:rPr>
              <a:t>(</a:t>
            </a:r>
            <a:r>
              <a:rPr lang="en-US" sz="800" dirty="0" err="1">
                <a:latin typeface="Lucida Console" pitchFamily="49" charset="0"/>
              </a:rPr>
              <a:t>MarsRover</a:t>
            </a:r>
            <a:r>
              <a:rPr lang="en-US" sz="800" dirty="0">
                <a:latin typeface="Lucida Console" pitchFamily="49" charset="0"/>
              </a:rPr>
              <a:t> rover)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{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     </a:t>
            </a:r>
            <a:r>
              <a:rPr lang="en-US" sz="800" dirty="0" err="1">
                <a:latin typeface="Lucida Console" pitchFamily="49" charset="0"/>
              </a:rPr>
              <a:t>this.Rover</a:t>
            </a:r>
            <a:r>
              <a:rPr lang="en-US" sz="800" dirty="0">
                <a:latin typeface="Lucida Console" pitchFamily="49" charset="0"/>
              </a:rPr>
              <a:t> = rover;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}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 </a:t>
            </a:r>
            <a:r>
              <a:rPr lang="en-US" sz="800" dirty="0" smtClean="0">
                <a:latin typeface="Lucida Console" pitchFamily="49" charset="0"/>
              </a:rPr>
              <a:t>}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 class </a:t>
            </a:r>
            <a:r>
              <a:rPr lang="en-US" sz="800" dirty="0" err="1" smtClean="0">
                <a:latin typeface="Lucida Console" pitchFamily="49" charset="0"/>
              </a:rPr>
              <a:t>BreakCommand</a:t>
            </a:r>
            <a:r>
              <a:rPr lang="en-US" sz="800" dirty="0" smtClean="0">
                <a:latin typeface="Lucida Console" pitchFamily="49" charset="0"/>
              </a:rPr>
              <a:t> </a:t>
            </a:r>
            <a:r>
              <a:rPr lang="en-US" sz="800" dirty="0">
                <a:latin typeface="Lucida Console" pitchFamily="49" charset="0"/>
              </a:rPr>
              <a:t>: </a:t>
            </a:r>
            <a:r>
              <a:rPr lang="en-US" sz="800" dirty="0" err="1">
                <a:latin typeface="Lucida Console" pitchFamily="49" charset="0"/>
              </a:rPr>
              <a:t>MarsRoverCommand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 {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public </a:t>
            </a:r>
            <a:r>
              <a:rPr lang="en-US" sz="800" dirty="0" err="1" smtClean="0">
                <a:latin typeface="Lucida Console" pitchFamily="49" charset="0"/>
              </a:rPr>
              <a:t>BreakCommand</a:t>
            </a:r>
            <a:r>
              <a:rPr lang="en-US" sz="800" dirty="0" smtClean="0">
                <a:latin typeface="Lucida Console" pitchFamily="49" charset="0"/>
              </a:rPr>
              <a:t>(</a:t>
            </a:r>
            <a:r>
              <a:rPr lang="en-US" sz="800" dirty="0" err="1" smtClean="0">
                <a:latin typeface="Lucida Console" pitchFamily="49" charset="0"/>
              </a:rPr>
              <a:t>MarsRover</a:t>
            </a:r>
            <a:r>
              <a:rPr lang="en-US" sz="800" dirty="0" smtClean="0">
                <a:latin typeface="Lucida Console" pitchFamily="49" charset="0"/>
              </a:rPr>
              <a:t> </a:t>
            </a:r>
            <a:r>
              <a:rPr lang="en-US" sz="800" dirty="0">
                <a:latin typeface="Lucida Console" pitchFamily="49" charset="0"/>
              </a:rPr>
              <a:t>rover)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     : base(rover)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{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</a:t>
            </a:r>
            <a:r>
              <a:rPr lang="en-US" sz="800" dirty="0" smtClean="0">
                <a:latin typeface="Lucida Console" pitchFamily="49" charset="0"/>
              </a:rPr>
              <a:t>}</a:t>
            </a:r>
            <a:r>
              <a:rPr lang="en-US" sz="800" dirty="0">
                <a:latin typeface="Lucida Console" pitchFamily="49" charset="0"/>
              </a:rPr>
              <a:t> 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       public override void Execute()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{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     </a:t>
            </a:r>
            <a:r>
              <a:rPr lang="en-US" sz="800" dirty="0" err="1">
                <a:latin typeface="Lucida Console" pitchFamily="49" charset="0"/>
              </a:rPr>
              <a:t>Rover.Rotate</a:t>
            </a:r>
            <a:r>
              <a:rPr lang="en-US" sz="800" dirty="0">
                <a:latin typeface="Lucida Console" pitchFamily="49" charset="0"/>
              </a:rPr>
              <a:t>(-5.0);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     }</a:t>
            </a:r>
            <a:endParaRPr lang="en-GB" sz="800" dirty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>
                <a:latin typeface="Lucida Console" pitchFamily="49" charset="0"/>
              </a:rPr>
              <a:t>    </a:t>
            </a:r>
            <a:r>
              <a:rPr lang="en-US" sz="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 class </a:t>
            </a:r>
            <a:r>
              <a:rPr lang="en-US" sz="800" dirty="0" err="1" smtClean="0">
                <a:latin typeface="Lucida Console" pitchFamily="49" charset="0"/>
              </a:rPr>
              <a:t>TurnLeftCommand</a:t>
            </a:r>
            <a:r>
              <a:rPr lang="en-US" sz="800" dirty="0" smtClean="0">
                <a:latin typeface="Lucida Console" pitchFamily="49" charset="0"/>
              </a:rPr>
              <a:t> : </a:t>
            </a:r>
            <a:r>
              <a:rPr lang="en-US" sz="800" dirty="0" err="1" smtClean="0">
                <a:latin typeface="Lucida Console" pitchFamily="49" charset="0"/>
              </a:rPr>
              <a:t>MarsRoverCommand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 {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     public </a:t>
            </a:r>
            <a:r>
              <a:rPr lang="en-US" sz="800" dirty="0" err="1" smtClean="0">
                <a:latin typeface="Lucida Console" pitchFamily="49" charset="0"/>
              </a:rPr>
              <a:t>TurnLeftCommand</a:t>
            </a:r>
            <a:r>
              <a:rPr lang="en-US" sz="800" dirty="0" smtClean="0">
                <a:latin typeface="Lucida Console" pitchFamily="49" charset="0"/>
              </a:rPr>
              <a:t>(</a:t>
            </a:r>
            <a:r>
              <a:rPr lang="en-US" sz="800" dirty="0" err="1" smtClean="0">
                <a:latin typeface="Lucida Console" pitchFamily="49" charset="0"/>
              </a:rPr>
              <a:t>MarsRover</a:t>
            </a:r>
            <a:r>
              <a:rPr lang="en-US" sz="800" dirty="0" smtClean="0">
                <a:latin typeface="Lucida Console" pitchFamily="49" charset="0"/>
              </a:rPr>
              <a:t> rover)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         : base(rover)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     {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     }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       public override void Execute()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     {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         </a:t>
            </a:r>
            <a:r>
              <a:rPr lang="en-US" sz="800" dirty="0" err="1" smtClean="0">
                <a:latin typeface="Lucida Console" pitchFamily="49" charset="0"/>
              </a:rPr>
              <a:t>Rover.Rotate</a:t>
            </a:r>
            <a:r>
              <a:rPr lang="en-US" sz="800" dirty="0" smtClean="0">
                <a:latin typeface="Lucida Console" pitchFamily="49" charset="0"/>
              </a:rPr>
              <a:t>(-5.0);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     }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Lucida Console" pitchFamily="49" charset="0"/>
              </a:rPr>
              <a:t>    }</a:t>
            </a:r>
            <a:endParaRPr lang="en-GB" sz="800" dirty="0" smtClean="0">
              <a:latin typeface="Lucida Console" pitchFamily="49" charset="0"/>
            </a:endParaRPr>
          </a:p>
          <a:p>
            <a:pPr>
              <a:buNone/>
            </a:pPr>
            <a:endParaRPr lang="en-GB" sz="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/>
              <a:t>Pleasure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071547"/>
            <a:ext cx="6758006" cy="171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let rotate(</a:t>
            </a:r>
            <a:r>
              <a:rPr lang="en-US" sz="1200" dirty="0" err="1" smtClean="0">
                <a:latin typeface="Consolas" pitchFamily="49" charset="0"/>
              </a:rPr>
              <a:t>x,y,z</a:t>
            </a:r>
            <a:r>
              <a:rPr lang="en-US" sz="1200" dirty="0" smtClean="0">
                <a:latin typeface="Consolas" pitchFamily="49" charset="0"/>
              </a:rPr>
              <a:t>) = (</a:t>
            </a:r>
            <a:r>
              <a:rPr lang="en-US" sz="1200" dirty="0" err="1" smtClean="0">
                <a:latin typeface="Consolas" pitchFamily="49" charset="0"/>
              </a:rPr>
              <a:t>z,x,y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200" dirty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let reduce f (</a:t>
            </a:r>
            <a:r>
              <a:rPr lang="en-US" sz="1200" dirty="0" err="1" smtClean="0">
                <a:latin typeface="Consolas" pitchFamily="49" charset="0"/>
              </a:rPr>
              <a:t>x,y,z</a:t>
            </a:r>
            <a:r>
              <a:rPr lang="en-US" sz="1200" dirty="0" smtClean="0">
                <a:latin typeface="Consolas" pitchFamily="49" charset="0"/>
              </a:rPr>
              <a:t>) = f x + f y + f z</a:t>
            </a: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/>
              <a:t>Pain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857620" y="1071546"/>
            <a:ext cx="4829180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200" dirty="0" err="1" smtClean="0">
                <a:latin typeface="Consolas" pitchFamily="49" charset="0"/>
              </a:rPr>
              <a:t>Tuple</a:t>
            </a:r>
            <a:r>
              <a:rPr lang="en-GB" sz="1200" dirty="0" smtClean="0">
                <a:latin typeface="Consolas" pitchFamily="49" charset="0"/>
              </a:rPr>
              <a:t>&lt;V,T,U&gt; Rotate(</a:t>
            </a:r>
            <a:r>
              <a:rPr lang="en-GB" sz="1200" dirty="0" err="1" smtClean="0">
                <a:latin typeface="Consolas" pitchFamily="49" charset="0"/>
              </a:rPr>
              <a:t>Tuple</a:t>
            </a:r>
            <a:r>
              <a:rPr lang="en-GB" sz="1200" dirty="0" smtClean="0">
                <a:latin typeface="Consolas" pitchFamily="49" charset="0"/>
              </a:rPr>
              <a:t>&lt;T,U,V&gt; t) </a:t>
            </a:r>
          </a:p>
          <a:p>
            <a:pPr>
              <a:buNone/>
            </a:pPr>
            <a:r>
              <a:rPr lang="en-GB" sz="1200" dirty="0" smtClean="0"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200" dirty="0" smtClean="0">
                <a:latin typeface="Consolas" pitchFamily="49" charset="0"/>
              </a:rPr>
              <a:t>    return new </a:t>
            </a:r>
            <a:r>
              <a:rPr lang="en-GB" sz="1200" dirty="0" err="1" smtClean="0">
                <a:latin typeface="Consolas" pitchFamily="49" charset="0"/>
              </a:rPr>
              <a:t>Tuple</a:t>
            </a:r>
            <a:r>
              <a:rPr lang="en-GB" sz="1200" dirty="0" smtClean="0">
                <a:latin typeface="Consolas" pitchFamily="49" charset="0"/>
              </a:rPr>
              <a:t>&lt;V,T,U&gt;(t.Item3,t.Item1,t.Item2); </a:t>
            </a:r>
          </a:p>
          <a:p>
            <a:pPr>
              <a:buNone/>
            </a:pPr>
            <a:r>
              <a:rPr lang="en-GB" sz="1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200" dirty="0">
              <a:latin typeface="Consolas" pitchFamily="49" charset="0"/>
            </a:endParaRPr>
          </a:p>
          <a:p>
            <a:pPr>
              <a:buNone/>
            </a:pPr>
            <a:r>
              <a:rPr lang="en-GB" sz="1200" dirty="0" err="1" smtClean="0">
                <a:latin typeface="Consolas" pitchFamily="49" charset="0"/>
              </a:rPr>
              <a:t>int</a:t>
            </a:r>
            <a:r>
              <a:rPr lang="en-GB" sz="1200" dirty="0" smtClean="0">
                <a:latin typeface="Consolas" pitchFamily="49" charset="0"/>
              </a:rPr>
              <a:t> Reduce(</a:t>
            </a:r>
            <a:r>
              <a:rPr lang="en-GB" sz="1200" dirty="0" err="1" smtClean="0">
                <a:latin typeface="Consolas" pitchFamily="49" charset="0"/>
              </a:rPr>
              <a:t>Func</a:t>
            </a:r>
            <a:r>
              <a:rPr lang="en-GB" sz="1200" dirty="0" smtClean="0">
                <a:latin typeface="Consolas" pitchFamily="49" charset="0"/>
              </a:rPr>
              <a:t>&lt;</a:t>
            </a:r>
            <a:r>
              <a:rPr lang="en-GB" sz="1200" dirty="0" err="1" smtClean="0">
                <a:latin typeface="Consolas" pitchFamily="49" charset="0"/>
              </a:rPr>
              <a:t>T,int</a:t>
            </a:r>
            <a:r>
              <a:rPr lang="en-GB" sz="1200" dirty="0" smtClean="0">
                <a:latin typeface="Consolas" pitchFamily="49" charset="0"/>
              </a:rPr>
              <a:t>&gt; </a:t>
            </a:r>
            <a:r>
              <a:rPr lang="en-GB" sz="1200" dirty="0" err="1" smtClean="0">
                <a:latin typeface="Consolas" pitchFamily="49" charset="0"/>
              </a:rPr>
              <a:t>f,Tuple</a:t>
            </a:r>
            <a:r>
              <a:rPr lang="en-GB" sz="1200" dirty="0" smtClean="0"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200" dirty="0" smtClean="0"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200" dirty="0" smtClean="0"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2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04"/>
            <a:ext cx="7358114" cy="44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-26666"/>
          <a:stretch>
            <a:fillRect/>
          </a:stretch>
        </p:blipFill>
        <p:spPr bwMode="auto">
          <a:xfrm>
            <a:off x="3357554" y="4714884"/>
            <a:ext cx="4857784" cy="205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/>
              <a:t>Orthogonal &amp; Unified Constructs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Let “let” simplify your life…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357554" y="2928934"/>
            <a:ext cx="5161991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= (1,2,3)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a + b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g(x) = sum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x*x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g(a), g(b), g(c)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750888" y="2565400"/>
            <a:ext cx="2265364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7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value</a:t>
            </a:r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528638" y="3500438"/>
            <a:ext cx="2549096" cy="400110"/>
          </a:xfrm>
          <a:prstGeom prst="wedgeRectCallout">
            <a:avLst>
              <a:gd name="adj1" fmla="val 61707"/>
              <a:gd name="adj2" fmla="val 46537"/>
            </a:avLst>
          </a:prstGeom>
          <a:solidFill>
            <a:srgbClr val="007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function</a:t>
            </a:r>
          </a:p>
        </p:txBody>
      </p:sp>
      <p:sp>
        <p:nvSpPr>
          <p:cNvPr id="873479" name="AutoShape 7"/>
          <p:cNvSpPr>
            <a:spLocks noChangeArrowheads="1"/>
          </p:cNvSpPr>
          <p:nvPr/>
        </p:nvSpPr>
        <p:spPr bwMode="auto">
          <a:xfrm>
            <a:off x="606425" y="4508500"/>
            <a:ext cx="2201863" cy="412750"/>
          </a:xfrm>
          <a:prstGeom prst="wedgeRectCallout">
            <a:avLst>
              <a:gd name="adj1" fmla="val 99903"/>
              <a:gd name="adj2" fmla="val -96155"/>
            </a:avLst>
          </a:prstGeom>
          <a:solidFill>
            <a:srgbClr val="007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  <a:latin typeface="+mn-lt"/>
              </a:rPr>
              <a:t>Bind a local value</a:t>
            </a:r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>
            <a:off x="887413" y="5589588"/>
            <a:ext cx="2480166" cy="400110"/>
          </a:xfrm>
          <a:prstGeom prst="wedgeRectCallout">
            <a:avLst>
              <a:gd name="adj1" fmla="val 65220"/>
              <a:gd name="adj2" fmla="val -251537"/>
            </a:avLst>
          </a:prstGeom>
          <a:solidFill>
            <a:srgbClr val="007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local function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51500" y="1268413"/>
            <a:ext cx="3346450" cy="1327150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rgbClr val="007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safety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succinctness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  <p:bldP spid="873479" grpId="0" animBg="1"/>
      <p:bldP spid="873480" grpId="0" animBg="1"/>
      <p:bldP spid="8734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System.Threading;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public class BulkImageProcAsync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String ImageBaseName = "tmpImage-";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numImages = 200;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numPixels = 512 * 512;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ProcessImage has a simple O(N) loop, and you can vary the number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processImageRepeats = 20;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Threads must decrement NumImagesToFinish, and protect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their access to it through a mutex.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NumImagesToFinish = numImages;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NumImagesMutex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WaitObject is signalled when all image processing is done.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WaitObject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class ImageStateObject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int imageNum;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FileStream fs;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Microsoft is investing in functional programming because....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i="1" dirty="0" smtClean="0"/>
              <a:t>It enables simple, compositional and elegant problem solving in data-rich, control-rich and symbolic domains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Case Study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 Ranking, </a:t>
            </a:r>
          </a:p>
          <a:p>
            <a:r>
              <a:rPr lang="en-GB" sz="2000" dirty="0" smtClean="0"/>
              <a:t>MSR Cambridge Online Services and Advertising Group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Selling “web space” at </a:t>
            </a:r>
            <a:r>
              <a:rPr lang="en-GB" sz="3600" dirty="0" smtClean="0">
                <a:hlinkClick r:id="rId3"/>
              </a:rPr>
              <a:t>www.live.com</a:t>
            </a:r>
            <a:r>
              <a:rPr lang="en-GB" sz="3600" dirty="0"/>
              <a:t> </a:t>
            </a:r>
            <a:r>
              <a:rPr lang="en-GB" sz="3600" dirty="0" smtClean="0"/>
              <a:t>and </a:t>
            </a:r>
            <a:r>
              <a:rPr lang="en-GB" sz="3600" dirty="0" smtClean="0">
                <a:hlinkClick r:id="rId4"/>
              </a:rPr>
              <a:t>www.msn.com</a:t>
            </a:r>
            <a:r>
              <a:rPr lang="en-GB" sz="3600" dirty="0" smtClean="0"/>
              <a:t>.  </a:t>
            </a:r>
            <a:endParaRPr lang="en-GB" sz="3200" dirty="0" smtClean="0"/>
          </a:p>
          <a:p>
            <a:r>
              <a:rPr lang="en-GB" sz="3500" dirty="0" smtClean="0"/>
              <a:t>“Paid Search” (prices by auctions)</a:t>
            </a:r>
          </a:p>
          <a:p>
            <a:r>
              <a:rPr lang="en-GB" sz="3600" dirty="0" smtClean="0"/>
              <a:t>The internal competition focuses on Paid Search.</a:t>
            </a:r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3136" y="2705112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OSA Machine Learning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0813"/>
            <a:ext cx="8444948" cy="49667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Internal Competition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Use F# for major </a:t>
            </a:r>
            <a:r>
              <a:rPr lang="en-US" sz="3600" dirty="0" err="1" smtClean="0"/>
              <a:t>adCenter</a:t>
            </a:r>
            <a:r>
              <a:rPr lang="en-US" sz="3600" dirty="0" smtClean="0"/>
              <a:t> and Xbox Live 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 week project, 4 machine learning experts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100million probabilistic variables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Processes 6TB of training data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r>
              <a:rPr lang="en-US" sz="2400" i="1" dirty="0" smtClean="0"/>
              <a:t>“F# was absolutely integral to our success”</a:t>
            </a:r>
          </a:p>
          <a:p>
            <a:pPr lvl="1">
              <a:lnSpc>
                <a:spcPct val="120000"/>
              </a:lnSpc>
              <a:buNone/>
            </a:pPr>
            <a:endParaRPr lang="en-US" sz="2400" i="1" dirty="0" smtClean="0"/>
          </a:p>
          <a:p>
            <a:pPr lvl="1">
              <a:lnSpc>
                <a:spcPct val="120000"/>
              </a:lnSpc>
              <a:buNone/>
            </a:pPr>
            <a:r>
              <a:rPr lang="en-US" sz="2400" i="1" dirty="0" smtClean="0"/>
              <a:t>“We delivered a robust, high-performance solution on-time.” </a:t>
            </a:r>
          </a:p>
          <a:p>
            <a:pPr lvl="1">
              <a:lnSpc>
                <a:spcPct val="120000"/>
              </a:lnSpc>
              <a:buNone/>
            </a:pPr>
            <a:endParaRPr lang="en-US" sz="2400" i="1" dirty="0" smtClean="0"/>
          </a:p>
          <a:p>
            <a:pPr lvl="1">
              <a:lnSpc>
                <a:spcPct val="120000"/>
              </a:lnSpc>
              <a:buNone/>
            </a:pPr>
            <a:r>
              <a:rPr lang="en-US" sz="2400" i="1" dirty="0" smtClean="0"/>
              <a:t>“We couldn’t have achieved this with any other tool given the constraints of the task”</a:t>
            </a:r>
          </a:p>
          <a:p>
            <a:pPr lvl="1">
              <a:lnSpc>
                <a:spcPct val="120000"/>
              </a:lnSpc>
              <a:buNone/>
            </a:pPr>
            <a:endParaRPr lang="en-US" sz="2400" i="1" dirty="0" smtClean="0"/>
          </a:p>
          <a:p>
            <a:pPr lvl="1">
              <a:lnSpc>
                <a:spcPct val="120000"/>
              </a:lnSpc>
              <a:buNone/>
            </a:pPr>
            <a:r>
              <a:rPr lang="en-US" sz="2400" i="1" dirty="0" smtClean="0"/>
              <a:t>“F# programming is fun – I feel like I learn more about programming every day”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OSA Machine Learning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0813"/>
            <a:ext cx="8382000" cy="4993239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b="1" dirty="0" smtClean="0"/>
              <a:t>Observations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Quick Coding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Agile Coding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Scripting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Performance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Memory-Faithful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Succinct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Symbolic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.NET Integration</a:t>
            </a:r>
            <a:endParaRPr lang="en-GB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15000" y="762000"/>
            <a:ext cx="2743200" cy="1569660"/>
          </a:xfrm>
          <a:prstGeom prst="wedgeRectCallout">
            <a:avLst>
              <a:gd name="adj1" fmla="val -124158"/>
              <a:gd name="adj2" fmla="val 2761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F#’s type inference means less typing, more thinking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7400" y="1752600"/>
            <a:ext cx="2743200" cy="1938992"/>
          </a:xfrm>
          <a:prstGeom prst="wedgeRectCallout">
            <a:avLst>
              <a:gd name="adj1" fmla="val -137217"/>
              <a:gd name="adj2" fmla="val -1581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Type-inferred functional/ OO code is easily factored and re-used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15000" y="1905000"/>
            <a:ext cx="2743200" cy="2677656"/>
          </a:xfrm>
          <a:prstGeom prst="wedgeRectCallout">
            <a:avLst>
              <a:gd name="adj1" fmla="val -139895"/>
              <a:gd name="adj2" fmla="val -1760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Interactive “hands-on” exploration of algorithms and data over smaller data sets. Used in combination with Excel</a:t>
            </a:r>
            <a:endParaRPr lang="en-GB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172200" y="2057400"/>
            <a:ext cx="2743200" cy="1200329"/>
          </a:xfrm>
          <a:prstGeom prst="wedgeRectCallout">
            <a:avLst>
              <a:gd name="adj1" fmla="val -149976"/>
              <a:gd name="adj2" fmla="val 4687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943600" y="3124200"/>
            <a:ext cx="2743200" cy="1200329"/>
          </a:xfrm>
          <a:prstGeom prst="wedgeRectCallout">
            <a:avLst>
              <a:gd name="adj1" fmla="val -118667"/>
              <a:gd name="adj2" fmla="val -1221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96000" y="3276600"/>
            <a:ext cx="2743200" cy="1200329"/>
          </a:xfrm>
          <a:prstGeom prst="wedgeRectCallout">
            <a:avLst>
              <a:gd name="adj1" fmla="val -156839"/>
              <a:gd name="adj2" fmla="val 1317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Live in the </a:t>
            </a:r>
            <a:r>
              <a:rPr lang="en-US" sz="2400" b="1" dirty="0" smtClean="0"/>
              <a:t>domain</a:t>
            </a:r>
            <a:r>
              <a:rPr lang="en-US" sz="24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96000" y="3810000"/>
            <a:ext cx="2743200" cy="2308324"/>
          </a:xfrm>
          <a:prstGeom prst="wedgeRectCallout">
            <a:avLst>
              <a:gd name="adj1" fmla="val -160227"/>
              <a:gd name="adj2" fmla="val -2163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 smtClean="0"/>
              <a:t>Schema compilation and efficient “Schedule” representations key to success</a:t>
            </a:r>
            <a:endParaRPr lang="en-US" sz="24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5943600" y="5410200"/>
            <a:ext cx="2743200" cy="830997"/>
          </a:xfrm>
          <a:prstGeom prst="wedgeRectCallout">
            <a:avLst>
              <a:gd name="adj1" fmla="val -119712"/>
              <a:gd name="adj2" fmla="val -8977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Team’s Summary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GB" sz="2400" b="1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“F# was absolutely integral to our success”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“We delivered a robust, high-performance solution on-time.” 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“We couldn’t have achieved this with any other tool given the constraints of the task”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“F# programming is fun – I feel like I learn more about programming every day”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Code Highlights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dirty="0" smtClean="0"/>
              <a:t>Type-safe Schema Bulk Import</a:t>
            </a:r>
          </a:p>
          <a:p>
            <a:pPr>
              <a:lnSpc>
                <a:spcPct val="80000"/>
              </a:lnSpc>
            </a:pPr>
            <a:endParaRPr lang="en-US" sz="27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High performance Bulk Insert Tool 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Written as part of the team’s </a:t>
            </a:r>
            <a:r>
              <a:rPr lang="en-US" sz="2400" dirty="0" err="1" smtClean="0"/>
              <a:t>toolchain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Schema in F# types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Compiled using F# “schema compilation” techniques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800 lines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Enabled team to clean and insert entire data set over 3 day period</a:t>
            </a:r>
          </a:p>
          <a:p>
            <a:pPr lvl="1">
              <a:lnSpc>
                <a:spcPct val="80000"/>
              </a:lnSpc>
              <a:buNone/>
            </a:pPr>
            <a:endParaRPr lang="en-GB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2362200"/>
            <a:ext cx="8305800" cy="646331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BulkImporter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&lt;'Schema&gt;: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database:string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prefix:string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BulkImport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&lt;'Schema&gt;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Code Highlights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57224" y="2500306"/>
            <a:ext cx="7215238" cy="343940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Create the SQL schema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schema =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BulkImporter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&gt; (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"cpidssdm18"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0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“Cambridge"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0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“June10"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Try to open the CSV file and read it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pageview</a:t>
            </a:r>
            <a:endParaRPr lang="en-GB" sz="105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File.OpenTextReader</a:t>
            </a:r>
            <a:r>
              <a:rPr lang="en-GB" sz="105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“HourlyRelevanceFeed.csv"</a:t>
            </a:r>
            <a:endParaRPr lang="en-GB" sz="105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Seq.map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s -&gt;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[|','|])</a:t>
            </a: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Seq.chunkBy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.[0])</a:t>
            </a: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Seq.iteri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rguid,xss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Write the current in-memory bulk to the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database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% 10000 = 0</a:t>
            </a:r>
            <a:r>
              <a:rPr lang="en-GB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schema.Flush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endParaRPr lang="en-GB" sz="105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Get the strongly typed object from the list of CSV file lines    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PageView.Parse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xss</a:t>
            </a:r>
            <a:endParaRPr lang="en-GB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Insert it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schema.Insert</a:t>
            </a:r>
            <a:endParaRPr lang="en-GB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One final flush</a:t>
            </a:r>
          </a:p>
          <a:p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schema.Flush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400800" y="1066800"/>
            <a:ext cx="2743200" cy="646331"/>
          </a:xfrm>
          <a:prstGeom prst="wedgeRectCallout">
            <a:avLst>
              <a:gd name="adj1" fmla="val -116912"/>
              <a:gd name="adj2" fmla="val 23024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 essence of their </a:t>
            </a:r>
          </a:p>
          <a:p>
            <a:pPr algn="ctr"/>
            <a:r>
              <a:rPr lang="en-GB" dirty="0" smtClean="0"/>
              <a:t>data import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Code Highlights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90600" y="1752600"/>
            <a:ext cx="7215238" cy="4967514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A schedule of computation in a factor graph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(i.e., a series of update functions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and variables that should be updated)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type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Schedule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ScheduleStep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IFactor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*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int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ScheduleSeq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Schedule[]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ScheduleLoop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of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Schedule * float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 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8000"/>
                </a:solidFill>
                <a:latin typeface="Lucida Console"/>
                <a:ea typeface="Calibri"/>
                <a:cs typeface="Times New Roman"/>
              </a:rPr>
              <a:t>/// Runs a schedule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member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schedule.Run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 =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schedule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ScheduleStep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fac,idx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fac.UpdateMessage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idx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ScheduleSeq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sseq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sseq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|&gt;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Seq.maxOn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fun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s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s.Run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())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|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ScheduleLoop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(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s,maxDelta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delta =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s.Run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 </a:t>
            </a:r>
            <a:endParaRPr lang="en-GB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400" dirty="0" smtClean="0">
                <a:latin typeface="Lucida Console"/>
                <a:ea typeface="Calibri"/>
                <a:cs typeface="Times New Roman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if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delta &gt;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maxDelta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Lucida Console"/>
                <a:ea typeface="Calibri"/>
                <a:cs typeface="Times New Roman"/>
              </a:rPr>
              <a:t>schedule.Run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()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  <a:ea typeface="Calibri"/>
                <a:cs typeface="Times New Roman"/>
              </a:rPr>
              <a:t>else</a:t>
            </a:r>
            <a:r>
              <a:rPr lang="en-GB" sz="1400" dirty="0" smtClean="0">
                <a:latin typeface="Lucida Console"/>
                <a:ea typeface="Calibri"/>
                <a:cs typeface="Times New Roman"/>
              </a:rPr>
              <a:t> delta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GB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248400" y="1676400"/>
            <a:ext cx="2743200" cy="1200329"/>
          </a:xfrm>
          <a:prstGeom prst="wedgeRectCallout">
            <a:avLst>
              <a:gd name="adj1" fmla="val -94479"/>
              <a:gd name="adj2" fmla="val 3867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Expressing and evaluating “Approximation Schedules” was crucial to this work.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172200" y="4114800"/>
            <a:ext cx="2743200" cy="646331"/>
          </a:xfrm>
          <a:prstGeom prst="wedgeRectCallout">
            <a:avLst>
              <a:gd name="adj1" fmla="val -76716"/>
              <a:gd name="adj2" fmla="val 4594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Functional programming made this beautiful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(Aside: Units Of Measure)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142976" y="3571876"/>
            <a:ext cx="6572296" cy="954107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Lucida Console" pitchFamily="49" charset="0"/>
              </a:rPr>
              <a:t>/// Computes the absolute difference between two Gaussians </a:t>
            </a:r>
          </a:p>
          <a:p>
            <a:r>
              <a:rPr lang="en-GB" sz="1400" dirty="0">
                <a:latin typeface="Lucida Console" pitchFamily="49" charset="0"/>
              </a:rPr>
              <a:t>let </a:t>
            </a:r>
            <a:r>
              <a:rPr lang="en-GB" sz="1400" dirty="0" err="1">
                <a:latin typeface="Lucida Console" pitchFamily="49" charset="0"/>
              </a:rPr>
              <a:t>AbsoluteDifference</a:t>
            </a:r>
            <a:r>
              <a:rPr lang="en-GB" sz="1400" dirty="0">
                <a:latin typeface="Lucida Console" pitchFamily="49" charset="0"/>
              </a:rPr>
              <a:t> (a:Gaussian) (b:Gaussian) = </a:t>
            </a:r>
          </a:p>
          <a:p>
            <a:r>
              <a:rPr lang="en-GB" sz="1400" dirty="0">
                <a:latin typeface="Lucida Console" pitchFamily="49" charset="0"/>
              </a:rPr>
              <a:t>    </a:t>
            </a:r>
            <a:r>
              <a:rPr lang="en-GB" sz="1400" dirty="0" smtClean="0">
                <a:latin typeface="Lucida Console" pitchFamily="49" charset="0"/>
              </a:rPr>
              <a:t>max (</a:t>
            </a:r>
            <a:r>
              <a:rPr lang="en-GB" sz="1400" dirty="0">
                <a:latin typeface="Lucida Console" pitchFamily="49" charset="0"/>
              </a:rPr>
              <a:t>abs(</a:t>
            </a:r>
            <a:r>
              <a:rPr lang="en-GB" sz="1400" dirty="0" err="1">
                <a:latin typeface="Lucida Console" pitchFamily="49" charset="0"/>
              </a:rPr>
              <a:t>a.PrecisionMean</a:t>
            </a:r>
            <a:r>
              <a:rPr lang="en-GB" sz="1400" dirty="0">
                <a:latin typeface="Lucida Console" pitchFamily="49" charset="0"/>
              </a:rPr>
              <a:t> - </a:t>
            </a:r>
            <a:r>
              <a:rPr lang="en-GB" sz="1400" dirty="0" err="1">
                <a:latin typeface="Lucida Console" pitchFamily="49" charset="0"/>
              </a:rPr>
              <a:t>b.PrecisionMean</a:t>
            </a:r>
            <a:r>
              <a:rPr lang="en-GB" sz="1400" dirty="0">
                <a:latin typeface="Lucida Console" pitchFamily="49" charset="0"/>
              </a:rPr>
              <a:t>)) </a:t>
            </a:r>
            <a:endParaRPr lang="en-GB" sz="1400" dirty="0" smtClean="0">
              <a:latin typeface="Lucida Console" pitchFamily="49" charset="0"/>
            </a:endParaRPr>
          </a:p>
          <a:p>
            <a:r>
              <a:rPr lang="en-GB" sz="1400" dirty="0">
                <a:latin typeface="Lucida Console" pitchFamily="49" charset="0"/>
              </a:rPr>
              <a:t> </a:t>
            </a:r>
            <a:r>
              <a:rPr lang="en-GB" sz="1400" dirty="0" smtClean="0">
                <a:latin typeface="Lucida Console" pitchFamily="49" charset="0"/>
              </a:rPr>
              <a:t>       (</a:t>
            </a:r>
            <a:r>
              <a:rPr lang="en-GB" sz="1400" dirty="0">
                <a:latin typeface="Lucida Console" pitchFamily="49" charset="0"/>
              </a:rPr>
              <a:t>abs(</a:t>
            </a:r>
            <a:r>
              <a:rPr lang="en-GB" sz="1400" dirty="0" err="1">
                <a:latin typeface="Lucida Console" pitchFamily="49" charset="0"/>
              </a:rPr>
              <a:t>a.Precision</a:t>
            </a:r>
            <a:r>
              <a:rPr lang="en-GB" sz="1400" dirty="0">
                <a:latin typeface="Lucida Console" pitchFamily="49" charset="0"/>
              </a:rPr>
              <a:t> - </a:t>
            </a:r>
            <a:r>
              <a:rPr lang="en-GB" sz="1400" dirty="0" err="1">
                <a:latin typeface="Lucida Console" pitchFamily="49" charset="0"/>
              </a:rPr>
              <a:t>b.Precision</a:t>
            </a:r>
            <a:r>
              <a:rPr lang="en-GB" sz="1400" dirty="0">
                <a:latin typeface="Lucida Console" pitchFamily="49" charset="0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2976" y="3571876"/>
            <a:ext cx="6572296" cy="954107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B050"/>
                </a:solidFill>
                <a:latin typeface="Lucida Console" pitchFamily="49" charset="0"/>
              </a:rPr>
              <a:t>/// Computes the absolute difference between two Gaussians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Lucida Console" pitchFamily="49" charset="0"/>
              </a:rPr>
              <a:t>let </a:t>
            </a:r>
            <a:r>
              <a:rPr lang="en-GB" sz="1400" dirty="0" err="1">
                <a:latin typeface="Lucida Console" pitchFamily="49" charset="0"/>
              </a:rPr>
              <a:t>AbsoluteDifference</a:t>
            </a:r>
            <a:r>
              <a:rPr lang="en-GB" sz="1400" dirty="0">
                <a:latin typeface="Lucida Console" pitchFamily="49" charset="0"/>
              </a:rPr>
              <a:t> (a:Gaussian</a:t>
            </a:r>
            <a:r>
              <a:rPr lang="en-GB" sz="1400" dirty="0" smtClean="0">
                <a:latin typeface="Lucida Console" pitchFamily="49" charset="0"/>
              </a:rPr>
              <a:t>&lt;‘u&gt;,</a:t>
            </a:r>
            <a:r>
              <a:rPr lang="en-GB" sz="1400" dirty="0">
                <a:latin typeface="Lucida Console" pitchFamily="49" charset="0"/>
              </a:rPr>
              <a:t>b:Gaussian</a:t>
            </a:r>
            <a:r>
              <a:rPr lang="en-GB" sz="1400" dirty="0" smtClean="0">
                <a:latin typeface="Lucida Console" pitchFamily="49" charset="0"/>
              </a:rPr>
              <a:t>&lt;‘u&gt;) </a:t>
            </a:r>
            <a:r>
              <a:rPr lang="en-GB" sz="1400" dirty="0">
                <a:latin typeface="Lucida Console" pitchFamily="49" charset="0"/>
              </a:rPr>
              <a:t>=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Lucida Console" pitchFamily="49" charset="0"/>
              </a:rPr>
              <a:t>    </a:t>
            </a:r>
            <a:r>
              <a:rPr lang="en-GB" sz="1400" dirty="0" smtClean="0">
                <a:latin typeface="Lucida Console" pitchFamily="49" charset="0"/>
              </a:rPr>
              <a:t>max (</a:t>
            </a:r>
            <a:r>
              <a:rPr lang="en-GB" sz="1400" dirty="0">
                <a:latin typeface="Lucida Console" pitchFamily="49" charset="0"/>
              </a:rPr>
              <a:t>abs(</a:t>
            </a:r>
            <a:r>
              <a:rPr lang="en-GB" sz="1400" dirty="0" err="1">
                <a:latin typeface="Lucida Console" pitchFamily="49" charset="0"/>
              </a:rPr>
              <a:t>a.PrecisionMean</a:t>
            </a:r>
            <a:r>
              <a:rPr lang="en-GB" sz="1400" dirty="0">
                <a:latin typeface="Lucida Console" pitchFamily="49" charset="0"/>
              </a:rPr>
              <a:t> - </a:t>
            </a:r>
            <a:r>
              <a:rPr lang="en-GB" sz="1400" dirty="0" err="1">
                <a:latin typeface="Lucida Console" pitchFamily="49" charset="0"/>
              </a:rPr>
              <a:t>b.PrecisionMean</a:t>
            </a:r>
            <a:r>
              <a:rPr lang="en-GB" sz="1400" dirty="0">
                <a:latin typeface="Lucida Console" pitchFamily="49" charset="0"/>
              </a:rPr>
              <a:t>)) </a:t>
            </a:r>
            <a:endParaRPr lang="en-GB" sz="1400" dirty="0" smtClean="0">
              <a:latin typeface="Lucida Console" pitchFamily="49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latin typeface="Lucida Console" pitchFamily="49" charset="0"/>
              </a:rPr>
              <a:t> </a:t>
            </a:r>
            <a:r>
              <a:rPr lang="en-GB" sz="1400" dirty="0" smtClean="0">
                <a:latin typeface="Lucida Console" pitchFamily="49" charset="0"/>
              </a:rPr>
              <a:t>       </a:t>
            </a:r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abs(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a.Precision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 -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b.Precision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976" y="3571876"/>
            <a:ext cx="6572296" cy="954107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B050"/>
                </a:solidFill>
                <a:latin typeface="Lucida Console" pitchFamily="49" charset="0"/>
              </a:rPr>
              <a:t>/// Computes the absolute difference between two Gaussians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Lucida Console" pitchFamily="49" charset="0"/>
              </a:rPr>
              <a:t>let </a:t>
            </a:r>
            <a:r>
              <a:rPr lang="en-GB" sz="1400" dirty="0" err="1">
                <a:latin typeface="Lucida Console" pitchFamily="49" charset="0"/>
              </a:rPr>
              <a:t>AbsoluteDifference</a:t>
            </a:r>
            <a:r>
              <a:rPr lang="en-GB" sz="1400" dirty="0">
                <a:latin typeface="Lucida Console" pitchFamily="49" charset="0"/>
              </a:rPr>
              <a:t> (a:Gaussian</a:t>
            </a:r>
            <a:r>
              <a:rPr lang="en-GB" sz="1400" dirty="0" smtClean="0">
                <a:latin typeface="Lucida Console" pitchFamily="49" charset="0"/>
              </a:rPr>
              <a:t>&lt;‘u&gt;,</a:t>
            </a:r>
            <a:r>
              <a:rPr lang="en-GB" sz="1400" dirty="0">
                <a:latin typeface="Lucida Console" pitchFamily="49" charset="0"/>
              </a:rPr>
              <a:t>b:Gaussian</a:t>
            </a:r>
            <a:r>
              <a:rPr lang="en-GB" sz="1400" dirty="0" smtClean="0">
                <a:latin typeface="Lucida Console" pitchFamily="49" charset="0"/>
              </a:rPr>
              <a:t>&lt;‘u&gt;) </a:t>
            </a:r>
            <a:r>
              <a:rPr lang="en-GB" sz="1400" dirty="0">
                <a:latin typeface="Lucida Console" pitchFamily="49" charset="0"/>
              </a:rPr>
              <a:t>=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Lucida Console" pitchFamily="49" charset="0"/>
              </a:rPr>
              <a:t>    </a:t>
            </a:r>
            <a:r>
              <a:rPr lang="en-GB" sz="1400" dirty="0" smtClean="0">
                <a:latin typeface="Lucida Console" pitchFamily="49" charset="0"/>
              </a:rPr>
              <a:t>max (</a:t>
            </a:r>
            <a:r>
              <a:rPr lang="en-GB" sz="1400" dirty="0">
                <a:latin typeface="Lucida Console" pitchFamily="49" charset="0"/>
              </a:rPr>
              <a:t>abs(</a:t>
            </a:r>
            <a:r>
              <a:rPr lang="en-GB" sz="1400" dirty="0" err="1">
                <a:latin typeface="Lucida Console" pitchFamily="49" charset="0"/>
              </a:rPr>
              <a:t>a.PrecisionMean</a:t>
            </a:r>
            <a:r>
              <a:rPr lang="en-GB" sz="1400" dirty="0">
                <a:latin typeface="Lucida Console" pitchFamily="49" charset="0"/>
              </a:rPr>
              <a:t> - </a:t>
            </a:r>
            <a:r>
              <a:rPr lang="en-GB" sz="1400" dirty="0" err="1">
                <a:latin typeface="Lucida Console" pitchFamily="49" charset="0"/>
              </a:rPr>
              <a:t>b.PrecisionMean</a:t>
            </a:r>
            <a:r>
              <a:rPr lang="en-GB" sz="1400" dirty="0">
                <a:latin typeface="Lucida Console" pitchFamily="49" charset="0"/>
              </a:rPr>
              <a:t>)) </a:t>
            </a:r>
            <a:endParaRPr lang="en-GB" sz="1400" dirty="0" smtClean="0">
              <a:latin typeface="Lucida Console" pitchFamily="49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latin typeface="Lucida Console" pitchFamily="49" charset="0"/>
              </a:rPr>
              <a:t> </a:t>
            </a:r>
            <a:r>
              <a:rPr lang="en-GB" sz="1400" dirty="0" smtClean="0">
                <a:latin typeface="Lucida Console" pitchFamily="49" charset="0"/>
              </a:rPr>
              <a:t>       (</a:t>
            </a:r>
            <a:r>
              <a:rPr lang="en-GB" sz="1400" dirty="0" err="1">
                <a:latin typeface="Lucida Console" pitchFamily="49" charset="0"/>
              </a:rPr>
              <a:t>sqrt</a:t>
            </a:r>
            <a:r>
              <a:rPr lang="en-GB" sz="1400" dirty="0">
                <a:latin typeface="Lucida Console" pitchFamily="49" charset="0"/>
              </a:rPr>
              <a:t>(abs(</a:t>
            </a:r>
            <a:r>
              <a:rPr lang="en-GB" sz="1400" dirty="0" err="1">
                <a:latin typeface="Lucida Console" pitchFamily="49" charset="0"/>
              </a:rPr>
              <a:t>a.Precision</a:t>
            </a:r>
            <a:r>
              <a:rPr lang="en-GB" sz="1400" dirty="0">
                <a:latin typeface="Lucida Console" pitchFamily="49" charset="0"/>
              </a:rPr>
              <a:t> - </a:t>
            </a:r>
            <a:r>
              <a:rPr lang="en-GB" sz="1400" dirty="0" err="1">
                <a:latin typeface="Lucida Console" pitchFamily="49" charset="0"/>
              </a:rPr>
              <a:t>b.Precision</a:t>
            </a:r>
            <a:r>
              <a:rPr lang="en-GB" sz="1400" dirty="0">
                <a:latin typeface="Lucida Console" pitchFamily="49" charset="0"/>
              </a:rPr>
              <a:t>)))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2976" y="1857364"/>
            <a:ext cx="6572296" cy="954107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 pitchFamily="49" charset="0"/>
              </a:rPr>
              <a:t>type acceleration = float&lt;m / s^2&gt;</a:t>
            </a:r>
          </a:p>
          <a:p>
            <a:pPr>
              <a:spcAft>
                <a:spcPts val="0"/>
              </a:spcAft>
            </a:pPr>
            <a:endParaRPr lang="en-GB" sz="1400" dirty="0" smtClean="0">
              <a:latin typeface="Lucida Console" pitchFamily="49" charset="0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 pitchFamily="49" charset="0"/>
              </a:rPr>
              <a:t>let fast = 3.0e6&lt;m/s&gt;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Lucida Console" pitchFamily="49" charset="0"/>
              </a:rPr>
              <a:t>let gravity = -9.81&lt;m/s^2)</a:t>
            </a:r>
            <a:endParaRPr lang="en-GB" sz="1400" dirty="0">
              <a:latin typeface="Lucida Console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072198" y="1500174"/>
            <a:ext cx="2743200" cy="1200329"/>
          </a:xfrm>
          <a:prstGeom prst="wedgeRectCallout">
            <a:avLst>
              <a:gd name="adj1" fmla="val -98658"/>
              <a:gd name="adj2" fmla="val -1153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The F# September CTP includes </a:t>
            </a:r>
          </a:p>
          <a:p>
            <a:pPr algn="ctr"/>
            <a:r>
              <a:rPr lang="en-GB" dirty="0" smtClean="0"/>
              <a:t>“units of measure”</a:t>
            </a:r>
          </a:p>
          <a:p>
            <a:pPr algn="ctr"/>
            <a:r>
              <a:rPr lang="en-GB" dirty="0" smtClean="0"/>
              <a:t>Inference and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>
              <a:defRPr/>
            </a:pPr>
            <a:r>
              <a:rPr lang="en-GB" dirty="0" smtClean="0"/>
              <a:t>Re-Ranking the History of Chess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2743200"/>
            <a:ext cx="2519363" cy="3513137"/>
            <a:chOff x="500006" y="2214554"/>
            <a:chExt cx="2518638" cy="3512166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71472" y="2214554"/>
              <a:ext cx="2293683" cy="3000396"/>
              <a:chOff x="571472" y="2571744"/>
              <a:chExt cx="2293683" cy="3000396"/>
            </a:xfrm>
          </p:grpSpPr>
          <p:pic>
            <p:nvPicPr>
              <p:cNvPr id="11278" name="Picture 5" descr="chess_FG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71472" y="2571744"/>
                <a:ext cx="2286016" cy="3000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1069566" y="3311724"/>
                <a:ext cx="373712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s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1280" name="Text Box 17"/>
              <p:cNvSpPr txBox="1">
                <a:spLocks noChangeArrowheads="1"/>
              </p:cNvSpPr>
              <p:nvPr/>
            </p:nvSpPr>
            <p:spPr bwMode="auto">
              <a:xfrm>
                <a:off x="2002634" y="3311724"/>
                <a:ext cx="373712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s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1281" name="Text Box 18"/>
              <p:cNvSpPr txBox="1">
                <a:spLocks noChangeArrowheads="1"/>
              </p:cNvSpPr>
              <p:nvPr/>
            </p:nvSpPr>
            <p:spPr bwMode="auto">
              <a:xfrm>
                <a:off x="1069566" y="3950645"/>
                <a:ext cx="384931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p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1282" name="Text Box 19"/>
              <p:cNvSpPr txBox="1">
                <a:spLocks noChangeArrowheads="1"/>
              </p:cNvSpPr>
              <p:nvPr/>
            </p:nvSpPr>
            <p:spPr bwMode="auto">
              <a:xfrm>
                <a:off x="2002634" y="3950645"/>
                <a:ext cx="384931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p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2</a:t>
                </a:r>
                <a:endParaRPr lang="en-GB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283" name="Text Box 20"/>
              <p:cNvSpPr txBox="1">
                <a:spLocks noChangeArrowheads="1"/>
              </p:cNvSpPr>
              <p:nvPr/>
            </p:nvSpPr>
            <p:spPr bwMode="auto">
              <a:xfrm>
                <a:off x="1754273" y="4716224"/>
                <a:ext cx="1110882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d = p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1 </a:t>
                </a:r>
                <a:r>
                  <a:rPr lang="en-GB" sz="1600" b="1">
                    <a:solidFill>
                      <a:schemeClr val="bg1"/>
                    </a:solidFill>
                  </a:rPr>
                  <a:t>- p</a:t>
                </a:r>
                <a:r>
                  <a:rPr lang="en-GB" sz="1600" b="1" baseline="-25000">
                    <a:solidFill>
                      <a:schemeClr val="bg1"/>
                    </a:solidFill>
                  </a:rPr>
                  <a:t>2</a:t>
                </a:r>
                <a:endParaRPr lang="en-GB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284" name="Text Box 21"/>
              <p:cNvSpPr txBox="1">
                <a:spLocks noChangeArrowheads="1"/>
              </p:cNvSpPr>
              <p:nvPr/>
            </p:nvSpPr>
            <p:spPr bwMode="auto">
              <a:xfrm>
                <a:off x="1856937" y="5214589"/>
                <a:ext cx="642940" cy="338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b="1">
                    <a:solidFill>
                      <a:schemeClr val="bg1"/>
                    </a:solidFill>
                  </a:rPr>
                  <a:t>d &gt; </a:t>
                </a:r>
                <a:r>
                  <a:rPr lang="el-GR" sz="1600" b="1">
                    <a:solidFill>
                      <a:schemeClr val="bg1"/>
                    </a:solidFill>
                  </a:rPr>
                  <a:t>ε</a:t>
                </a:r>
                <a:endParaRPr lang="en-GB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285" name="Text Box 22"/>
              <p:cNvSpPr txBox="1">
                <a:spLocks noChangeArrowheads="1"/>
              </p:cNvSpPr>
              <p:nvPr/>
            </p:nvSpPr>
            <p:spPr bwMode="auto">
              <a:xfrm>
                <a:off x="1006447" y="3694513"/>
                <a:ext cx="1369414" cy="246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000" b="1" i="1">
                    <a:solidFill>
                      <a:schemeClr val="bg1"/>
                    </a:solidFill>
                  </a:rPr>
                  <a:t>Performance noise</a:t>
                </a:r>
              </a:p>
            </p:txBody>
          </p:sp>
        </p:grpSp>
        <p:sp>
          <p:nvSpPr>
            <p:cNvPr id="11277" name="TextBox 19"/>
            <p:cNvSpPr txBox="1">
              <a:spLocks noChangeArrowheads="1"/>
            </p:cNvSpPr>
            <p:nvPr/>
          </p:nvSpPr>
          <p:spPr bwMode="auto">
            <a:xfrm>
              <a:off x="500006" y="5357388"/>
              <a:ext cx="25186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Single Game Outcome</a:t>
              </a:r>
            </a:p>
          </p:txBody>
        </p:sp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01625" y="1658937"/>
            <a:ext cx="8385175" cy="1012825"/>
          </a:xfrm>
        </p:spPr>
        <p:txBody>
          <a:bodyPr/>
          <a:lstStyle/>
          <a:p>
            <a:pPr hangingPunct="1">
              <a:defRPr/>
            </a:pPr>
            <a:r>
              <a:rPr lang="en-GB" sz="2000" dirty="0" smtClean="0"/>
              <a:t>Model time-series of skills by smoothing across time</a:t>
            </a:r>
          </a:p>
          <a:p>
            <a:pPr hangingPunct="1">
              <a:defRPr/>
            </a:pPr>
            <a:r>
              <a:rPr lang="en-GB" sz="2000" dirty="0" smtClean="0"/>
              <a:t>Analyse history of chess based on 3.5M game outcomes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757613" y="2671762"/>
            <a:ext cx="4259262" cy="3500438"/>
            <a:chOff x="4572000" y="4143380"/>
            <a:chExt cx="4259536" cy="3500462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572000" y="4143380"/>
              <a:ext cx="4259536" cy="3500462"/>
              <a:chOff x="-428660" y="3357538"/>
              <a:chExt cx="4259536" cy="3500462"/>
            </a:xfrm>
          </p:grpSpPr>
          <p:pic>
            <p:nvPicPr>
              <p:cNvPr id="11273" name="Picture 5" descr="Chess_1857_1858_F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28660" y="3357538"/>
                <a:ext cx="4259536" cy="35004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11274" name="Text Box 21"/>
              <p:cNvSpPr txBox="1">
                <a:spLocks noChangeArrowheads="1"/>
              </p:cNvSpPr>
              <p:nvPr/>
            </p:nvSpPr>
            <p:spPr bwMode="auto">
              <a:xfrm>
                <a:off x="-285784" y="6269037"/>
                <a:ext cx="1095375" cy="58896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3200">
                    <a:solidFill>
                      <a:schemeClr val="bg1"/>
                    </a:solidFill>
                  </a:rPr>
                  <a:t>1858</a:t>
                </a:r>
              </a:p>
            </p:txBody>
          </p:sp>
          <p:sp>
            <p:nvSpPr>
              <p:cNvPr id="11275" name="Text Box 20"/>
              <p:cNvSpPr txBox="1">
                <a:spLocks noChangeArrowheads="1"/>
              </p:cNvSpPr>
              <p:nvPr/>
            </p:nvSpPr>
            <p:spPr bwMode="auto">
              <a:xfrm>
                <a:off x="-361345" y="3571876"/>
                <a:ext cx="1246497" cy="58477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sz="3200">
                    <a:solidFill>
                      <a:schemeClr val="bg1"/>
                    </a:solidFill>
                  </a:rPr>
                  <a:t>1857</a:t>
                </a:r>
              </a:p>
            </p:txBody>
          </p:sp>
        </p:grpSp>
        <p:sp>
          <p:nvSpPr>
            <p:cNvPr id="11272" name="Text Box 29"/>
            <p:cNvSpPr txBox="1">
              <a:spLocks noChangeArrowheads="1"/>
            </p:cNvSpPr>
            <p:nvPr/>
          </p:nvSpPr>
          <p:spPr bwMode="auto">
            <a:xfrm>
              <a:off x="5357818" y="4929198"/>
              <a:ext cx="87339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000" b="1" i="1">
                  <a:solidFill>
                    <a:schemeClr val="bg1"/>
                  </a:solidFill>
                </a:rPr>
                <a:t>Dynamics noise</a:t>
              </a:r>
            </a:p>
          </p:txBody>
        </p:sp>
      </p:grpSp>
      <p:pic>
        <p:nvPicPr>
          <p:cNvPr id="23" name="Picture 2" descr="C:\dev\Users\rherb\tex\nips2007\trueskill-through-time\FixedUncertainty.eps"/>
          <p:cNvPicPr>
            <a:picLocks noChangeAspect="1" noChangeArrowheads="1"/>
          </p:cNvPicPr>
          <p:nvPr/>
        </p:nvPicPr>
        <p:blipFill>
          <a:blip r:embed="rId4"/>
          <a:srcRect l="6639" r="3068"/>
          <a:stretch>
            <a:fillRect/>
          </a:stretch>
        </p:blipFill>
        <p:spPr bwMode="auto">
          <a:xfrm rot="5400000">
            <a:off x="1911113" y="33619"/>
            <a:ext cx="4857750" cy="800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571472" y="1142984"/>
            <a:ext cx="7850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Search for “</a:t>
            </a:r>
            <a:r>
              <a:rPr lang="en-GB" sz="1600" i="1" dirty="0" err="1" smtClean="0"/>
              <a:t>TrueSkill</a:t>
            </a:r>
            <a:r>
              <a:rPr lang="en-GB" sz="1600" i="1" dirty="0" smtClean="0"/>
              <a:t> Through Time” (MSR Cambridge Online Services and Advertising Group)</a:t>
            </a:r>
            <a:endParaRPr lang="en-GB" sz="16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Control Rich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ded Corner 4"/>
          <p:cNvSpPr/>
          <p:nvPr/>
        </p:nvSpPr>
        <p:spPr>
          <a:xfrm>
            <a:off x="1142976" y="3000372"/>
            <a:ext cx="6536011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Async.GetHttp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"www.google.com";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        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Async.GetHttp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"www.live.com";</a:t>
            </a:r>
          </a:p>
          <a:p>
            <a:pPr>
              <a:lnSpc>
                <a:spcPct val="120000"/>
              </a:lnSpc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        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Async.GetHttp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"www.yahoo.com";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]</a:t>
            </a:r>
            <a:endParaRPr lang="en-GB" sz="2000" b="1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4786323"/>
            <a:ext cx="7515252" cy="178595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6000" b="1" dirty="0" smtClean="0"/>
              <a:t>Moore’s Law, but no speed increase</a:t>
            </a: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7" y="1000109"/>
            <a:ext cx="6248400" cy="357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learn F#?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Economics of the Hardware Industry are Changing</a:t>
            </a:r>
          </a:p>
          <a:p>
            <a:endParaRPr lang="en-GB" dirty="0"/>
          </a:p>
          <a:p>
            <a:r>
              <a:rPr lang="en-GB" dirty="0" smtClean="0"/>
              <a:t>Functional programming is a crucial tool in parallel and asynchronous programming</a:t>
            </a:r>
          </a:p>
          <a:p>
            <a:pPr lvl="1"/>
            <a:r>
              <a:rPr lang="en-GB" dirty="0" smtClean="0"/>
              <a:t>For architecture</a:t>
            </a:r>
          </a:p>
          <a:p>
            <a:pPr lvl="1"/>
            <a:r>
              <a:rPr lang="en-GB" dirty="0" smtClean="0"/>
              <a:t>For implementation</a:t>
            </a:r>
          </a:p>
          <a:p>
            <a:endParaRPr lang="en-GB" dirty="0" smtClean="0"/>
          </a:p>
          <a:p>
            <a:r>
              <a:rPr lang="en-GB" dirty="0" smtClean="0"/>
              <a:t>Good synergies, e.g. with Parallel Extensions for .NET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Economies of Scale at Microsoft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Have .NET</a:t>
            </a:r>
          </a:p>
          <a:p>
            <a:r>
              <a:rPr lang="en-GB" dirty="0" smtClean="0"/>
              <a:t>Have .NET Libraries</a:t>
            </a:r>
          </a:p>
          <a:p>
            <a:r>
              <a:rPr lang="en-GB" dirty="0" smtClean="0"/>
              <a:t>Have Visual Studio, </a:t>
            </a:r>
            <a:r>
              <a:rPr lang="en-GB" dirty="0" err="1" smtClean="0"/>
              <a:t>Silverlight</a:t>
            </a:r>
            <a:r>
              <a:rPr lang="en-GB" dirty="0" smtClean="0"/>
              <a:t>, .NET CF, ASP.NET, XNA </a:t>
            </a:r>
            <a:r>
              <a:rPr lang="en-GB" dirty="0" err="1" smtClean="0"/>
              <a:t>GameStudio</a:t>
            </a:r>
            <a:r>
              <a:rPr lang="en-GB" dirty="0" smtClean="0"/>
              <a:t>, </a:t>
            </a:r>
            <a:r>
              <a:rPr lang="en-GB" dirty="0" err="1" smtClean="0"/>
              <a:t>RoboticsStudio</a:t>
            </a:r>
            <a:endParaRPr lang="en-GB" dirty="0" smtClean="0"/>
          </a:p>
          <a:p>
            <a:r>
              <a:rPr lang="en-GB" dirty="0" smtClean="0"/>
              <a:t>Have Tools (profilers, debuggers, designers)</a:t>
            </a:r>
          </a:p>
          <a:p>
            <a:endParaRPr lang="en-GB" dirty="0" smtClean="0"/>
          </a:p>
          <a:p>
            <a:r>
              <a:rPr lang="en-GB" dirty="0" smtClean="0"/>
              <a:t>Given this basis, the opportunities for low-cost, value-add investments are enormous:</a:t>
            </a:r>
          </a:p>
          <a:p>
            <a:pPr lvl="1"/>
            <a:r>
              <a:rPr lang="en-GB" dirty="0" smtClean="0"/>
              <a:t>Dynamic Languages</a:t>
            </a:r>
          </a:p>
          <a:p>
            <a:pPr lvl="1"/>
            <a:r>
              <a:rPr lang="en-GB" dirty="0" smtClean="0"/>
              <a:t>Functional Languages</a:t>
            </a:r>
          </a:p>
          <a:p>
            <a:pPr lvl="1"/>
            <a:r>
              <a:rPr lang="en-GB" dirty="0" smtClean="0"/>
              <a:t>Web programming (client, server, services)</a:t>
            </a:r>
          </a:p>
          <a:p>
            <a:pPr lvl="1"/>
            <a:r>
              <a:rPr lang="en-GB" dirty="0" smtClean="0"/>
              <a:t>Business programming</a:t>
            </a:r>
          </a:p>
          <a:p>
            <a:pPr lvl="1"/>
            <a:r>
              <a:rPr lang="en-GB" dirty="0" smtClean="0"/>
              <a:t>Parallel programming</a:t>
            </a:r>
          </a:p>
          <a:p>
            <a:pPr lvl="1"/>
            <a:r>
              <a:rPr lang="en-GB" dirty="0" smtClean="0"/>
              <a:t>Game programming</a:t>
            </a:r>
          </a:p>
          <a:p>
            <a:pPr lvl="1"/>
            <a:r>
              <a:rPr lang="en-GB" dirty="0" smtClean="0"/>
              <a:t>Data mining programming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Cost: low, Value: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Economics for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Learn .NET</a:t>
            </a:r>
          </a:p>
          <a:p>
            <a:r>
              <a:rPr lang="en-GB" dirty="0" smtClean="0"/>
              <a:t>Can use the tools right for the job</a:t>
            </a:r>
          </a:p>
          <a:p>
            <a:r>
              <a:rPr lang="en-GB" dirty="0" smtClean="0"/>
              <a:t>Can reuse much knowledge from tool to tool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Microsoft is investing in functional programming because....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i="1" dirty="0" smtClean="0"/>
              <a:t>It is a sensible, relatively low-cost investment that adds real value to Visual Studio and the .NET Framework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fun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7215238" cy="3143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fun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00306"/>
            <a:ext cx="7148409" cy="3357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This is not fun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System.Threading;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public class BulkImageProcAsync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String ImageBaseName = "tmpImage-";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numImages = 200;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numPixels = 512 * 512;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ProcessImage has a simple O(N) loop, and you can vary the number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processImageRepeats = 20;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Threads must decrement NumImagesToFinish, and protect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their access to it through a mutex.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NumImagesToFinish = numImages;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NumImagesMutex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WaitObject is signalled when all image processing is done.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WaitObject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class ImageStateObject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int imageNum;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FileStream fs;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This is fun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System.Threading;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public class BulkImageProcAsync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String ImageBaseName = "tmpImage-";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numImages = 200;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numPixels = 512 * 512;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ProcessImage has a simple O(N) loop, and you can vary the number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processImageRepeats = 20;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Threads must decrement NumImagesToFinish, and protect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their access to it through a mutex.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NumImagesToFinish = numImages;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NumImagesMutex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WaitObject is signalled when all image processing is done.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WaitObject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class ImageStateObject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int imageNum;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FileStream fs;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This is fun!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285720" y="4071942"/>
            <a:ext cx="8690447" cy="2290613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 for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in 1 ..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-&gt;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2000" dirty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142976" y="1000108"/>
            <a:ext cx="7151564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GetWebPage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"http://www.google.com";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        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GetWebPage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"http://www.live.com";</a:t>
            </a:r>
          </a:p>
          <a:p>
            <a:pPr>
              <a:lnSpc>
                <a:spcPct val="120000"/>
              </a:lnSpc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        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GetWebPage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"http://www.yahoo.com";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]</a:t>
            </a:r>
            <a:endParaRPr lang="en-GB" sz="2000" b="1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This is fun too!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4"/>
          <p:cNvSpPr/>
          <p:nvPr/>
        </p:nvSpPr>
        <p:spPr>
          <a:xfrm>
            <a:off x="714348" y="1285860"/>
            <a:ext cx="5151016" cy="968304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#r "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Microsoft.ManagedDirectX.dll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endParaRPr lang="en-GB" sz="2000" b="1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5214942" y="2571744"/>
            <a:ext cx="2996580" cy="968304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#r "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System.Xml.dll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endParaRPr lang="en-GB" sz="2000" b="1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714348" y="2786058"/>
            <a:ext cx="3766022" cy="968304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#r "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System.Parallel.dll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endParaRPr lang="en-GB" sz="2000" b="1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786314" y="3857628"/>
            <a:ext cx="3766022" cy="968304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#r "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NUnit.Framework.dll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endParaRPr lang="en-GB" sz="2000" b="1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428596" y="4429132"/>
            <a:ext cx="3612134" cy="968304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#r "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Xceed.Charting.dll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endParaRPr lang="en-GB" sz="2000" b="1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643306" y="5715016"/>
            <a:ext cx="5151016" cy="968304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#r "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ExtremeOptimization.Math.dll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endParaRPr lang="en-GB" sz="2000" b="1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607" t="18309" r="34869" b="45387"/>
          <a:stretch>
            <a:fillRect/>
          </a:stretch>
        </p:blipFill>
        <p:spPr bwMode="auto">
          <a:xfrm>
            <a:off x="357158" y="1500174"/>
            <a:ext cx="4286280" cy="164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fun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0372"/>
            <a:ext cx="524046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3571868" y="5143512"/>
            <a:ext cx="507209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2857496"/>
            <a:ext cx="5929322" cy="216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1571612"/>
            <a:ext cx="6124596" cy="150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5214950"/>
            <a:ext cx="264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Calibri" pitchFamily="34" charset="0"/>
              </a:rPr>
              <a:t>It's the fastest genome assembly viewer I've ever seen and only 500 lines of F#.  It's really an incredible language...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Fantastic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Developers</a:t>
            </a:r>
          </a:p>
          <a:p>
            <a:r>
              <a:rPr lang="en-GB" dirty="0" smtClean="0"/>
              <a:t>QA</a:t>
            </a:r>
          </a:p>
          <a:p>
            <a:r>
              <a:rPr lang="en-GB" dirty="0" smtClean="0"/>
              <a:t>Research/Architecture</a:t>
            </a:r>
          </a:p>
          <a:p>
            <a:r>
              <a:rPr lang="en-GB" dirty="0" smtClean="0"/>
              <a:t>Program Managers</a:t>
            </a:r>
          </a:p>
          <a:p>
            <a:r>
              <a:rPr lang="en-GB" dirty="0" smtClean="0"/>
              <a:t>Oversight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+</a:t>
            </a:r>
            <a:r>
              <a:rPr lang="en-GB" dirty="0" err="1" smtClean="0"/>
              <a:t>Joe,+Santosh,+James,+Baofa,+Sean,+Luca,+Tim,+Mike+Matteo</a:t>
            </a:r>
            <a:endParaRPr lang="en-GB" dirty="0"/>
          </a:p>
          <a:p>
            <a:r>
              <a:rPr lang="en-GB" dirty="0" smtClean="0"/>
              <a:t>The decision to bring F# to product quality was made and informed by a collective process involving:</a:t>
            </a:r>
          </a:p>
          <a:p>
            <a:pPr lvl="1"/>
            <a:r>
              <a:rPr lang="en-GB" dirty="0" smtClean="0"/>
              <a:t>Vice Presidents, Research leaders, Architects, Technical fellows, CTOs, Product Unit Managers, Developers, Testers, Researchers...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6870" name="Picture 6" descr="http://seattletimes.nwsource.com/ABPub/2006/11/07/2003361898.jpg"/>
          <p:cNvPicPr>
            <a:picLocks noChangeAspect="1" noChangeArrowheads="1"/>
          </p:cNvPicPr>
          <p:nvPr/>
        </p:nvPicPr>
        <p:blipFill>
          <a:blip r:embed="rId2"/>
          <a:srcRect l="30723" r="8861" b="38095"/>
          <a:stretch>
            <a:fillRect/>
          </a:stretch>
        </p:blipFill>
        <p:spPr bwMode="auto">
          <a:xfrm>
            <a:off x="5643570" y="3286124"/>
            <a:ext cx="1442498" cy="150019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6873" name="Picture 1" descr="image001"/>
          <p:cNvPicPr>
            <a:picLocks noChangeAspect="1" noChangeArrowheads="1"/>
          </p:cNvPicPr>
          <p:nvPr/>
        </p:nvPicPr>
        <p:blipFill>
          <a:blip r:embed="rId3"/>
          <a:srcRect l="48076" t="32452"/>
          <a:stretch>
            <a:fillRect/>
          </a:stretch>
        </p:blipFill>
        <p:spPr bwMode="auto">
          <a:xfrm>
            <a:off x="7511890" y="2928934"/>
            <a:ext cx="102963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6874" name="Picture 2" descr="image002"/>
          <p:cNvPicPr>
            <a:picLocks noChangeAspect="1" noChangeArrowheads="1"/>
          </p:cNvPicPr>
          <p:nvPr/>
        </p:nvPicPr>
        <p:blipFill>
          <a:blip r:embed="rId4" cstate="print"/>
          <a:srcRect t="3694" r="52815" b="246"/>
          <a:stretch>
            <a:fillRect/>
          </a:stretch>
        </p:blipFill>
        <p:spPr bwMode="auto">
          <a:xfrm>
            <a:off x="5715008" y="1285860"/>
            <a:ext cx="109628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6875" name="Picture 1" descr="image001"/>
          <p:cNvPicPr>
            <a:picLocks noChangeAspect="1" noChangeArrowheads="1"/>
          </p:cNvPicPr>
          <p:nvPr/>
        </p:nvPicPr>
        <p:blipFill>
          <a:blip r:embed="rId5"/>
          <a:srcRect l="16666" t="12499" r="11111" b="31250"/>
          <a:stretch>
            <a:fillRect/>
          </a:stretch>
        </p:blipFill>
        <p:spPr bwMode="auto">
          <a:xfrm>
            <a:off x="7286644" y="928670"/>
            <a:ext cx="151342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6876" name="Picture 3" descr="image003"/>
          <p:cNvPicPr>
            <a:picLocks noChangeAspect="1" noChangeArrowheads="1"/>
          </p:cNvPicPr>
          <p:nvPr/>
        </p:nvPicPr>
        <p:blipFill>
          <a:blip r:embed="rId6"/>
          <a:srcRect b="17149"/>
          <a:stretch>
            <a:fillRect/>
          </a:stretch>
        </p:blipFill>
        <p:spPr bwMode="auto">
          <a:xfrm>
            <a:off x="4429124" y="1428736"/>
            <a:ext cx="10686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6877" name="Picture 13" descr="C:\Users\dsyme\AppData\Local\Microsoft\Windows\Temporary Internet Files\Content.Outlook\T4L1JEDR\07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496" y="3214686"/>
            <a:ext cx="1232306" cy="164307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skills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Microsoft is investing in functional programming because....</a:t>
            </a:r>
          </a:p>
          <a:p>
            <a:pPr>
              <a:buNone/>
            </a:pPr>
            <a:endParaRPr lang="en-GB" dirty="0" smtClean="0"/>
          </a:p>
          <a:p>
            <a:r>
              <a:rPr lang="en-GB" i="1" dirty="0" smtClean="0"/>
              <a:t>People want it</a:t>
            </a:r>
          </a:p>
          <a:p>
            <a:r>
              <a:rPr lang="en-GB" i="1" dirty="0" smtClean="0"/>
              <a:t>People like it</a:t>
            </a:r>
          </a:p>
          <a:p>
            <a:r>
              <a:rPr lang="en-GB" i="1" dirty="0" smtClean="0"/>
              <a:t>People are (in certain important domains) more productive with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Functional Programming </a:t>
            </a:r>
            <a:r>
              <a:rPr lang="en-GB" b="1" dirty="0" smtClean="0"/>
              <a:t>Brings Simplicity</a:t>
            </a:r>
          </a:p>
          <a:p>
            <a:endParaRPr lang="en-GB" dirty="0" smtClean="0"/>
          </a:p>
          <a:p>
            <a:r>
              <a:rPr lang="en-GB" dirty="0" smtClean="0"/>
              <a:t>Functional Programming with .NET makes </a:t>
            </a:r>
            <a:r>
              <a:rPr lang="en-GB" b="1" dirty="0" smtClean="0"/>
              <a:t>Business Sense </a:t>
            </a:r>
          </a:p>
          <a:p>
            <a:endParaRPr lang="en-GB" dirty="0" smtClean="0"/>
          </a:p>
          <a:p>
            <a:r>
              <a:rPr lang="en-GB" dirty="0" smtClean="0"/>
              <a:t>And it’s fun!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Investments?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C#</a:t>
            </a:r>
          </a:p>
          <a:p>
            <a:pPr lvl="1"/>
            <a:r>
              <a:rPr lang="en-GB" dirty="0" smtClean="0"/>
              <a:t>C# 2.0 (generics) </a:t>
            </a:r>
          </a:p>
          <a:p>
            <a:pPr lvl="1"/>
            <a:r>
              <a:rPr lang="en-GB" dirty="0" smtClean="0"/>
              <a:t>C# 3.0 (Language Integrated Queries - LINQ) </a:t>
            </a:r>
          </a:p>
          <a:p>
            <a:pPr lvl="1"/>
            <a:r>
              <a:rPr lang="en-GB" dirty="0" smtClean="0"/>
              <a:t>These represent a major industry shift towards functional programming</a:t>
            </a:r>
          </a:p>
          <a:p>
            <a:r>
              <a:rPr lang="en-GB" dirty="0" smtClean="0"/>
              <a:t>F#</a:t>
            </a:r>
          </a:p>
          <a:p>
            <a:pPr lvl="1"/>
            <a:r>
              <a:rPr lang="en-GB" dirty="0" smtClean="0"/>
              <a:t>Bringing F# to product quality</a:t>
            </a:r>
          </a:p>
          <a:p>
            <a:r>
              <a:rPr lang="en-GB" dirty="0" smtClean="0"/>
              <a:t>Haskell</a:t>
            </a:r>
          </a:p>
          <a:p>
            <a:pPr lvl="1"/>
            <a:r>
              <a:rPr lang="en-GB" dirty="0" smtClean="0"/>
              <a:t>Strongly supporting Haskell research</a:t>
            </a:r>
          </a:p>
          <a:p>
            <a:r>
              <a:rPr lang="en-GB" dirty="0" smtClean="0"/>
              <a:t>VB, Python, Ruby</a:t>
            </a:r>
          </a:p>
          <a:p>
            <a:pPr lvl="1"/>
            <a:r>
              <a:rPr lang="en-GB" dirty="0" smtClean="0"/>
              <a:t>These incorporate many functional features and overlap with the functional programming ethos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Microsoft Research (“MSR”)</a:t>
            </a:r>
          </a:p>
          <a:p>
            <a:pPr lvl="1"/>
            <a:r>
              <a:rPr lang="en-GB" dirty="0" smtClean="0"/>
              <a:t>F#</a:t>
            </a:r>
          </a:p>
          <a:p>
            <a:pPr lvl="1"/>
            <a:r>
              <a:rPr lang="en-GB" dirty="0" smtClean="0"/>
              <a:t>Haskell</a:t>
            </a:r>
          </a:p>
          <a:p>
            <a:endParaRPr lang="en-GB" dirty="0"/>
          </a:p>
          <a:p>
            <a:r>
              <a:rPr lang="en-GB" dirty="0" smtClean="0"/>
              <a:t>Microsoft Developer Division (“</a:t>
            </a:r>
            <a:r>
              <a:rPr lang="en-GB" dirty="0" err="1" smtClean="0"/>
              <a:t>DevDiv</a:t>
            </a:r>
            <a:r>
              <a:rPr lang="en-GB" dirty="0" smtClean="0"/>
              <a:t>”), Visual Studio Languages Group</a:t>
            </a:r>
          </a:p>
          <a:p>
            <a:pPr lvl="1"/>
            <a:r>
              <a:rPr lang="en-GB" dirty="0" smtClean="0"/>
              <a:t>C#</a:t>
            </a:r>
          </a:p>
          <a:p>
            <a:pPr lvl="1"/>
            <a:r>
              <a:rPr lang="en-GB" dirty="0" smtClean="0"/>
              <a:t>Visual Basic</a:t>
            </a:r>
          </a:p>
          <a:p>
            <a:pPr lvl="1"/>
            <a:r>
              <a:rPr lang="en-GB" dirty="0" smtClean="0"/>
              <a:t>F#</a:t>
            </a:r>
          </a:p>
          <a:p>
            <a:pPr lvl="1"/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Ruby 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61473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600" dirty="0" smtClean="0">
                <a:solidFill>
                  <a:srgbClr val="0000FF"/>
                </a:solidFill>
                <a:latin typeface="Lucida Console" pitchFamily="49" charset="0"/>
              </a:rPr>
              <a:t>open</a:t>
            </a:r>
            <a:r>
              <a:rPr lang="en-AU" sz="1600" dirty="0" smtClean="0">
                <a:latin typeface="Lucida Console" pitchFamily="49" charset="0"/>
              </a:rPr>
              <a:t> </a:t>
            </a:r>
            <a:r>
              <a:rPr lang="en-AU" sz="1600" dirty="0"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let</a:t>
            </a:r>
            <a:r>
              <a:rPr lang="en-AU" sz="1600" dirty="0">
                <a:latin typeface="Lucida Console" pitchFamily="49" charset="0"/>
              </a:rPr>
              <a:t> a = 2</a:t>
            </a:r>
          </a:p>
          <a:p>
            <a:pPr>
              <a:buNone/>
            </a:pPr>
            <a:r>
              <a:rPr lang="en-AU" sz="1600" dirty="0">
                <a:latin typeface="Lucida Console" pitchFamily="49" charset="0"/>
              </a:rPr>
              <a:t>Console.WriteLine a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48" y="1643051"/>
            <a:ext cx="4643470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//C#</a:t>
            </a:r>
          </a:p>
          <a:p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using</a:t>
            </a:r>
            <a:r>
              <a:rPr lang="en-AU" sz="1600" dirty="0">
                <a:latin typeface="Lucida Console" pitchFamily="49" charset="0"/>
              </a:rPr>
              <a:t> System;</a:t>
            </a:r>
          </a:p>
          <a:p>
            <a:endParaRPr lang="en-AU" sz="1600" dirty="0">
              <a:latin typeface="Lucida Console" pitchFamily="49" charset="0"/>
            </a:endParaRPr>
          </a:p>
          <a:p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namespace</a:t>
            </a:r>
            <a:r>
              <a:rPr lang="en-AU" sz="1600" dirty="0">
                <a:latin typeface="Lucida Console" pitchFamily="49" charset="0"/>
              </a:rPr>
              <a:t> ConsoleApplication1</a:t>
            </a:r>
          </a:p>
          <a:p>
            <a:r>
              <a:rPr lang="en-AU" sz="1600" dirty="0">
                <a:latin typeface="Lucida Console" pitchFamily="49" charset="0"/>
              </a:rPr>
              <a:t>{</a:t>
            </a:r>
          </a:p>
          <a:p>
            <a:r>
              <a:rPr lang="en-AU" sz="1600" dirty="0">
                <a:latin typeface="Lucida Console" pitchFamily="49" charset="0"/>
              </a:rPr>
              <a:t>  </a:t>
            </a:r>
            <a:r>
              <a:rPr lang="en-AU" sz="1600" dirty="0" smtClean="0">
                <a:solidFill>
                  <a:srgbClr val="0000FF"/>
                </a:solidFill>
                <a:latin typeface="Lucida Console" pitchFamily="49" charset="0"/>
              </a:rPr>
              <a:t>class</a:t>
            </a:r>
            <a:r>
              <a:rPr lang="en-AU" sz="1600" dirty="0" smtClean="0">
                <a:latin typeface="Lucida Console" pitchFamily="49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sz="1600" dirty="0">
                <a:latin typeface="Lucida Console" pitchFamily="49" charset="0"/>
              </a:rPr>
              <a:t>  </a:t>
            </a:r>
            <a:r>
              <a:rPr lang="en-AU" sz="1600" dirty="0" smtClean="0">
                <a:latin typeface="Lucida Console" pitchFamily="49" charset="0"/>
              </a:rPr>
              <a:t>{</a:t>
            </a:r>
            <a:endParaRPr lang="en-AU" sz="1600" dirty="0">
              <a:latin typeface="Lucida Console" pitchFamily="49" charset="0"/>
            </a:endParaRPr>
          </a:p>
          <a:p>
            <a:r>
              <a:rPr lang="en-AU" sz="1600" dirty="0">
                <a:latin typeface="Lucida Console" pitchFamily="49" charset="0"/>
              </a:rPr>
              <a:t>  </a:t>
            </a:r>
            <a:r>
              <a:rPr lang="en-AU" sz="1600" dirty="0" smtClean="0">
                <a:latin typeface="Lucida Console" pitchFamily="49" charset="0"/>
              </a:rPr>
              <a:t>  </a:t>
            </a:r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static</a:t>
            </a:r>
            <a:r>
              <a:rPr lang="en-AU" sz="1600" dirty="0">
                <a:latin typeface="Lucida Console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AU" sz="1600" dirty="0">
                <a:latin typeface="Lucida Console" pitchFamily="49" charset="0"/>
              </a:rPr>
              <a:t> a()</a:t>
            </a:r>
          </a:p>
          <a:p>
            <a:r>
              <a:rPr lang="en-AU" sz="1600" dirty="0">
                <a:latin typeface="Lucida Console" pitchFamily="49" charset="0"/>
              </a:rPr>
              <a:t>  </a:t>
            </a:r>
            <a:r>
              <a:rPr lang="en-AU" sz="1600" dirty="0" smtClean="0">
                <a:latin typeface="Lucida Console" pitchFamily="49" charset="0"/>
              </a:rPr>
              <a:t>  </a:t>
            </a:r>
            <a:r>
              <a:rPr lang="en-AU" sz="1600" dirty="0">
                <a:latin typeface="Lucida Console" pitchFamily="49" charset="0"/>
              </a:rPr>
              <a:t>{</a:t>
            </a:r>
          </a:p>
          <a:p>
            <a:r>
              <a:rPr lang="en-AU" sz="1600" dirty="0">
                <a:latin typeface="Lucida Console" pitchFamily="49" charset="0"/>
              </a:rPr>
              <a:t>  </a:t>
            </a:r>
            <a:r>
              <a:rPr lang="en-AU" sz="1600" dirty="0" smtClean="0">
                <a:latin typeface="Lucida Console" pitchFamily="49" charset="0"/>
              </a:rPr>
              <a:t>      </a:t>
            </a:r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AU" sz="1600" dirty="0">
                <a:latin typeface="Lucida Console" pitchFamily="49" charset="0"/>
              </a:rPr>
              <a:t> 2;</a:t>
            </a:r>
          </a:p>
          <a:p>
            <a:r>
              <a:rPr lang="en-AU" sz="1600" dirty="0">
                <a:latin typeface="Lucida Console" pitchFamily="49" charset="0"/>
              </a:rPr>
              <a:t>  </a:t>
            </a:r>
            <a:r>
              <a:rPr lang="en-AU" sz="1600" dirty="0" smtClean="0">
                <a:latin typeface="Lucida Console" pitchFamily="49" charset="0"/>
              </a:rPr>
              <a:t>  </a:t>
            </a:r>
            <a:r>
              <a:rPr lang="en-AU" sz="1600" dirty="0">
                <a:latin typeface="Lucida Console" pitchFamily="49" charset="0"/>
              </a:rPr>
              <a:t>}</a:t>
            </a:r>
          </a:p>
          <a:p>
            <a:r>
              <a:rPr lang="en-AU" sz="1600" dirty="0" smtClean="0">
                <a:latin typeface="Lucida Console" pitchFamily="49" charset="0"/>
              </a:rPr>
              <a:t>    </a:t>
            </a:r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static void</a:t>
            </a:r>
            <a:r>
              <a:rPr lang="en-AU" sz="1600" dirty="0">
                <a:latin typeface="Lucida Console" pitchFamily="49" charset="0"/>
              </a:rPr>
              <a:t> Main(</a:t>
            </a:r>
            <a:r>
              <a:rPr lang="en-AU" sz="1600" dirty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AU" sz="1600" dirty="0">
                <a:latin typeface="Lucida Console" pitchFamily="49" charset="0"/>
              </a:rPr>
              <a:t>[] </a:t>
            </a:r>
            <a:r>
              <a:rPr lang="en-AU" sz="1600" dirty="0" err="1">
                <a:latin typeface="Lucida Console" pitchFamily="49" charset="0"/>
              </a:rPr>
              <a:t>args</a:t>
            </a:r>
            <a:r>
              <a:rPr lang="en-AU" sz="1600" dirty="0">
                <a:latin typeface="Lucida Console" pitchFamily="49" charset="0"/>
              </a:rPr>
              <a:t>)</a:t>
            </a:r>
          </a:p>
          <a:p>
            <a:r>
              <a:rPr lang="en-AU" sz="1600" dirty="0" smtClean="0">
                <a:latin typeface="Lucida Console" pitchFamily="49" charset="0"/>
              </a:rPr>
              <a:t>    </a:t>
            </a:r>
            <a:r>
              <a:rPr lang="en-AU" sz="1600" dirty="0">
                <a:latin typeface="Lucida Console" pitchFamily="49" charset="0"/>
              </a:rPr>
              <a:t>{</a:t>
            </a:r>
          </a:p>
          <a:p>
            <a:r>
              <a:rPr lang="en-AU" sz="1600" dirty="0" smtClean="0">
                <a:latin typeface="Lucida Console" pitchFamily="49" charset="0"/>
              </a:rPr>
              <a:t>        </a:t>
            </a:r>
            <a:r>
              <a:rPr lang="en-AU" sz="1600" dirty="0" err="1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Console</a:t>
            </a:r>
            <a:r>
              <a:rPr lang="en-AU" sz="1600" dirty="0" err="1">
                <a:latin typeface="Lucida Console" pitchFamily="49" charset="0"/>
              </a:rPr>
              <a:t>.WriteLine</a:t>
            </a:r>
            <a:r>
              <a:rPr lang="en-AU" sz="1600" dirty="0">
                <a:latin typeface="Lucida Console" pitchFamily="49" charset="0"/>
              </a:rPr>
              <a:t>(a);            </a:t>
            </a:r>
          </a:p>
          <a:p>
            <a:r>
              <a:rPr lang="en-AU" sz="1600" dirty="0" smtClean="0">
                <a:latin typeface="Lucida Console" pitchFamily="49" charset="0"/>
              </a:rPr>
              <a:t>    </a:t>
            </a:r>
            <a:r>
              <a:rPr lang="en-AU" sz="1600" dirty="0">
                <a:latin typeface="Lucida Console" pitchFamily="49" charset="0"/>
              </a:rPr>
              <a:t>}</a:t>
            </a:r>
          </a:p>
          <a:p>
            <a:r>
              <a:rPr lang="en-AU" sz="1600" dirty="0" smtClean="0">
                <a:latin typeface="Lucida Console" pitchFamily="49" charset="0"/>
              </a:rPr>
              <a:t>  </a:t>
            </a:r>
            <a:r>
              <a:rPr lang="en-AU" sz="1600" dirty="0">
                <a:latin typeface="Lucida Console" pitchFamily="49" charset="0"/>
              </a:rPr>
              <a:t>}</a:t>
            </a:r>
          </a:p>
          <a:p>
            <a:r>
              <a:rPr lang="en-AU" sz="160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2486</TotalTime>
  <Words>1709</Words>
  <Application>Microsoft Office PowerPoint</Application>
  <PresentationFormat>On-screen Show (4:3)</PresentationFormat>
  <Paragraphs>792</Paragraphs>
  <Slides>45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Why is Microsoft investing in Functional Programming?</vt:lpstr>
      <vt:lpstr>Simplicity</vt:lpstr>
      <vt:lpstr>Economics</vt:lpstr>
      <vt:lpstr>Fun</vt:lpstr>
      <vt:lpstr>What Investments?</vt:lpstr>
      <vt:lpstr>Who?</vt:lpstr>
      <vt:lpstr>F#:  Influences</vt:lpstr>
      <vt:lpstr>Simplicity</vt:lpstr>
      <vt:lpstr>Code!</vt:lpstr>
      <vt:lpstr>More Code!</vt:lpstr>
      <vt:lpstr>Slide 11</vt:lpstr>
      <vt:lpstr>Slide 12</vt:lpstr>
      <vt:lpstr>Slide 13</vt:lpstr>
      <vt:lpstr>Orthogonal &amp; Unified Constructs</vt:lpstr>
      <vt:lpstr>Simplicity</vt:lpstr>
      <vt:lpstr>Simplicity</vt:lpstr>
      <vt:lpstr>Case Study</vt:lpstr>
      <vt:lpstr>The adCenter Problem</vt:lpstr>
      <vt:lpstr>OSA Machine Learning</vt:lpstr>
      <vt:lpstr>OSA Machine Learning</vt:lpstr>
      <vt:lpstr>The Team’s Summary</vt:lpstr>
      <vt:lpstr>Some Code Highlights</vt:lpstr>
      <vt:lpstr>Some Code Highlights</vt:lpstr>
      <vt:lpstr>Some Code Highlights</vt:lpstr>
      <vt:lpstr>(Aside: Units Of Measure)</vt:lpstr>
      <vt:lpstr>Re-Ranking the History of Chess</vt:lpstr>
      <vt:lpstr>Control Rich</vt:lpstr>
      <vt:lpstr>Why learn F#?</vt:lpstr>
      <vt:lpstr>Parallelism</vt:lpstr>
      <vt:lpstr>Economics</vt:lpstr>
      <vt:lpstr>Economies of Scale at Microsoft</vt:lpstr>
      <vt:lpstr>Economics for Users</vt:lpstr>
      <vt:lpstr>Economics</vt:lpstr>
      <vt:lpstr>Fun</vt:lpstr>
      <vt:lpstr>This is fun</vt:lpstr>
      <vt:lpstr>This is fun</vt:lpstr>
      <vt:lpstr>This is not fun</vt:lpstr>
      <vt:lpstr>This is fun</vt:lpstr>
      <vt:lpstr>This is fun!</vt:lpstr>
      <vt:lpstr>This is fun too!</vt:lpstr>
      <vt:lpstr>Community fun</vt:lpstr>
      <vt:lpstr>A Fantastic Team</vt:lpstr>
      <vt:lpstr>Team skills</vt:lpstr>
      <vt:lpstr>Fun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Microsoft Investing in (Typed) Functional Programming?</dc:title>
  <dc:creator>Don Syme</dc:creator>
  <cp:lastModifiedBy>Don Syme</cp:lastModifiedBy>
  <cp:revision>122</cp:revision>
  <dcterms:created xsi:type="dcterms:W3CDTF">2008-09-25T06:22:43Z</dcterms:created>
  <dcterms:modified xsi:type="dcterms:W3CDTF">2008-10-17T16:28:57Z</dcterms:modified>
</cp:coreProperties>
</file>