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60" r:id="rId3"/>
    <p:sldId id="283" r:id="rId4"/>
    <p:sldId id="284" r:id="rId5"/>
    <p:sldId id="296" r:id="rId6"/>
    <p:sldId id="287" r:id="rId7"/>
    <p:sldId id="286" r:id="rId8"/>
    <p:sldId id="288" r:id="rId9"/>
    <p:sldId id="289" r:id="rId10"/>
    <p:sldId id="290" r:id="rId11"/>
    <p:sldId id="256" r:id="rId12"/>
    <p:sldId id="295" r:id="rId13"/>
    <p:sldId id="257" r:id="rId14"/>
    <p:sldId id="258" r:id="rId15"/>
    <p:sldId id="259" r:id="rId16"/>
    <p:sldId id="292" r:id="rId17"/>
    <p:sldId id="293" r:id="rId18"/>
    <p:sldId id="297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A54A-7050-AA43-B296-91EBEA7AE3FC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A5B5-D3D1-5E41-A69F-F2A10773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72dfc9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72dfc94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5c72dfc94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7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01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72dfc94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585858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5c72dfc94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4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72dfc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72dfc94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c72dfc94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02/07/2019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02/07/2019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02/07/2019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+mn-lt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text only">
  <p:cSld name="1_Content slide text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8"/>
          <p:cNvCxnSpPr/>
          <p:nvPr/>
        </p:nvCxnSpPr>
        <p:spPr>
          <a:xfrm>
            <a:off x="406400" y="1028700"/>
            <a:ext cx="84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8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1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20" y="13567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rgbClr val="6366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217-data-transfe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273-software-on-jasmi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s.jasmin.ac.uk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jasmin.ac.uk/article/189-get-started-with-jasmin" TargetMode="External"/><Relationship Id="rId2" Type="http://schemas.openxmlformats.org/officeDocument/2006/relationships/hyperlink" Target="https://help.jasmin.ac.uk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support@ceda.ac.uk" TargetMode="External"/><Relationship Id="rId4" Type="http://schemas.openxmlformats.org/officeDocument/2006/relationships/hyperlink" Target="https://www.youtube.com/channel/UC11nPZVyjDLjYlS7Nvbnlm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4693-acknowledging-jasmi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195-short-term-project-storag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4FC1-81B7-5744-B747-78C2947E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7793"/>
            <a:ext cx="9144000" cy="863191"/>
          </a:xfrm>
        </p:spPr>
        <p:txBody>
          <a:bodyPr/>
          <a:lstStyle/>
          <a:p>
            <a:pPr algn="ctr"/>
            <a:r>
              <a:rPr lang="en-US" dirty="0"/>
              <a:t>JASMIN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E46A0-FB12-6940-A519-DA1366A7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1709"/>
            <a:ext cx="9144000" cy="97867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Matt Pritchard</a:t>
            </a:r>
          </a:p>
          <a:p>
            <a:pPr algn="ctr"/>
            <a:r>
              <a:rPr lang="en-US" sz="2400" dirty="0"/>
              <a:t>JASMIN Operations Manager</a:t>
            </a:r>
          </a:p>
          <a:p>
            <a:pPr algn="ctr"/>
            <a:r>
              <a:rPr lang="en-US" sz="2400" dirty="0"/>
              <a:t>26</a:t>
            </a:r>
            <a:r>
              <a:rPr lang="en-US" sz="2400" baseline="30000" dirty="0"/>
              <a:t>th</a:t>
            </a:r>
            <a:r>
              <a:rPr lang="en-US" sz="2400" dirty="0"/>
              <a:t> June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2754D-0554-184C-844D-90BB3F1F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16" y="300269"/>
            <a:ext cx="1690629" cy="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4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 servers</a:t>
            </a:r>
          </a:p>
          <a:p>
            <a:r>
              <a:rPr lang="en-US" dirty="0"/>
              <a:t>Xfer servers</a:t>
            </a:r>
          </a:p>
          <a:p>
            <a:r>
              <a:rPr lang="en-US" dirty="0"/>
              <a:t>Sci servers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A26DD-0858-7A4A-870E-03FB15831066}"/>
              </a:ext>
            </a:extLst>
          </p:cNvPr>
          <p:cNvSpPr/>
          <p:nvPr/>
        </p:nvSpPr>
        <p:spPr>
          <a:xfrm>
            <a:off x="3572509" y="3893802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4731062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5943728" y="4265405"/>
            <a:ext cx="960899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B46BBD09-5544-F84F-A261-A78A8590BE8C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rot="5400000" flipH="1" flipV="1">
            <a:off x="3729865" y="2964630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81522" y="1867136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881522" y="2133100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881522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501516" y="2368752"/>
            <a:ext cx="331057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5233505" y="2636763"/>
            <a:ext cx="867079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968774" y="2901494"/>
            <a:ext cx="1396540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50008" y="3220261"/>
            <a:ext cx="1950004" cy="637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094188" y="1179155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7127823" y="1154837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4FBB497-CD56-B54C-A142-EDFA20871107}"/>
              </a:ext>
            </a:extLst>
          </p:cNvPr>
          <p:cNvSpPr/>
          <p:nvPr/>
        </p:nvSpPr>
        <p:spPr>
          <a:xfrm>
            <a:off x="718499" y="3262246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login servers to access most services from outside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7A09735-7082-BD49-B77C-06D14A568CC7}"/>
              </a:ext>
            </a:extLst>
          </p:cNvPr>
          <p:cNvSpPr/>
          <p:nvPr/>
        </p:nvSpPr>
        <p:spPr>
          <a:xfrm>
            <a:off x="718499" y="4592388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servers can be accessed directly from outside 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DA126607-CB83-E74A-AA23-7EB9EBD512EA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B28E1CE0-514C-774A-A44B-C591B93C7F7B}"/>
              </a:ext>
            </a:extLst>
          </p:cNvPr>
          <p:cNvSpPr/>
          <p:nvPr/>
        </p:nvSpPr>
        <p:spPr>
          <a:xfrm rot="3594282">
            <a:off x="6696769" y="1664771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B062A2A-5419-FE45-8635-A8EFFD6FB1A1}"/>
              </a:ext>
            </a:extLst>
          </p:cNvPr>
          <p:cNvSpPr/>
          <p:nvPr/>
        </p:nvSpPr>
        <p:spPr>
          <a:xfrm rot="8316078">
            <a:off x="8119681" y="2200508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1AD0283C-2B19-4A4F-9F15-076D9CB797EA}"/>
              </a:ext>
            </a:extLst>
          </p:cNvPr>
          <p:cNvSpPr/>
          <p:nvPr/>
        </p:nvSpPr>
        <p:spPr>
          <a:xfrm rot="2631331">
            <a:off x="6791598" y="2173388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1" animBg="1"/>
      <p:bldP spid="3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2dfc941_0_6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Scientific analysis servers (sci)</a:t>
            </a:r>
            <a:endParaRPr dirty="0"/>
          </a:p>
        </p:txBody>
      </p:sp>
      <p:sp>
        <p:nvSpPr>
          <p:cNvPr id="87" name="Google Shape;87;g5c72dfc941_0_6"/>
          <p:cNvSpPr txBox="1">
            <a:spLocks noGrp="1"/>
          </p:cNvSpPr>
          <p:nvPr>
            <p:ph type="body" idx="1"/>
          </p:nvPr>
        </p:nvSpPr>
        <p:spPr>
          <a:xfrm>
            <a:off x="368300" y="3537857"/>
            <a:ext cx="8462100" cy="21366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Intended usage of Scientific analysis servers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Interactive processing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Testing &amp; prototyping (prior to use LOTUS) 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For job submission to LOTUS (LSF client)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Common software stack installed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0D0AB-B271-9848-AEB4-D68BCB70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19081"/>
              </p:ext>
            </p:extLst>
          </p:nvPr>
        </p:nvGraphicFramePr>
        <p:xfrm>
          <a:off x="406400" y="1646885"/>
          <a:ext cx="8423999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8041961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380907093"/>
                    </a:ext>
                  </a:extLst>
                </a:gridCol>
                <a:gridCol w="5214257">
                  <a:extLst>
                    <a:ext uri="{9D8B030D-6E8A-4147-A177-3AD203B41FA5}">
                      <a16:colId xmlns:a16="http://schemas.microsoft.com/office/drawing/2014/main" val="1579313315"/>
                    </a:ext>
                  </a:extLst>
                </a:gridCol>
                <a:gridCol w="1428113">
                  <a:extLst>
                    <a:ext uri="{9D8B030D-6E8A-4147-A177-3AD203B41FA5}">
                      <a16:colId xmlns:a16="http://schemas.microsoft.com/office/drawing/2014/main" val="23519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</a:t>
                      </a:r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-sci[1,2,4,5].</a:t>
                      </a:r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ceda.ac.uk</a:t>
                      </a:r>
                      <a:endParaRPr lang="en-US" sz="16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cems-sci1.cems.rl.ac.uk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2117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jasmin-sci3, cems-sci2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00837"/>
                  </a:ext>
                </a:extLst>
              </a:tr>
            </a:tbl>
          </a:graphicData>
        </a:graphic>
      </p:graphicFrame>
      <p:sp>
        <p:nvSpPr>
          <p:cNvPr id="5" name="Google Shape;87;g5c72dfc941_0_6">
            <a:extLst>
              <a:ext uri="{FF2B5EF4-FFF2-40B4-BE49-F238E27FC236}">
                <a16:creationId xmlns:a16="http://schemas.microsoft.com/office/drawing/2014/main" id="{66F19F2E-CB2D-844F-BFCD-9F5C1CD81A5C}"/>
              </a:ext>
            </a:extLst>
          </p:cNvPr>
          <p:cNvSpPr txBox="1">
            <a:spLocks/>
          </p:cNvSpPr>
          <p:nvPr/>
        </p:nvSpPr>
        <p:spPr>
          <a:xfrm>
            <a:off x="368299" y="1121229"/>
            <a:ext cx="8462100" cy="525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 kern="12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Current specifications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73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EB9554A-B94B-EF45-A6BF-C50A0B7E9B64}"/>
              </a:ext>
            </a:extLst>
          </p:cNvPr>
          <p:cNvSpPr/>
          <p:nvPr/>
        </p:nvSpPr>
        <p:spPr>
          <a:xfrm>
            <a:off x="5413515" y="5538739"/>
            <a:ext cx="1965628" cy="347659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jwcrp</a:t>
            </a:r>
            <a:r>
              <a:rPr lang="en-US" sz="1350" dirty="0"/>
              <a:t>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BA7A8F2-AE33-D54F-81B3-3EFA8E9C10A6}"/>
              </a:ext>
            </a:extLst>
          </p:cNvPr>
          <p:cNvSpPr/>
          <p:nvPr/>
        </p:nvSpPr>
        <p:spPr>
          <a:xfrm>
            <a:off x="5413515" y="5139645"/>
            <a:ext cx="1965628" cy="34765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eoclim</a:t>
            </a:r>
            <a:r>
              <a:rPr lang="en-US" sz="1350" dirty="0"/>
              <a:t>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3B7531E-2533-414D-B162-0D7ADFD8AB0F}"/>
              </a:ext>
            </a:extLst>
          </p:cNvPr>
          <p:cNvSpPr/>
          <p:nvPr/>
        </p:nvSpPr>
        <p:spPr>
          <a:xfrm>
            <a:off x="5405049" y="4740551"/>
            <a:ext cx="1965628" cy="34765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atpolsci</a:t>
            </a:r>
            <a:r>
              <a:rPr lang="en-US" sz="135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 – organized by community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Coming soon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3965250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4690340" y="4057964"/>
            <a:ext cx="920073" cy="4730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115710" y="1867136"/>
            <a:ext cx="2449240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115710" y="2133100"/>
            <a:ext cx="2449240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115710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8610" y="1985846"/>
            <a:ext cx="331057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4850599" y="2253857"/>
            <a:ext cx="867079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585868" y="2518588"/>
            <a:ext cx="1396540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750163" y="3354294"/>
            <a:ext cx="1730495" cy="1498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467813" y="1154837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6772079" y="1085278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CACD09-698D-5D4F-B42D-2BE26A20B85D}"/>
              </a:ext>
            </a:extLst>
          </p:cNvPr>
          <p:cNvSpPr/>
          <p:nvPr/>
        </p:nvSpPr>
        <p:spPr>
          <a:xfrm>
            <a:off x="6236994" y="4794000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D78B6FE-ECF4-D74B-B27B-A35084FE37AB}"/>
              </a:ext>
            </a:extLst>
          </p:cNvPr>
          <p:cNvSpPr/>
          <p:nvPr/>
        </p:nvSpPr>
        <p:spPr>
          <a:xfrm>
            <a:off x="6236672" y="5179635"/>
            <a:ext cx="421600" cy="26767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635E55-09FA-ED48-9D08-2914999AAE83}"/>
              </a:ext>
            </a:extLst>
          </p:cNvPr>
          <p:cNvSpPr/>
          <p:nvPr/>
        </p:nvSpPr>
        <p:spPr>
          <a:xfrm>
            <a:off x="6236671" y="5571673"/>
            <a:ext cx="421601" cy="2676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9AEA957-CE65-504C-BB9E-39253E31D1A0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4D269C8-393F-DA43-B41F-33E72C33B060}"/>
              </a:ext>
            </a:extLst>
          </p:cNvPr>
          <p:cNvSpPr/>
          <p:nvPr/>
        </p:nvSpPr>
        <p:spPr>
          <a:xfrm rot="1242309">
            <a:off x="6799703" y="1822298"/>
            <a:ext cx="467076" cy="3103394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F4CF86-2AD1-5A40-A852-9E90B4B82298}"/>
              </a:ext>
            </a:extLst>
          </p:cNvPr>
          <p:cNvSpPr/>
          <p:nvPr/>
        </p:nvSpPr>
        <p:spPr>
          <a:xfrm rot="1242309">
            <a:off x="7061888" y="1901998"/>
            <a:ext cx="459950" cy="345363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E134DB-2A7B-F148-BA45-8AFCD6C8819C}"/>
              </a:ext>
            </a:extLst>
          </p:cNvPr>
          <p:cNvSpPr/>
          <p:nvPr/>
        </p:nvSpPr>
        <p:spPr>
          <a:xfrm rot="1242309">
            <a:off x="7307715" y="1970757"/>
            <a:ext cx="483979" cy="3795611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6BCF90-6CF6-5B4C-A4E4-80E7EF661DD4}"/>
              </a:ext>
            </a:extLst>
          </p:cNvPr>
          <p:cNvSpPr txBox="1"/>
          <p:nvPr/>
        </p:nvSpPr>
        <p:spPr>
          <a:xfrm>
            <a:off x="613215" y="2250535"/>
            <a:ext cx="3569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JASMIN users organized into consortia representing main science domains</a:t>
            </a:r>
          </a:p>
          <a:p>
            <a:endParaRPr lang="en-US" dirty="0"/>
          </a:p>
          <a:p>
            <a:r>
              <a:rPr lang="en-US" dirty="0"/>
              <a:t>System manager from each community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/ stop / restart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additional servers if resources allow</a:t>
            </a:r>
          </a:p>
          <a:p>
            <a:r>
              <a:rPr lang="en-US" dirty="0"/>
              <a:t>Benefit</a:t>
            </a:r>
            <a:r>
              <a:rPr lang="en-US" dirty="0">
                <a:sym typeface="Wingdings" pitchFamily="2" charset="2"/>
              </a:rPr>
              <a:t> to you &amp; 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Each community able to manage its own machines &amp; </a:t>
            </a:r>
            <a:r>
              <a:rPr lang="en-US" dirty="0" err="1">
                <a:sym typeface="Wingdings" pitchFamily="2" charset="2"/>
              </a:rPr>
              <a:t>behaviour</a:t>
            </a:r>
            <a:r>
              <a:rPr lang="en-US" dirty="0">
                <a:sym typeface="Wingdings" pitchFamily="2" charset="2"/>
              </a:rPr>
              <a:t> of its own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82A7F0-4AEA-AB4E-85FE-32049ADDB66B}"/>
              </a:ext>
            </a:extLst>
          </p:cNvPr>
          <p:cNvSpPr/>
          <p:nvPr/>
        </p:nvSpPr>
        <p:spPr>
          <a:xfrm>
            <a:off x="6728089" y="4791986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D81C7-639A-A24D-A821-32066EE48DC5}"/>
              </a:ext>
            </a:extLst>
          </p:cNvPr>
          <p:cNvCxnSpPr>
            <a:cxnSpLocks/>
            <a:stCxn id="10" idx="2"/>
            <a:endCxn id="53" idx="1"/>
          </p:cNvCxnSpPr>
          <p:nvPr/>
        </p:nvCxnSpPr>
        <p:spPr>
          <a:xfrm rot="16200000" flipH="1">
            <a:off x="5086012" y="4595344"/>
            <a:ext cx="383402" cy="2546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DCF5FB0-7115-8A41-847E-630C6B014A2E}"/>
              </a:ext>
            </a:extLst>
          </p:cNvPr>
          <p:cNvCxnSpPr>
            <a:cxnSpLocks/>
            <a:stCxn id="10" idx="2"/>
            <a:endCxn id="85" idx="1"/>
          </p:cNvCxnSpPr>
          <p:nvPr/>
        </p:nvCxnSpPr>
        <p:spPr>
          <a:xfrm rot="16200000" flipH="1">
            <a:off x="4890698" y="4790658"/>
            <a:ext cx="782496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1882D76-AC95-5A4B-B86C-091FCC849D4B}"/>
              </a:ext>
            </a:extLst>
          </p:cNvPr>
          <p:cNvCxnSpPr>
            <a:cxnSpLocks/>
            <a:stCxn id="10" idx="2"/>
            <a:endCxn id="86" idx="1"/>
          </p:cNvCxnSpPr>
          <p:nvPr/>
        </p:nvCxnSpPr>
        <p:spPr>
          <a:xfrm rot="16200000" flipH="1">
            <a:off x="4691151" y="4990205"/>
            <a:ext cx="1181590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53" grpId="0" animBg="1"/>
      <p:bldP spid="36" grpId="0" animBg="1"/>
      <p:bldP spid="40" grpId="0" animBg="1"/>
      <p:bldP spid="40" grpId="1" animBg="1"/>
      <p:bldP spid="41" grpId="0" animBg="1"/>
      <p:bldP spid="48" grpId="2" animBg="1"/>
      <p:bldP spid="48" grpId="3" animBg="1"/>
      <p:bldP spid="49" grpId="2" animBg="1"/>
      <p:bldP spid="49" grpId="3" animBg="1"/>
      <p:bldP spid="50" grpId="2" animBg="1"/>
      <p:bldP spid="50" grpId="3" animBg="1"/>
      <p:bldP spid="51" grpId="2" animBg="1"/>
      <p:bldP spid="51" grpId="3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</a:pPr>
            <a:r>
              <a:rPr lang="en-US" dirty="0"/>
              <a:t>Batch compute cluster: LOTUS</a:t>
            </a:r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Cluster of over 400 hosts, ~8000 cores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Intel processor models: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 err="1">
                <a:solidFill>
                  <a:srgbClr val="63666A"/>
                </a:solidFill>
              </a:rPr>
              <a:t>Ivybridge</a:t>
            </a:r>
            <a:r>
              <a:rPr lang="en-US" dirty="0">
                <a:solidFill>
                  <a:srgbClr val="63666A"/>
                </a:solidFill>
              </a:rPr>
              <a:t>, Haswell, Broadwell and Skylake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Hosts with a range of memory sizes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128GB to 2048GB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Allows users </a:t>
            </a:r>
            <a:r>
              <a:rPr lang="en-US" sz="1100" dirty="0"/>
              <a:t> </a:t>
            </a:r>
            <a:r>
              <a:rPr lang="en-US" dirty="0"/>
              <a:t>to choose the appropriate resource for their applications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Memory size, core count, CPU model</a:t>
            </a:r>
            <a:endParaRPr dirty="0">
              <a:solidFill>
                <a:srgbClr val="63666A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Scheduling system: IBM LSF (Load Sharing Facility) </a:t>
            </a:r>
            <a:endParaRPr dirty="0"/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Applies “fair-share” scheduling </a:t>
            </a:r>
            <a:endParaRPr dirty="0">
              <a:solidFill>
                <a:srgbClr val="6366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44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1;g5c72dfc941_2_39">
            <a:extLst>
              <a:ext uri="{FF2B5EF4-FFF2-40B4-BE49-F238E27FC236}">
                <a16:creationId xmlns:a16="http://schemas.microsoft.com/office/drawing/2014/main" id="{D2DE8862-A4F9-A247-B5C1-D2F1CD1D5636}"/>
              </a:ext>
            </a:extLst>
          </p:cNvPr>
          <p:cNvCxnSpPr/>
          <p:nvPr/>
        </p:nvCxnSpPr>
        <p:spPr>
          <a:xfrm rot="-5400000" flipH="1">
            <a:off x="2869550" y="4221875"/>
            <a:ext cx="1225800" cy="3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2;g5c72dfc941_2_39">
            <a:extLst>
              <a:ext uri="{FF2B5EF4-FFF2-40B4-BE49-F238E27FC236}">
                <a16:creationId xmlns:a16="http://schemas.microsoft.com/office/drawing/2014/main" id="{23704A1E-0E29-1146-BD48-001FA3E56A61}"/>
              </a:ext>
            </a:extLst>
          </p:cNvPr>
          <p:cNvCxnSpPr/>
          <p:nvPr/>
        </p:nvCxnSpPr>
        <p:spPr>
          <a:xfrm rot="5400000">
            <a:off x="1972325" y="4072738"/>
            <a:ext cx="1218000" cy="69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g5c72dfc941_2_39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Schematic view of LOTUS on JASMIN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 </a:t>
            </a:r>
            <a:endParaRPr b="0" i="0" u="none" strike="noStrike" cap="none">
              <a:solidFill>
                <a:srgbClr val="6366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5c72dfc941_2_39"/>
          <p:cNvSpPr txBox="1">
            <a:spLocks noGrp="1"/>
          </p:cNvSpPr>
          <p:nvPr>
            <p:ph type="body" idx="1"/>
          </p:nvPr>
        </p:nvSpPr>
        <p:spPr>
          <a:xfrm>
            <a:off x="88950" y="1103263"/>
            <a:ext cx="8966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Arial"/>
              <a:buNone/>
            </a:pPr>
            <a:r>
              <a:rPr lang="en-US" sz="2400"/>
              <a:t>Components: submission nodes, compute nodes, storage &amp; LSF</a:t>
            </a:r>
            <a:endParaRPr sz="2400"/>
          </a:p>
        </p:txBody>
      </p:sp>
      <p:grpSp>
        <p:nvGrpSpPr>
          <p:cNvPr id="36" name="Google Shape;100;g5c72dfc941_2_39">
            <a:extLst>
              <a:ext uri="{FF2B5EF4-FFF2-40B4-BE49-F238E27FC236}">
                <a16:creationId xmlns:a16="http://schemas.microsoft.com/office/drawing/2014/main" id="{94EE6A25-8556-8743-B1BF-9CB5BD911360}"/>
              </a:ext>
            </a:extLst>
          </p:cNvPr>
          <p:cNvGrpSpPr/>
          <p:nvPr/>
        </p:nvGrpSpPr>
        <p:grpSpPr>
          <a:xfrm>
            <a:off x="4125638" y="5025875"/>
            <a:ext cx="1235700" cy="1087500"/>
            <a:chOff x="3516038" y="5025875"/>
            <a:chExt cx="1235700" cy="1087500"/>
          </a:xfrm>
        </p:grpSpPr>
        <p:sp>
          <p:nvSpPr>
            <p:cNvPr id="37" name="Google Shape;101;g5c72dfc941_2_39">
              <a:extLst>
                <a:ext uri="{FF2B5EF4-FFF2-40B4-BE49-F238E27FC236}">
                  <a16:creationId xmlns:a16="http://schemas.microsoft.com/office/drawing/2014/main" id="{632D229C-E63C-114C-ACC5-67BD101FBC45}"/>
                </a:ext>
              </a:extLst>
            </p:cNvPr>
            <p:cNvSpPr/>
            <p:nvPr/>
          </p:nvSpPr>
          <p:spPr>
            <a:xfrm>
              <a:off x="3516038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;g5c72dfc941_2_39">
              <a:extLst>
                <a:ext uri="{FF2B5EF4-FFF2-40B4-BE49-F238E27FC236}">
                  <a16:creationId xmlns:a16="http://schemas.microsoft.com/office/drawing/2014/main" id="{5ABCE6C8-0BC1-2D40-8E27-C8006C973BE3}"/>
                </a:ext>
              </a:extLst>
            </p:cNvPr>
            <p:cNvSpPr txBox="1"/>
            <p:nvPr/>
          </p:nvSpPr>
          <p:spPr>
            <a:xfrm>
              <a:off x="3803176" y="5389200"/>
              <a:ext cx="6743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GWS</a:t>
              </a:r>
              <a:endParaRPr dirty="0"/>
            </a:p>
          </p:txBody>
        </p:sp>
      </p:grpSp>
      <p:sp>
        <p:nvSpPr>
          <p:cNvPr id="41" name="Google Shape;105;g5c72dfc941_2_39">
            <a:extLst>
              <a:ext uri="{FF2B5EF4-FFF2-40B4-BE49-F238E27FC236}">
                <a16:creationId xmlns:a16="http://schemas.microsoft.com/office/drawing/2014/main" id="{8C7072BE-7F11-4B4D-ABC6-918AC691FCEF}"/>
              </a:ext>
            </a:extLst>
          </p:cNvPr>
          <p:cNvSpPr txBox="1"/>
          <p:nvPr/>
        </p:nvSpPr>
        <p:spPr>
          <a:xfrm>
            <a:off x="86500" y="2945968"/>
            <a:ext cx="1662900" cy="661264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Login node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jasmin-login1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" name="Google Shape;106;g5c72dfc941_2_39">
            <a:extLst>
              <a:ext uri="{FF2B5EF4-FFF2-40B4-BE49-F238E27FC236}">
                <a16:creationId xmlns:a16="http://schemas.microsoft.com/office/drawing/2014/main" id="{E20E6B2A-8DC5-F34B-937C-0FB8990111EA}"/>
              </a:ext>
            </a:extLst>
          </p:cNvPr>
          <p:cNvSpPr txBox="1"/>
          <p:nvPr/>
        </p:nvSpPr>
        <p:spPr>
          <a:xfrm>
            <a:off x="2513450" y="2757650"/>
            <a:ext cx="2124000" cy="103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Submission nodes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jasmin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-sci[1-6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cems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-sci[1-2]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" name="Google Shape;107;g5c72dfc941_2_39">
            <a:extLst>
              <a:ext uri="{FF2B5EF4-FFF2-40B4-BE49-F238E27FC236}">
                <a16:creationId xmlns:a16="http://schemas.microsoft.com/office/drawing/2014/main" id="{31519C61-5CB7-E94D-BC25-DEF11065AE20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4637450" y="3276600"/>
            <a:ext cx="15865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108;g5c72dfc941_2_39">
            <a:extLst>
              <a:ext uri="{FF2B5EF4-FFF2-40B4-BE49-F238E27FC236}">
                <a16:creationId xmlns:a16="http://schemas.microsoft.com/office/drawing/2014/main" id="{B5614A35-0B40-E342-867C-AE0FB6F0F637}"/>
              </a:ext>
            </a:extLst>
          </p:cNvPr>
          <p:cNvSpPr txBox="1"/>
          <p:nvPr/>
        </p:nvSpPr>
        <p:spPr>
          <a:xfrm>
            <a:off x="4460084" y="2572937"/>
            <a:ext cx="1914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LSF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Batch system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5" name="Google Shape;109;g5c72dfc941_2_39">
            <a:extLst>
              <a:ext uri="{FF2B5EF4-FFF2-40B4-BE49-F238E27FC236}">
                <a16:creationId xmlns:a16="http://schemas.microsoft.com/office/drawing/2014/main" id="{7B40820E-F62C-5240-931D-A9F34E499C93}"/>
              </a:ext>
            </a:extLst>
          </p:cNvPr>
          <p:cNvSpPr txBox="1"/>
          <p:nvPr/>
        </p:nvSpPr>
        <p:spPr>
          <a:xfrm>
            <a:off x="1807513" y="2939416"/>
            <a:ext cx="624775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SSH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6" name="Google Shape;110;g5c72dfc941_2_39">
            <a:extLst>
              <a:ext uri="{FF2B5EF4-FFF2-40B4-BE49-F238E27FC236}">
                <a16:creationId xmlns:a16="http://schemas.microsoft.com/office/drawing/2014/main" id="{DDF6355E-B610-E04E-AB56-C1271FF1FC33}"/>
              </a:ext>
            </a:extLst>
          </p:cNvPr>
          <p:cNvSpPr/>
          <p:nvPr/>
        </p:nvSpPr>
        <p:spPr>
          <a:xfrm>
            <a:off x="7182400" y="5311675"/>
            <a:ext cx="1914300" cy="71520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11;g5c72dfc941_2_39">
            <a:extLst>
              <a:ext uri="{FF2B5EF4-FFF2-40B4-BE49-F238E27FC236}">
                <a16:creationId xmlns:a16="http://schemas.microsoft.com/office/drawing/2014/main" id="{E14F22C1-66FE-E247-A04A-A0A3F46C05CB}"/>
              </a:ext>
            </a:extLst>
          </p:cNvPr>
          <p:cNvGrpSpPr/>
          <p:nvPr/>
        </p:nvGrpSpPr>
        <p:grpSpPr>
          <a:xfrm>
            <a:off x="5619200" y="5371225"/>
            <a:ext cx="1529625" cy="642600"/>
            <a:chOff x="5619200" y="5371225"/>
            <a:chExt cx="1529625" cy="642600"/>
          </a:xfrm>
        </p:grpSpPr>
        <p:sp>
          <p:nvSpPr>
            <p:cNvPr id="48" name="Google Shape;112;g5c72dfc941_2_39">
              <a:extLst>
                <a:ext uri="{FF2B5EF4-FFF2-40B4-BE49-F238E27FC236}">
                  <a16:creationId xmlns:a16="http://schemas.microsoft.com/office/drawing/2014/main" id="{ACFB2B06-3B23-034B-9E1A-193B1FE896F2}"/>
                </a:ext>
              </a:extLst>
            </p:cNvPr>
            <p:cNvSpPr/>
            <p:nvPr/>
          </p:nvSpPr>
          <p:spPr>
            <a:xfrm>
              <a:off x="5619200" y="5371225"/>
              <a:ext cx="1492200" cy="642600"/>
            </a:xfrm>
            <a:prstGeom prst="can">
              <a:avLst>
                <a:gd name="adj" fmla="val 25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;g5c72dfc941_2_39">
              <a:extLst>
                <a:ext uri="{FF2B5EF4-FFF2-40B4-BE49-F238E27FC236}">
                  <a16:creationId xmlns:a16="http://schemas.microsoft.com/office/drawing/2014/main" id="{B1EBDBBC-9872-8044-8D93-0B3CC9219D04}"/>
                </a:ext>
              </a:extLst>
            </p:cNvPr>
            <p:cNvSpPr txBox="1"/>
            <p:nvPr/>
          </p:nvSpPr>
          <p:spPr>
            <a:xfrm>
              <a:off x="5723225" y="5488675"/>
              <a:ext cx="14256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/work/scratch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Google Shape;114;g5c72dfc941_2_39">
            <a:extLst>
              <a:ext uri="{FF2B5EF4-FFF2-40B4-BE49-F238E27FC236}">
                <a16:creationId xmlns:a16="http://schemas.microsoft.com/office/drawing/2014/main" id="{FEC83676-5063-9244-ACDA-BE430DB50DA4}"/>
              </a:ext>
            </a:extLst>
          </p:cNvPr>
          <p:cNvSpPr txBox="1"/>
          <p:nvPr/>
        </p:nvSpPr>
        <p:spPr>
          <a:xfrm>
            <a:off x="7182400" y="5448175"/>
            <a:ext cx="20403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/work/scratch-</a:t>
            </a:r>
            <a:r>
              <a:rPr lang="en-US" sz="1400" b="1" dirty="0" err="1">
                <a:solidFill>
                  <a:schemeClr val="bg1"/>
                </a:solidFill>
              </a:rPr>
              <a:t>nompiio</a:t>
            </a:r>
            <a:endParaRPr sz="1400" b="1" dirty="0">
              <a:solidFill>
                <a:schemeClr val="bg1"/>
              </a:solidFill>
            </a:endParaRPr>
          </a:p>
        </p:txBody>
      </p:sp>
      <p:grpSp>
        <p:nvGrpSpPr>
          <p:cNvPr id="51" name="Google Shape;115;g5c72dfc941_2_39">
            <a:extLst>
              <a:ext uri="{FF2B5EF4-FFF2-40B4-BE49-F238E27FC236}">
                <a16:creationId xmlns:a16="http://schemas.microsoft.com/office/drawing/2014/main" id="{3BBEDFD5-B4A4-8A49-850E-B1E87D68CBAC}"/>
              </a:ext>
            </a:extLst>
          </p:cNvPr>
          <p:cNvGrpSpPr/>
          <p:nvPr/>
        </p:nvGrpSpPr>
        <p:grpSpPr>
          <a:xfrm>
            <a:off x="2743262" y="5025875"/>
            <a:ext cx="1235700" cy="1087500"/>
            <a:chOff x="2081000" y="5025875"/>
            <a:chExt cx="1235700" cy="1087500"/>
          </a:xfrm>
        </p:grpSpPr>
        <p:sp>
          <p:nvSpPr>
            <p:cNvPr id="52" name="Google Shape;116;g5c72dfc941_2_39">
              <a:extLst>
                <a:ext uri="{FF2B5EF4-FFF2-40B4-BE49-F238E27FC236}">
                  <a16:creationId xmlns:a16="http://schemas.microsoft.com/office/drawing/2014/main" id="{E4F27509-CA8C-1A4A-84E1-EB99F5DF4F69}"/>
                </a:ext>
              </a:extLst>
            </p:cNvPr>
            <p:cNvSpPr/>
            <p:nvPr/>
          </p:nvSpPr>
          <p:spPr>
            <a:xfrm>
              <a:off x="2081000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;g5c72dfc941_2_39">
              <a:extLst>
                <a:ext uri="{FF2B5EF4-FFF2-40B4-BE49-F238E27FC236}">
                  <a16:creationId xmlns:a16="http://schemas.microsoft.com/office/drawing/2014/main" id="{8D7AC89D-4603-954B-AACA-2CFB1C36DA8C}"/>
                </a:ext>
              </a:extLst>
            </p:cNvPr>
            <p:cNvSpPr txBox="1"/>
            <p:nvPr/>
          </p:nvSpPr>
          <p:spPr>
            <a:xfrm>
              <a:off x="2218419" y="5402445"/>
              <a:ext cx="88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Home</a:t>
              </a:r>
              <a:endParaRPr dirty="0"/>
            </a:p>
          </p:txBody>
        </p:sp>
      </p:grpSp>
      <p:cxnSp>
        <p:nvCxnSpPr>
          <p:cNvPr id="54" name="Google Shape;118;g5c72dfc941_2_39">
            <a:extLst>
              <a:ext uri="{FF2B5EF4-FFF2-40B4-BE49-F238E27FC236}">
                <a16:creationId xmlns:a16="http://schemas.microsoft.com/office/drawing/2014/main" id="{58D5A183-BFBD-6A43-B00D-BBB44A50D450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49400" y="3276600"/>
            <a:ext cx="7640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5" name="Google Shape;119;g5c72dfc941_2_39">
            <a:extLst>
              <a:ext uri="{FF2B5EF4-FFF2-40B4-BE49-F238E27FC236}">
                <a16:creationId xmlns:a16="http://schemas.microsoft.com/office/drawing/2014/main" id="{73E105EB-A7CD-0145-9157-AF6FAA703D58}"/>
              </a:ext>
            </a:extLst>
          </p:cNvPr>
          <p:cNvGraphicFramePr/>
          <p:nvPr/>
        </p:nvGraphicFramePr>
        <p:xfrm>
          <a:off x="6224000" y="2024000"/>
          <a:ext cx="2644500" cy="250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120;g5c72dfc941_2_39">
            <a:extLst>
              <a:ext uri="{FF2B5EF4-FFF2-40B4-BE49-F238E27FC236}">
                <a16:creationId xmlns:a16="http://schemas.microsoft.com/office/drawing/2014/main" id="{D666854E-C466-194F-AC57-1F8E8185480C}"/>
              </a:ext>
            </a:extLst>
          </p:cNvPr>
          <p:cNvSpPr txBox="1"/>
          <p:nvPr/>
        </p:nvSpPr>
        <p:spPr>
          <a:xfrm>
            <a:off x="6745250" y="2926350"/>
            <a:ext cx="19143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Compute nodes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LOTUS (7976 cores)</a:t>
            </a:r>
            <a:endParaRPr b="1"/>
          </a:p>
        </p:txBody>
      </p:sp>
      <p:cxnSp>
        <p:nvCxnSpPr>
          <p:cNvPr id="59" name="Google Shape;123;g5c72dfc941_2_39">
            <a:extLst>
              <a:ext uri="{FF2B5EF4-FFF2-40B4-BE49-F238E27FC236}">
                <a16:creationId xmlns:a16="http://schemas.microsoft.com/office/drawing/2014/main" id="{66CF9805-51BF-8B4D-816D-869387385A24}"/>
              </a:ext>
            </a:extLst>
          </p:cNvPr>
          <p:cNvCxnSpPr/>
          <p:nvPr/>
        </p:nvCxnSpPr>
        <p:spPr>
          <a:xfrm rot="5400000">
            <a:off x="6146250" y="4936000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24;g5c72dfc941_2_39">
            <a:extLst>
              <a:ext uri="{FF2B5EF4-FFF2-40B4-BE49-F238E27FC236}">
                <a16:creationId xmlns:a16="http://schemas.microsoft.com/office/drawing/2014/main" id="{2E5B21DA-EA75-7840-A03D-E0D398C2E448}"/>
              </a:ext>
            </a:extLst>
          </p:cNvPr>
          <p:cNvCxnSpPr/>
          <p:nvPr/>
        </p:nvCxnSpPr>
        <p:spPr>
          <a:xfrm rot="5400000">
            <a:off x="7552675" y="4968888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" name="Google Shape;125;g5c72dfc941_2_39">
            <a:extLst>
              <a:ext uri="{FF2B5EF4-FFF2-40B4-BE49-F238E27FC236}">
                <a16:creationId xmlns:a16="http://schemas.microsoft.com/office/drawing/2014/main" id="{B45422D4-E191-E346-BC9A-F94C35BFEC42}"/>
              </a:ext>
            </a:extLst>
          </p:cNvPr>
          <p:cNvGrpSpPr/>
          <p:nvPr/>
        </p:nvGrpSpPr>
        <p:grpSpPr>
          <a:xfrm>
            <a:off x="1398650" y="5009425"/>
            <a:ext cx="1235700" cy="1087500"/>
            <a:chOff x="636650" y="5009425"/>
            <a:chExt cx="1235700" cy="1087500"/>
          </a:xfrm>
        </p:grpSpPr>
        <p:sp>
          <p:nvSpPr>
            <p:cNvPr id="62" name="Google Shape;126;g5c72dfc941_2_39">
              <a:extLst>
                <a:ext uri="{FF2B5EF4-FFF2-40B4-BE49-F238E27FC236}">
                  <a16:creationId xmlns:a16="http://schemas.microsoft.com/office/drawing/2014/main" id="{EB8D6359-3041-DA44-AC05-F9A659905FFD}"/>
                </a:ext>
              </a:extLst>
            </p:cNvPr>
            <p:cNvSpPr/>
            <p:nvPr/>
          </p:nvSpPr>
          <p:spPr>
            <a:xfrm>
              <a:off x="636650" y="500942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;g5c72dfc941_2_39">
              <a:extLst>
                <a:ext uri="{FF2B5EF4-FFF2-40B4-BE49-F238E27FC236}">
                  <a16:creationId xmlns:a16="http://schemas.microsoft.com/office/drawing/2014/main" id="{8C7EE7FC-47C6-8447-935C-96B51B3F409C}"/>
                </a:ext>
              </a:extLst>
            </p:cNvPr>
            <p:cNvSpPr txBox="1"/>
            <p:nvPr/>
          </p:nvSpPr>
          <p:spPr>
            <a:xfrm>
              <a:off x="763250" y="5288275"/>
              <a:ext cx="889800" cy="457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CEDA Archive</a:t>
              </a:r>
              <a:endParaRPr dirty="0"/>
            </a:p>
          </p:txBody>
        </p:sp>
      </p:grpSp>
      <p:cxnSp>
        <p:nvCxnSpPr>
          <p:cNvPr id="64" name="Google Shape;128;g5c72dfc941_2_39">
            <a:extLst>
              <a:ext uri="{FF2B5EF4-FFF2-40B4-BE49-F238E27FC236}">
                <a16:creationId xmlns:a16="http://schemas.microsoft.com/office/drawing/2014/main" id="{C249F7E6-AE5C-DA48-B05A-D483E93416AD}"/>
              </a:ext>
            </a:extLst>
          </p:cNvPr>
          <p:cNvCxnSpPr/>
          <p:nvPr/>
        </p:nvCxnSpPr>
        <p:spPr>
          <a:xfrm rot="-5400000" flipH="1">
            <a:off x="3758075" y="4002975"/>
            <a:ext cx="1206300" cy="84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29;g5c72dfc941_2_39">
            <a:extLst>
              <a:ext uri="{FF2B5EF4-FFF2-40B4-BE49-F238E27FC236}">
                <a16:creationId xmlns:a16="http://schemas.microsoft.com/office/drawing/2014/main" id="{609D4B22-B709-A841-B843-5071958F0652}"/>
              </a:ext>
            </a:extLst>
          </p:cNvPr>
          <p:cNvCxnSpPr/>
          <p:nvPr/>
        </p:nvCxnSpPr>
        <p:spPr>
          <a:xfrm flipH="1">
            <a:off x="2470850" y="4182900"/>
            <a:ext cx="3774300" cy="8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" name="Google Shape;130;g5c72dfc941_2_39">
            <a:extLst>
              <a:ext uri="{FF2B5EF4-FFF2-40B4-BE49-F238E27FC236}">
                <a16:creationId xmlns:a16="http://schemas.microsoft.com/office/drawing/2014/main" id="{BBAA54C6-AA87-884B-A8DB-E796113644C1}"/>
              </a:ext>
            </a:extLst>
          </p:cNvPr>
          <p:cNvCxnSpPr/>
          <p:nvPr/>
        </p:nvCxnSpPr>
        <p:spPr>
          <a:xfrm flipH="1">
            <a:off x="3297650" y="4192625"/>
            <a:ext cx="29475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7" name="Google Shape;131;g5c72dfc941_2_39">
            <a:extLst>
              <a:ext uri="{FF2B5EF4-FFF2-40B4-BE49-F238E27FC236}">
                <a16:creationId xmlns:a16="http://schemas.microsoft.com/office/drawing/2014/main" id="{5CA41118-B1A4-4548-A23B-738BBD5CEF06}"/>
              </a:ext>
            </a:extLst>
          </p:cNvPr>
          <p:cNvCxnSpPr/>
          <p:nvPr/>
        </p:nvCxnSpPr>
        <p:spPr>
          <a:xfrm flipH="1">
            <a:off x="4400125" y="4192625"/>
            <a:ext cx="17964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0491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72dfc941_0_0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Scientific analysis servers</a:t>
            </a:r>
            <a:endParaRPr/>
          </a:p>
        </p:txBody>
      </p:sp>
      <p:sp>
        <p:nvSpPr>
          <p:cNvPr id="138" name="Google Shape;138;g5c72dfc941_0_0"/>
          <p:cNvSpPr txBox="1"/>
          <p:nvPr/>
        </p:nvSpPr>
        <p:spPr>
          <a:xfrm>
            <a:off x="952313" y="3405060"/>
            <a:ext cx="1162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a job script </a:t>
            </a:r>
            <a:endParaRPr/>
          </a:p>
        </p:txBody>
      </p:sp>
      <p:sp>
        <p:nvSpPr>
          <p:cNvPr id="139" name="Google Shape;139;g5c72dfc941_0_0"/>
          <p:cNvSpPr txBox="1"/>
          <p:nvPr/>
        </p:nvSpPr>
        <p:spPr>
          <a:xfrm>
            <a:off x="30421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Queued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JobID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g5c72dfc941_0_0"/>
          <p:cNvSpPr txBox="1"/>
          <p:nvPr/>
        </p:nvSpPr>
        <p:spPr>
          <a:xfrm>
            <a:off x="48805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Runs</a:t>
            </a:r>
            <a:endParaRPr/>
          </a:p>
        </p:txBody>
      </p:sp>
      <p:sp>
        <p:nvSpPr>
          <p:cNvPr id="141" name="Google Shape;141;g5c72dfc941_0_0"/>
          <p:cNvSpPr txBox="1"/>
          <p:nvPr/>
        </p:nvSpPr>
        <p:spPr>
          <a:xfrm>
            <a:off x="67189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Finished</a:t>
            </a:r>
            <a:endParaRPr/>
          </a:p>
        </p:txBody>
      </p:sp>
      <p:sp>
        <p:nvSpPr>
          <p:cNvPr id="142" name="Google Shape;142;g5c72dfc941_0_0"/>
          <p:cNvSpPr txBox="1"/>
          <p:nvPr/>
        </p:nvSpPr>
        <p:spPr>
          <a:xfrm>
            <a:off x="474675" y="1318131"/>
            <a:ext cx="2114400" cy="8834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Test code interactively on Scientific  analysis servers </a:t>
            </a:r>
            <a:endParaRPr sz="1600" dirty="0"/>
          </a:p>
        </p:txBody>
      </p:sp>
      <p:sp>
        <p:nvSpPr>
          <p:cNvPr id="143" name="Google Shape;143;g5c72dfc941_0_0"/>
          <p:cNvSpPr txBox="1"/>
          <p:nvPr/>
        </p:nvSpPr>
        <p:spPr>
          <a:xfrm>
            <a:off x="398325" y="2521625"/>
            <a:ext cx="2267100" cy="55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Estimate resources </a:t>
            </a:r>
            <a:endParaRPr/>
          </a:p>
        </p:txBody>
      </p:sp>
      <p:cxnSp>
        <p:nvCxnSpPr>
          <p:cNvPr id="144" name="Google Shape;144;g5c72dfc941_0_0"/>
          <p:cNvCxnSpPr>
            <a:cxnSpLocks/>
            <a:stCxn id="142" idx="2"/>
            <a:endCxn id="143" idx="0"/>
          </p:cNvCxnSpPr>
          <p:nvPr/>
        </p:nvCxnSpPr>
        <p:spPr>
          <a:xfrm>
            <a:off x="1531875" y="2201566"/>
            <a:ext cx="0" cy="32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g5c72dfc941_0_0"/>
          <p:cNvCxnSpPr>
            <a:cxnSpLocks/>
            <a:stCxn id="143" idx="2"/>
            <a:endCxn id="138" idx="0"/>
          </p:cNvCxnSpPr>
          <p:nvPr/>
        </p:nvCxnSpPr>
        <p:spPr>
          <a:xfrm>
            <a:off x="1531875" y="3079025"/>
            <a:ext cx="1538" cy="326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5c72dfc941_0_0"/>
          <p:cNvCxnSpPr>
            <a:cxnSpLocks/>
            <a:stCxn id="138" idx="3"/>
            <a:endCxn id="139" idx="1"/>
          </p:cNvCxnSpPr>
          <p:nvPr/>
        </p:nvCxnSpPr>
        <p:spPr>
          <a:xfrm>
            <a:off x="2114513" y="3743160"/>
            <a:ext cx="92763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5c72dfc941_0_0"/>
          <p:cNvCxnSpPr>
            <a:cxnSpLocks/>
            <a:stCxn id="139" idx="3"/>
            <a:endCxn id="140" idx="1"/>
          </p:cNvCxnSpPr>
          <p:nvPr/>
        </p:nvCxnSpPr>
        <p:spPr>
          <a:xfrm>
            <a:off x="43183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5c72dfc941_0_0"/>
          <p:cNvCxnSpPr>
            <a:stCxn id="140" idx="3"/>
            <a:endCxn id="141" idx="1"/>
          </p:cNvCxnSpPr>
          <p:nvPr/>
        </p:nvCxnSpPr>
        <p:spPr>
          <a:xfrm>
            <a:off x="61567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g5c72dfc941_0_0"/>
          <p:cNvSpPr txBox="1"/>
          <p:nvPr/>
        </p:nvSpPr>
        <p:spPr>
          <a:xfrm>
            <a:off x="2229403" y="3374319"/>
            <a:ext cx="697853" cy="29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bsub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50" name="Google Shape;150;g5c72dfc941_0_0"/>
          <p:cNvCxnSpPr>
            <a:stCxn id="141" idx="2"/>
          </p:cNvCxnSpPr>
          <p:nvPr/>
        </p:nvCxnSpPr>
        <p:spPr>
          <a:xfrm>
            <a:off x="7357047" y="4081260"/>
            <a:ext cx="96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5c72dfc941_0_0"/>
          <p:cNvSpPr txBox="1"/>
          <p:nvPr/>
        </p:nvSpPr>
        <p:spPr>
          <a:xfrm>
            <a:off x="6795147" y="4700460"/>
            <a:ext cx="12000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&amp;</a:t>
            </a:r>
            <a:br>
              <a:rPr lang="en-US" dirty="0"/>
            </a:br>
            <a:r>
              <a:rPr lang="en-US" dirty="0"/>
              <a:t>error files</a:t>
            </a:r>
            <a:endParaRPr dirty="0"/>
          </a:p>
        </p:txBody>
      </p:sp>
      <p:cxnSp>
        <p:nvCxnSpPr>
          <p:cNvPr id="152" name="Google Shape;152;g5c72dfc941_0_0"/>
          <p:cNvCxnSpPr>
            <a:cxnSpLocks/>
            <a:stCxn id="140" idx="2"/>
            <a:endCxn id="139" idx="2"/>
          </p:cNvCxnSpPr>
          <p:nvPr/>
        </p:nvCxnSpPr>
        <p:spPr>
          <a:xfrm rot="5400000">
            <a:off x="4599147" y="3162360"/>
            <a:ext cx="600" cy="1838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3" name="Google Shape;153;g5c72dfc941_0_0"/>
          <p:cNvSpPr txBox="1"/>
          <p:nvPr/>
        </p:nvSpPr>
        <p:spPr>
          <a:xfrm>
            <a:off x="3680247" y="42527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Job status command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4" name="Google Shape;154;g5c72dfc941_0_0"/>
          <p:cNvCxnSpPr>
            <a:cxnSpLocks/>
            <a:stCxn id="140" idx="0"/>
            <a:endCxn id="139" idx="0"/>
          </p:cNvCxnSpPr>
          <p:nvPr/>
        </p:nvCxnSpPr>
        <p:spPr>
          <a:xfrm rot="5400000">
            <a:off x="4599147" y="2486160"/>
            <a:ext cx="600" cy="1838400"/>
          </a:xfrm>
          <a:prstGeom prst="bentConnector3">
            <a:avLst>
              <a:gd name="adj1" fmla="val -45196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5" name="Google Shape;155;g5c72dfc941_0_0"/>
          <p:cNvSpPr txBox="1"/>
          <p:nvPr/>
        </p:nvSpPr>
        <p:spPr>
          <a:xfrm>
            <a:off x="3661197" y="27644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Job control command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8C4-E552-B64F-ADA9-7EB0B514F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CEDA Archive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9890-77FE-FD4A-9AA6-3F7477939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CEDA archive data is available online in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/</a:t>
            </a:r>
            <a:r>
              <a:rPr lang="en-US" dirty="0" err="1">
                <a:solidFill>
                  <a:srgbClr val="63666A"/>
                </a:solidFill>
              </a:rPr>
              <a:t>badc</a:t>
            </a:r>
            <a:r>
              <a:rPr lang="en-US" dirty="0">
                <a:solidFill>
                  <a:srgbClr val="63666A"/>
                </a:solidFill>
              </a:rPr>
              <a:t>, /</a:t>
            </a:r>
            <a:r>
              <a:rPr lang="en-US" dirty="0" err="1">
                <a:solidFill>
                  <a:srgbClr val="63666A"/>
                </a:solidFill>
              </a:rPr>
              <a:t>neodc</a:t>
            </a:r>
            <a:r>
              <a:rPr lang="en-US" dirty="0">
                <a:solidFill>
                  <a:srgbClr val="63666A"/>
                </a:solidFill>
              </a:rPr>
              <a:t> file systems mounted read-only throughout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Data can be processed in-place (no need to copy)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Some large datasets are kept partly near-line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Near-Line Archive (NLA) service to request staging of required data</a:t>
            </a:r>
          </a:p>
          <a:p>
            <a:r>
              <a:rPr lang="en-US" dirty="0"/>
              <a:t>Access permissions reflect those of your CEDA account</a:t>
            </a:r>
          </a:p>
          <a:p>
            <a:r>
              <a:rPr lang="en-US" dirty="0"/>
              <a:t>CEDA Archive is a “tenant” of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CEDA Archive services (catalogue, download) hosted on JASMIN</a:t>
            </a:r>
          </a:p>
          <a:p>
            <a:pPr lvl="1"/>
            <a:endParaRPr lang="en-US" dirty="0"/>
          </a:p>
          <a:p>
            <a:r>
              <a:rPr lang="en-US" dirty="0"/>
              <a:t>JASMIN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b="1" dirty="0"/>
              <a:t> </a:t>
            </a:r>
            <a:r>
              <a:rPr lang="en-US" dirty="0"/>
              <a:t>the CEDA Archive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Leaving your data in your GWS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dirty="0">
                <a:solidFill>
                  <a:srgbClr val="63666A"/>
                </a:solidFill>
              </a:rPr>
              <a:t> long term data curation</a:t>
            </a:r>
          </a:p>
        </p:txBody>
      </p:sp>
    </p:spTree>
    <p:extLst>
      <p:ext uri="{BB962C8B-B14F-4D97-AF65-F5344CB8AC3E}">
        <p14:creationId xmlns:p14="http://schemas.microsoft.com/office/powerpoint/2010/main" val="9244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F6E-9680-444C-9C55-94EAA4E59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304F-478F-BC4E-989B-68CAD876CD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tools provided for transfer of data into/out of JASMIN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Data transfer nodes (xfer)</a:t>
            </a:r>
          </a:p>
          <a:p>
            <a:pPr marL="1485900" lvl="2" indent="-342900"/>
            <a:r>
              <a:rPr lang="en-US" dirty="0" err="1">
                <a:solidFill>
                  <a:srgbClr val="63666A"/>
                </a:solidFill>
              </a:rPr>
              <a:t>scp</a:t>
            </a:r>
            <a:r>
              <a:rPr lang="en-US" dirty="0">
                <a:solidFill>
                  <a:srgbClr val="63666A"/>
                </a:solidFill>
              </a:rPr>
              <a:t>, </a:t>
            </a:r>
            <a:r>
              <a:rPr lang="en-US" dirty="0" err="1">
                <a:solidFill>
                  <a:srgbClr val="63666A"/>
                </a:solidFill>
              </a:rPr>
              <a:t>rsync</a:t>
            </a:r>
            <a:r>
              <a:rPr lang="en-US" dirty="0">
                <a:solidFill>
                  <a:srgbClr val="63666A"/>
                </a:solidFill>
              </a:rPr>
              <a:t>, sftp : push or pull data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ftp client : pull only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lftp</a:t>
            </a:r>
            <a:r>
              <a:rPr lang="en-US" dirty="0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High-performance data transfer (</a:t>
            </a:r>
            <a:r>
              <a:rPr lang="en-US" dirty="0" err="1">
                <a:solidFill>
                  <a:srgbClr val="63666A"/>
                </a:solidFill>
              </a:rPr>
              <a:t>hpxfer</a:t>
            </a:r>
            <a:r>
              <a:rPr lang="en-US" dirty="0">
                <a:solidFill>
                  <a:srgbClr val="63666A"/>
                </a:solidFill>
              </a:rPr>
              <a:t>)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“Data Transfer Zone” – special area of network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</a:rPr>
              <a:t>jasmin</a:t>
            </a:r>
            <a:r>
              <a:rPr lang="en-US" dirty="0">
                <a:solidFill>
                  <a:srgbClr val="63666A"/>
                </a:solidFill>
              </a:rPr>
              <a:t>-xfer[23] : same tools, faster servers + </a:t>
            </a:r>
            <a:r>
              <a:rPr lang="en-US" dirty="0" err="1">
                <a:solidFill>
                  <a:srgbClr val="63666A"/>
                </a:solidFill>
              </a:rPr>
              <a:t>gridftp</a:t>
            </a:r>
            <a:r>
              <a:rPr lang="en-US" dirty="0">
                <a:solidFill>
                  <a:srgbClr val="63666A"/>
                </a:solidFill>
              </a:rPr>
              <a:t> client tools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Globus endpoint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Globus = online service for efficient bulk data transfers 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Other data-intensive services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ESGF, CEDA FTP download service, Archive pull services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https://help.jasmin.ac.uk/category/217-data-transfer</a:t>
            </a:r>
            <a:endParaRPr lang="en-US" dirty="0"/>
          </a:p>
          <a:p>
            <a:pPr marL="1485900" lvl="2" indent="-342900"/>
            <a:endParaRPr lang="en-US" dirty="0"/>
          </a:p>
          <a:p>
            <a:pPr marL="1485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841F-2F37-494D-826D-7803803FB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F4E0-8389-754C-AF5A-DC82ACF8EB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range of software available on JASMIN. We have recently updated our documentation. We define categories of software which help users go to the required Help page:</a:t>
            </a:r>
          </a:p>
          <a:p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available to all on JASMIN analysis/batch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Additional tools for compiling and building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Restricted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Server-specific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movement software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GB" dirty="0">
                <a:hlinkClick r:id="rId2"/>
              </a:rPr>
              <a:t>https://help.jasmin.ac.uk/article/273-software-on-jasmin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5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6B11-1DA9-C94F-9F24-7B6DBF383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67E5-588D-104D-930F-608F99423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Your JASMIN account</a:t>
            </a:r>
          </a:p>
          <a:p>
            <a:pPr marL="1028700" lvl="1" indent="-342900"/>
            <a:r>
              <a:rPr lang="en-GB" dirty="0"/>
              <a:t>JASMIN account = profile to attach privileges to</a:t>
            </a:r>
          </a:p>
          <a:p>
            <a:pPr marL="1485900" lvl="2" indent="-342900"/>
            <a:r>
              <a:rPr lang="en-GB" dirty="0">
                <a:hlinkClick r:id="rId2"/>
              </a:rPr>
              <a:t>https://accounts.jasmin.ac.uk</a:t>
            </a:r>
            <a:r>
              <a:rPr lang="en-GB" dirty="0"/>
              <a:t> </a:t>
            </a:r>
          </a:p>
          <a:p>
            <a:pPr marL="1028700" lvl="1" indent="-342900"/>
            <a:r>
              <a:rPr lang="en-GB" dirty="0">
                <a:latin typeface="Courier New" panose="02070309020205020404" pitchFamily="49" charset="0"/>
              </a:rPr>
              <a:t>“</a:t>
            </a:r>
            <a:r>
              <a:rPr lang="en-GB" dirty="0" err="1">
                <a:latin typeface="Courier New" panose="02070309020205020404" pitchFamily="49" charset="0"/>
              </a:rPr>
              <a:t>jasmin</a:t>
            </a:r>
            <a:r>
              <a:rPr lang="en-GB" dirty="0">
                <a:latin typeface="Courier New" panose="02070309020205020404" pitchFamily="49" charset="0"/>
              </a:rPr>
              <a:t>-login”</a:t>
            </a:r>
            <a:r>
              <a:rPr lang="en-GB" dirty="0"/>
              <a:t> = what you need for system access</a:t>
            </a:r>
          </a:p>
          <a:p>
            <a:pPr marL="1485900" lvl="2" indent="-342900"/>
            <a:r>
              <a:rPr lang="en-GB" dirty="0"/>
              <a:t>(not everyone needs this!)</a:t>
            </a:r>
          </a:p>
          <a:p>
            <a:pPr marL="1028700" lvl="1" indent="-342900"/>
            <a:r>
              <a:rPr lang="en-GB" dirty="0"/>
              <a:t>Apply for other roles (GWSs, </a:t>
            </a:r>
            <a:r>
              <a:rPr lang="en-GB" dirty="0" err="1"/>
              <a:t>hpxfer</a:t>
            </a:r>
            <a:r>
              <a:rPr lang="en-GB" dirty="0"/>
              <a:t>, ..) on accounts portal</a:t>
            </a:r>
          </a:p>
          <a:p>
            <a:pPr marL="1485900" lvl="2" indent="-342900"/>
            <a:r>
              <a:rPr lang="en-GB" dirty="0"/>
              <a:t>GWS roles approved by GWS manager (not CEDA/JASMN team)</a:t>
            </a:r>
          </a:p>
          <a:p>
            <a:pPr marL="1028700" lvl="1" indent="-342900"/>
            <a:r>
              <a:rPr lang="en-GB" dirty="0"/>
              <a:t>Reminder emails</a:t>
            </a:r>
          </a:p>
          <a:p>
            <a:pPr marL="1485900" lvl="2" indent="-342900"/>
            <a:r>
              <a:rPr lang="en-GB" dirty="0"/>
              <a:t>Once a year, need to re-confirm account</a:t>
            </a:r>
          </a:p>
          <a:p>
            <a:pPr marL="1485900" lvl="2" indent="-342900"/>
            <a:r>
              <a:rPr lang="en-GB" dirty="0"/>
              <a:t>Each role: 2 month / 2 week / 2 day reminder before expiry</a:t>
            </a:r>
          </a:p>
          <a:p>
            <a:pPr marL="1485900" lvl="2" indent="-342900"/>
            <a:r>
              <a:rPr lang="en-GB" dirty="0"/>
              <a:t>You can renew in advance</a:t>
            </a:r>
          </a:p>
          <a:p>
            <a:pPr marL="1028700" lvl="1" indent="-342900"/>
            <a:r>
              <a:rPr lang="en-GB" dirty="0"/>
              <a:t>Different to your CEDA account</a:t>
            </a:r>
          </a:p>
          <a:p>
            <a:pPr marL="1485900" lvl="2" indent="-342900"/>
            <a:r>
              <a:rPr lang="en-GB" dirty="0"/>
              <a:t>Needs to be linked</a:t>
            </a:r>
          </a:p>
        </p:txBody>
      </p:sp>
    </p:spTree>
    <p:extLst>
      <p:ext uri="{BB962C8B-B14F-4D97-AF65-F5344CB8AC3E}">
        <p14:creationId xmlns:p14="http://schemas.microsoft.com/office/powerpoint/2010/main" val="6978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JASMIN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data analysis for NERC environmental science community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scale, data-intensive science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 for performance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Tailored to needs of academic community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co-located with the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CEDA Archive data (curated)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Collaborative data (…not)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compute capabilities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provides autonomy, scalability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researchers with flexible computing environment which they can customize to their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6F7A-88BB-BD46-81AB-0B52612D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3EA5-4E6D-9D45-8D0D-2B03FAA57C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</a:t>
            </a:r>
          </a:p>
          <a:p>
            <a:pPr marL="1028700" lvl="1" indent="-342900"/>
            <a:r>
              <a:rPr lang="en-GB" dirty="0"/>
              <a:t>Events like this!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</a:t>
            </a:r>
            <a:endParaRPr lang="en-GB" dirty="0"/>
          </a:p>
          <a:p>
            <a:pPr marL="1028700" lvl="1" indent="-342900"/>
            <a:r>
              <a:rPr lang="en-GB" dirty="0"/>
              <a:t>Getting started</a:t>
            </a:r>
          </a:p>
          <a:p>
            <a:pPr marL="1485900" lvl="2" indent="-342900"/>
            <a:r>
              <a:rPr lang="en-GB" dirty="0">
                <a:hlinkClick r:id="rId3"/>
              </a:rPr>
              <a:t>https://help.jasmin.ac.uk/article/189-get-started-with-jasmin</a:t>
            </a:r>
            <a:endParaRPr lang="en-GB" dirty="0"/>
          </a:p>
          <a:p>
            <a:pPr marL="1028700" lvl="1" indent="-342900"/>
            <a:r>
              <a:rPr lang="en-GB" dirty="0"/>
              <a:t>YouTube channel</a:t>
            </a:r>
          </a:p>
          <a:p>
            <a:pPr marL="1485900" lvl="2" indent="-342900"/>
            <a:r>
              <a:rPr lang="en-GB" dirty="0">
                <a:hlinkClick r:id="rId4"/>
              </a:rPr>
              <a:t>https://www.youtube.com/channel/UC11nPZVyjDLjYlS7NvbnlmQ</a:t>
            </a:r>
            <a:endParaRPr lang="en-GB" dirty="0"/>
          </a:p>
          <a:p>
            <a:pPr marL="1028700" lvl="1" indent="-342900"/>
            <a:r>
              <a:rPr lang="en-GB" dirty="0"/>
              <a:t>@</a:t>
            </a:r>
            <a:r>
              <a:rPr lang="en-GB" dirty="0" err="1"/>
              <a:t>cedanews</a:t>
            </a:r>
            <a:r>
              <a:rPr lang="en-GB" dirty="0"/>
              <a:t> on twitter</a:t>
            </a:r>
          </a:p>
          <a:p>
            <a:pPr marL="1028700" lvl="1" indent="-342900"/>
            <a:r>
              <a:rPr lang="en-GB" dirty="0"/>
              <a:t>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Helpdesk</a:t>
            </a:r>
          </a:p>
          <a:p>
            <a:pPr marL="1028700" lvl="1" indent="-342900"/>
            <a:r>
              <a:rPr lang="en-GB" dirty="0">
                <a:hlinkClick r:id="rId5"/>
              </a:rPr>
              <a:t>support@ceda.ac.uk</a:t>
            </a:r>
            <a:endParaRPr lang="en-GB" dirty="0"/>
          </a:p>
          <a:p>
            <a:pPr marL="1485900" lvl="2" indent="-342900"/>
            <a:r>
              <a:rPr lang="en-GB" dirty="0"/>
              <a:t>CEDA team does outward user support</a:t>
            </a:r>
          </a:p>
          <a:p>
            <a:pPr marL="1485900" lvl="2" indent="-342900"/>
            <a:r>
              <a:rPr lang="en-GB" dirty="0"/>
              <a:t>SCD team looks after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29611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DF38-C42F-784A-A369-440C375E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111F-9919-CC47-BB31-71361094C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JASMIN is a research infrastructure</a:t>
            </a:r>
          </a:p>
          <a:p>
            <a:pPr marL="1028700" lvl="1" indent="-342900"/>
            <a:r>
              <a:rPr lang="en-GB" dirty="0"/>
              <a:t>Not a 24x7x365 enterprise</a:t>
            </a:r>
          </a:p>
          <a:p>
            <a:pPr marL="1028700" lvl="1" indent="-342900"/>
            <a:r>
              <a:rPr lang="en-GB" dirty="0"/>
              <a:t>Small team</a:t>
            </a:r>
          </a:p>
          <a:p>
            <a:pPr marL="1028700" lvl="1" indent="-342900"/>
            <a:r>
              <a:rPr lang="en-GB" dirty="0"/>
              <a:t>Not as strict as a supercomputer</a:t>
            </a:r>
          </a:p>
          <a:p>
            <a:pPr marL="1485900" lvl="2" indent="-342900"/>
            <a:r>
              <a:rPr lang="en-GB" dirty="0"/>
              <a:t>Relies on you being sensible</a:t>
            </a:r>
          </a:p>
          <a:p>
            <a:pPr marL="1485900" lvl="2" indent="-342900"/>
            <a:r>
              <a:rPr lang="en-GB" dirty="0"/>
              <a:t>Test stuff before scaling up!</a:t>
            </a:r>
          </a:p>
          <a:p>
            <a:pPr marL="1485900" lvl="2" indent="-342900"/>
            <a:r>
              <a:rPr lang="en-GB" dirty="0"/>
              <a:t>Build failure-tolerance into your workflows</a:t>
            </a:r>
          </a:p>
          <a:p>
            <a:pPr marL="1028700" lvl="1" indent="-342900"/>
            <a:r>
              <a:rPr lang="en-GB" dirty="0"/>
              <a:t>Please acknowledge JASMIN</a:t>
            </a:r>
          </a:p>
          <a:p>
            <a:pPr marL="1485900" lvl="2" indent="-342900"/>
            <a:r>
              <a:rPr lang="en-GB" dirty="0">
                <a:hlinkClick r:id="rId2"/>
              </a:rPr>
              <a:t>https://help.jasmin.ac.uk/article/4693-acknowledging-jasmin</a:t>
            </a:r>
            <a:endParaRPr lang="en-GB" dirty="0"/>
          </a:p>
          <a:p>
            <a:pPr marL="1485900" lvl="2" indent="-342900"/>
            <a:r>
              <a:rPr lang="en-GB" dirty="0"/>
              <a:t>Tell your funding body what you’ve done with JASMIN</a:t>
            </a:r>
          </a:p>
          <a:p>
            <a:pPr marL="1485900" lvl="2" indent="-342900"/>
            <a:r>
              <a:rPr lang="en-GB" dirty="0"/>
              <a:t>Helps ensure continued funding</a:t>
            </a:r>
          </a:p>
          <a:p>
            <a:pPr marL="1485900" lvl="2" indent="-342900"/>
            <a:r>
              <a:rPr lang="en-GB" dirty="0"/>
              <a:t>Makes the case for improving the service further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marL="1485900" lvl="2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8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E-EF21-9441-B569-9FB38965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JASMIN achieve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237B-717C-5041-A789-CE2514CE6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Facility operated by STFC on behalf of NERC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Architecture: 		CEDA &amp; STFC Scientific Computing Department (SCD)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Physical infrastructure: 	Operated by SCD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User services: 		Managed by CEDA (RAL Space)</a:t>
            </a:r>
          </a:p>
          <a:p>
            <a:pPr lvl="1"/>
            <a:endParaRPr lang="en-US" dirty="0">
              <a:solidFill>
                <a:srgbClr val="63666A"/>
              </a:solidFill>
            </a:endParaRPr>
          </a:p>
          <a:p>
            <a:r>
              <a:rPr lang="en-US" dirty="0"/>
              <a:t>Large-scale, high-performance storage and compute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Centered more around </a:t>
            </a:r>
            <a:r>
              <a:rPr lang="en-US" b="1" dirty="0">
                <a:solidFill>
                  <a:srgbClr val="63666A"/>
                </a:solidFill>
              </a:rPr>
              <a:t>storage &amp; data access</a:t>
            </a:r>
            <a:r>
              <a:rPr lang="en-US" dirty="0">
                <a:solidFill>
                  <a:srgbClr val="63666A"/>
                </a:solidFill>
              </a:rPr>
              <a:t> than traditional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More flexible environment than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Many component services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Huge range of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2538-615F-3140-8D1A-35DEA6226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61DDB3-5720-AD48-85F3-BE3AB587AF31}"/>
              </a:ext>
            </a:extLst>
          </p:cNvPr>
          <p:cNvSpPr/>
          <p:nvPr/>
        </p:nvSpPr>
        <p:spPr>
          <a:xfrm>
            <a:off x="1038830" y="2671161"/>
            <a:ext cx="1908492" cy="19682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A03940-565B-F341-B8D7-B0751ECFCDAE}"/>
              </a:ext>
            </a:extLst>
          </p:cNvPr>
          <p:cNvSpPr/>
          <p:nvPr/>
        </p:nvSpPr>
        <p:spPr>
          <a:xfrm>
            <a:off x="5717493" y="2557934"/>
            <a:ext cx="2108984" cy="21201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Analysis, processing, data sharing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62FB9C-5C89-9E4C-990E-B4C636A8F628}"/>
              </a:ext>
            </a:extLst>
          </p:cNvPr>
          <p:cNvSpPr/>
          <p:nvPr/>
        </p:nvSpPr>
        <p:spPr>
          <a:xfrm>
            <a:off x="7413995" y="2126016"/>
            <a:ext cx="1557343" cy="1557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Interactive compute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9CECD9-164E-A641-AF75-43712218450F}"/>
              </a:ext>
            </a:extLst>
          </p:cNvPr>
          <p:cNvSpPr/>
          <p:nvPr/>
        </p:nvSpPr>
        <p:spPr>
          <a:xfrm>
            <a:off x="7492450" y="368335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Batch compute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6DC1A-557D-0D49-8A08-DDC4AF10C381}"/>
              </a:ext>
            </a:extLst>
          </p:cNvPr>
          <p:cNvSpPr/>
          <p:nvPr/>
        </p:nvSpPr>
        <p:spPr>
          <a:xfrm>
            <a:off x="6042376" y="4331024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JASMIN Community Cloud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27528B-4683-7242-A7B2-CA09E9428B40}"/>
              </a:ext>
            </a:extLst>
          </p:cNvPr>
          <p:cNvSpPr/>
          <p:nvPr/>
        </p:nvSpPr>
        <p:spPr>
          <a:xfrm>
            <a:off x="4658070" y="3670612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Data transfer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C373AB-0B24-A44E-938E-905F6EA2E8C3}"/>
              </a:ext>
            </a:extLst>
          </p:cNvPr>
          <p:cNvSpPr/>
          <p:nvPr/>
        </p:nvSpPr>
        <p:spPr>
          <a:xfrm>
            <a:off x="5991250" y="1265061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500" dirty="0"/>
              <a:t>Other services: visualization</a:t>
            </a:r>
          </a:p>
          <a:p>
            <a:pPr algn="ctr"/>
            <a:r>
              <a:rPr lang="en-US" sz="1500" dirty="0"/>
              <a:t>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09B2F-7885-F44E-B1EB-529EAE85E8C0}"/>
              </a:ext>
            </a:extLst>
          </p:cNvPr>
          <p:cNvSpPr/>
          <p:nvPr/>
        </p:nvSpPr>
        <p:spPr>
          <a:xfrm>
            <a:off x="251606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17A0A8-1FCD-F743-9448-6C1BE8081908}"/>
              </a:ext>
            </a:extLst>
          </p:cNvPr>
          <p:cNvSpPr/>
          <p:nvPr/>
        </p:nvSpPr>
        <p:spPr>
          <a:xfrm>
            <a:off x="2268965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Tape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C483C9-6B8B-3742-86EA-D57D5691B7E4}"/>
              </a:ext>
            </a:extLst>
          </p:cNvPr>
          <p:cNvSpPr/>
          <p:nvPr/>
        </p:nvSpPr>
        <p:spPr>
          <a:xfrm>
            <a:off x="2268965" y="405233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storage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DB2FE2-E784-CE4C-9AD2-60E9EC640831}"/>
              </a:ext>
            </a:extLst>
          </p:cNvPr>
          <p:cNvSpPr/>
          <p:nvPr/>
        </p:nvSpPr>
        <p:spPr>
          <a:xfrm>
            <a:off x="251607" y="4052338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 store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02DDF9-428F-9243-A919-20E1973613E9}"/>
              </a:ext>
            </a:extLst>
          </p:cNvPr>
          <p:cNvSpPr/>
          <p:nvPr/>
        </p:nvSpPr>
        <p:spPr>
          <a:xfrm>
            <a:off x="4661839" y="214084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587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C875-62BF-3C4D-8030-AB3040C62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4D6ED-E1DF-1045-9E14-8BB02C69F011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63666A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04813-DBC6-C148-9737-FC8AFF2D0527}"/>
              </a:ext>
            </a:extLst>
          </p:cNvPr>
          <p:cNvSpPr/>
          <p:nvPr/>
        </p:nvSpPr>
        <p:spPr>
          <a:xfrm>
            <a:off x="1998981" y="3679311"/>
            <a:ext cx="99486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EAEBE0-C0C2-394F-A6CD-DB572682D959}"/>
              </a:ext>
            </a:extLst>
          </p:cNvPr>
          <p:cNvSpPr/>
          <p:nvPr/>
        </p:nvSpPr>
        <p:spPr>
          <a:xfrm>
            <a:off x="1076199" y="2837564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3C98B7-4C7B-F345-BA4A-73A1F482C554}"/>
              </a:ext>
            </a:extLst>
          </p:cNvPr>
          <p:cNvSpPr/>
          <p:nvPr/>
        </p:nvSpPr>
        <p:spPr>
          <a:xfrm>
            <a:off x="1076198" y="348904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8CE929-7C69-6B45-8657-FC3C11DB8260}"/>
              </a:ext>
            </a:extLst>
          </p:cNvPr>
          <p:cNvSpPr/>
          <p:nvPr/>
        </p:nvSpPr>
        <p:spPr>
          <a:xfrm>
            <a:off x="951492" y="4885375"/>
            <a:ext cx="840323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18C638-C069-F54C-AFBF-0BCC2B3982F7}"/>
              </a:ext>
            </a:extLst>
          </p:cNvPr>
          <p:cNvSpPr/>
          <p:nvPr/>
        </p:nvSpPr>
        <p:spPr>
          <a:xfrm>
            <a:off x="1076197" y="4187209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D3F78D-2F79-1346-B2B9-E321F51B023B}"/>
              </a:ext>
            </a:extLst>
          </p:cNvPr>
          <p:cNvSpPr/>
          <p:nvPr/>
        </p:nvSpPr>
        <p:spPr>
          <a:xfrm>
            <a:off x="3807292" y="3679311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A9A00-AFDD-584F-A2A5-4A8D6E71E9FC}"/>
              </a:ext>
            </a:extLst>
          </p:cNvPr>
          <p:cNvSpPr/>
          <p:nvPr/>
        </p:nvSpPr>
        <p:spPr>
          <a:xfrm>
            <a:off x="7799733" y="1440196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D72889-1FC6-D748-A273-70BD4BD41A64}"/>
              </a:ext>
            </a:extLst>
          </p:cNvPr>
          <p:cNvSpPr/>
          <p:nvPr/>
        </p:nvSpPr>
        <p:spPr>
          <a:xfrm>
            <a:off x="7799733" y="1936679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1D018F-3B43-014C-AE7D-95DFEF4E2F64}"/>
              </a:ext>
            </a:extLst>
          </p:cNvPr>
          <p:cNvSpPr/>
          <p:nvPr/>
        </p:nvSpPr>
        <p:spPr>
          <a:xfrm>
            <a:off x="6262579" y="2975384"/>
            <a:ext cx="863491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7B9140-9254-8A40-B526-08222F062112}"/>
              </a:ext>
            </a:extLst>
          </p:cNvPr>
          <p:cNvSpPr/>
          <p:nvPr/>
        </p:nvSpPr>
        <p:spPr>
          <a:xfrm>
            <a:off x="5075474" y="4991306"/>
            <a:ext cx="1150460" cy="6243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community cloud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74E2E-60C4-2C4B-9298-0260C0EC392F}"/>
              </a:ext>
            </a:extLst>
          </p:cNvPr>
          <p:cNvSpPr/>
          <p:nvPr/>
        </p:nvSpPr>
        <p:spPr>
          <a:xfrm>
            <a:off x="4965845" y="1487731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C82F7D-DF50-8743-9088-AA62E81E92D4}"/>
              </a:ext>
            </a:extLst>
          </p:cNvPr>
          <p:cNvSpPr/>
          <p:nvPr/>
        </p:nvSpPr>
        <p:spPr>
          <a:xfrm>
            <a:off x="7531872" y="4984385"/>
            <a:ext cx="983478" cy="631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external tenancies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C851FD-0E25-6340-A59C-1002028DC3CD}"/>
              </a:ext>
            </a:extLst>
          </p:cNvPr>
          <p:cNvSpPr/>
          <p:nvPr/>
        </p:nvSpPr>
        <p:spPr>
          <a:xfrm>
            <a:off x="6225934" y="4050914"/>
            <a:ext cx="913476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F0DB2C-9601-EA40-90B6-B8C28B6BA929}"/>
              </a:ext>
            </a:extLst>
          </p:cNvPr>
          <p:cNvSpPr/>
          <p:nvPr/>
        </p:nvSpPr>
        <p:spPr>
          <a:xfrm>
            <a:off x="6361973" y="2470971"/>
            <a:ext cx="71561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067A5-7999-0547-8FD4-60F95843B368}"/>
              </a:ext>
            </a:extLst>
          </p:cNvPr>
          <p:cNvSpPr/>
          <p:nvPr/>
        </p:nvSpPr>
        <p:spPr>
          <a:xfrm>
            <a:off x="6225934" y="3542035"/>
            <a:ext cx="851658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B9E74505-636B-7A48-985B-2C28BD68DA97}"/>
              </a:ext>
            </a:extLst>
          </p:cNvPr>
          <p:cNvCxnSpPr>
            <a:cxnSpLocks/>
            <a:stCxn id="10" idx="7"/>
            <a:endCxn id="15" idx="1"/>
          </p:cNvCxnSpPr>
          <p:nvPr/>
        </p:nvCxnSpPr>
        <p:spPr>
          <a:xfrm rot="5400000" flipH="1" flipV="1">
            <a:off x="3964648" y="2750139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22694D6B-D54A-6742-A769-0EB39B15A7AF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 rot="16200000" flipH="1">
            <a:off x="4333637" y="4561633"/>
            <a:ext cx="1204379" cy="27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66799301-C715-CD41-9ED1-AAB18E6B2FE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116305" y="1652645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D4372A58-E513-1A41-A056-8A9883CE6F69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116305" y="1918609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A8059-883D-4C41-9B2D-C7A6B745788F}"/>
              </a:ext>
            </a:extLst>
          </p:cNvPr>
          <p:cNvCxnSpPr>
            <a:cxnSpLocks/>
            <a:stCxn id="15" idx="3"/>
            <a:endCxn id="15" idx="3"/>
          </p:cNvCxnSpPr>
          <p:nvPr/>
        </p:nvCxnSpPr>
        <p:spPr>
          <a:xfrm>
            <a:off x="6116305" y="19186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6">
            <a:extLst>
              <a:ext uri="{FF2B5EF4-FFF2-40B4-BE49-F238E27FC236}">
                <a16:creationId xmlns:a16="http://schemas.microsoft.com/office/drawing/2014/main" id="{CABED305-F36B-DF4F-AF83-F3379E9C30D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225934" y="5300010"/>
            <a:ext cx="1305938" cy="34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8">
            <a:extLst>
              <a:ext uri="{FF2B5EF4-FFF2-40B4-BE49-F238E27FC236}">
                <a16:creationId xmlns:a16="http://schemas.microsoft.com/office/drawing/2014/main" id="{92BF9AD8-F2F9-C944-89B6-78553CF27ECF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10800000">
            <a:off x="1791817" y="3050014"/>
            <a:ext cx="207164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0">
            <a:extLst>
              <a:ext uri="{FF2B5EF4-FFF2-40B4-BE49-F238E27FC236}">
                <a16:creationId xmlns:a16="http://schemas.microsoft.com/office/drawing/2014/main" id="{418635B7-6907-3344-BE22-3067253FDA2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10800000">
            <a:off x="1791817" y="3701492"/>
            <a:ext cx="207165" cy="234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2">
            <a:extLst>
              <a:ext uri="{FF2B5EF4-FFF2-40B4-BE49-F238E27FC236}">
                <a16:creationId xmlns:a16="http://schemas.microsoft.com/office/drawing/2014/main" id="{70DE8223-EEFE-834D-B35B-8671C6F3A17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10800000" flipV="1">
            <a:off x="1791815" y="3936486"/>
            <a:ext cx="207166" cy="1161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4">
            <a:extLst>
              <a:ext uri="{FF2B5EF4-FFF2-40B4-BE49-F238E27FC236}">
                <a16:creationId xmlns:a16="http://schemas.microsoft.com/office/drawing/2014/main" id="{5C1D6763-9322-A54B-8B96-0740843558D5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 flipV="1">
            <a:off x="1791815" y="3936486"/>
            <a:ext cx="207166" cy="463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9744C1-E493-4542-B88D-6A9577191FF1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5785996" y="2104565"/>
            <a:ext cx="331057" cy="820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C557776-4BDC-FA47-8DD6-31117599322A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5468288" y="2422273"/>
            <a:ext cx="867079" cy="72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CBA9619-2E5D-C54A-8D15-386B6DEE0B62}"/>
              </a:ext>
            </a:extLst>
          </p:cNvPr>
          <p:cNvCxnSpPr>
            <a:cxnSpLocks/>
            <a:stCxn id="15" idx="2"/>
            <a:endCxn id="20" idx="1"/>
          </p:cNvCxnSpPr>
          <p:nvPr/>
        </p:nvCxnSpPr>
        <p:spPr>
          <a:xfrm rot="16200000" flipH="1">
            <a:off x="5185235" y="2705326"/>
            <a:ext cx="1396540" cy="684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741909-87BC-7545-B9F5-17209BB1FEDE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328972" y="1214566"/>
            <a:ext cx="33634" cy="4625062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3D9D4-C2F1-6244-9E6F-E051491B38ED}"/>
              </a:ext>
            </a:extLst>
          </p:cNvPr>
          <p:cNvSpPr txBox="1"/>
          <p:nvPr/>
        </p:nvSpPr>
        <p:spPr>
          <a:xfrm>
            <a:off x="7362606" y="1064525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C92623F-9844-B142-970F-695467B3B715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rot="5400000" flipH="1" flipV="1">
            <a:off x="5592411" y="4357783"/>
            <a:ext cx="691816" cy="5752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5BEF-61A7-684B-9082-84885E77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3CC5C5-BE21-304F-B89D-E56B5CFD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70679"/>
              </p:ext>
            </p:extLst>
          </p:nvPr>
        </p:nvGraphicFramePr>
        <p:xfrm>
          <a:off x="1958193" y="1113820"/>
          <a:ext cx="5627596" cy="4901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786">
                  <a:extLst>
                    <a:ext uri="{9D8B030D-6E8A-4147-A177-3AD203B41FA5}">
                      <a16:colId xmlns:a16="http://schemas.microsoft.com/office/drawing/2014/main" val="2020708776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3697187408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869029890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1830700734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986948871"/>
                    </a:ext>
                  </a:extLst>
                </a:gridCol>
              </a:tblGrid>
              <a:tr h="9152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486673"/>
                  </a:ext>
                </a:extLst>
              </a:tr>
              <a:tr h="305081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POSIX disk</a:t>
                      </a:r>
                    </a:p>
                    <a:p>
                      <a:r>
                        <a:rPr lang="en-US" sz="1400" dirty="0"/>
                        <a:t>(file system)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3562859"/>
                  </a:ext>
                </a:extLst>
              </a:tr>
              <a:tr h="305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8186260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 files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sz="1400" dirty="0">
                        <a:solidFill>
                          <a:srgbClr val="00B050"/>
                        </a:solidFill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4619451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 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permanent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3608055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Near-line tape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Interfaces for:</a:t>
                      </a:r>
                    </a:p>
                    <a:p>
                      <a:pPr lvl="1"/>
                      <a:r>
                        <a:rPr lang="en-US" sz="1400" dirty="0"/>
                        <a:t>CEDA Archive data (staging &amp; backup)</a:t>
                      </a:r>
                    </a:p>
                    <a:p>
                      <a:pPr lvl="1"/>
                      <a:r>
                        <a:rPr lang="en-US" sz="1400" dirty="0"/>
                        <a:t>JASMIN Group Workspace data (Elastic Tape)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82173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Object store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S3 interface, like Amazon S3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Several planned uses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28519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Block storage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Used for provisioning virtual machine disks</a:t>
                      </a:r>
                    </a:p>
                    <a:p>
                      <a:pPr lvl="1"/>
                      <a:r>
                        <a:rPr lang="en-US" sz="1400" dirty="0"/>
                        <a:t>JASMIN virtualization estate</a:t>
                      </a:r>
                    </a:p>
                    <a:p>
                      <a:pPr lvl="1"/>
                      <a:r>
                        <a:rPr lang="en-US" sz="1400" dirty="0"/>
                        <a:t>JASMIN community cloud</a:t>
                      </a:r>
                    </a:p>
                    <a:p>
                      <a:pPr lvl="0"/>
                      <a:r>
                        <a:rPr lang="en-US" sz="1400" dirty="0"/>
                        <a:t>Other specialist storage : databases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366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9A0375AB-C0C0-C14D-93C8-248856D914E9}"/>
              </a:ext>
            </a:extLst>
          </p:cNvPr>
          <p:cNvSpPr/>
          <p:nvPr/>
        </p:nvSpPr>
        <p:spPr>
          <a:xfrm>
            <a:off x="926311" y="4411712"/>
            <a:ext cx="767044" cy="463935"/>
          </a:xfrm>
          <a:prstGeom prst="cloud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</p:txBody>
      </p:sp>
      <p:sp>
        <p:nvSpPr>
          <p:cNvPr id="6" name="Direct Access Storage 5">
            <a:extLst>
              <a:ext uri="{FF2B5EF4-FFF2-40B4-BE49-F238E27FC236}">
                <a16:creationId xmlns:a16="http://schemas.microsoft.com/office/drawing/2014/main" id="{EBAD798A-2074-1944-BFE8-84BEC834CE87}"/>
              </a:ext>
            </a:extLst>
          </p:cNvPr>
          <p:cNvSpPr/>
          <p:nvPr/>
        </p:nvSpPr>
        <p:spPr>
          <a:xfrm>
            <a:off x="926310" y="5313438"/>
            <a:ext cx="767990" cy="427118"/>
          </a:xfrm>
          <a:prstGeom prst="flowChartMagneticDru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05D96BE-84DC-4847-BFA0-F16F198A4E21}"/>
              </a:ext>
            </a:extLst>
          </p:cNvPr>
          <p:cNvSpPr/>
          <p:nvPr/>
        </p:nvSpPr>
        <p:spPr>
          <a:xfrm>
            <a:off x="1120967" y="2376446"/>
            <a:ext cx="572540" cy="514114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8" name="Sequential Access Storage 7">
            <a:extLst>
              <a:ext uri="{FF2B5EF4-FFF2-40B4-BE49-F238E27FC236}">
                <a16:creationId xmlns:a16="http://schemas.microsoft.com/office/drawing/2014/main" id="{9B1D8E48-0DB9-CC43-A9E8-8A2F2DDF52C1}"/>
              </a:ext>
            </a:extLst>
          </p:cNvPr>
          <p:cNvSpPr/>
          <p:nvPr/>
        </p:nvSpPr>
        <p:spPr>
          <a:xfrm>
            <a:off x="1075480" y="3430108"/>
            <a:ext cx="617874" cy="552581"/>
          </a:xfrm>
          <a:prstGeom prst="flowChartMagneticTap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tape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05C1EB94-606A-0D46-95B7-2859844952DD}"/>
              </a:ext>
            </a:extLst>
          </p:cNvPr>
          <p:cNvSpPr/>
          <p:nvPr/>
        </p:nvSpPr>
        <p:spPr>
          <a:xfrm>
            <a:off x="4405197" y="1329321"/>
            <a:ext cx="572540" cy="514114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22E5601D-9D9F-F249-8E5F-9C9050C2088F}"/>
              </a:ext>
            </a:extLst>
          </p:cNvPr>
          <p:cNvSpPr/>
          <p:nvPr/>
        </p:nvSpPr>
        <p:spPr>
          <a:xfrm>
            <a:off x="5503749" y="1329321"/>
            <a:ext cx="572540" cy="514114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2E52AE99-FD87-9A46-AFCC-7272203F2AE0}"/>
              </a:ext>
            </a:extLst>
          </p:cNvPr>
          <p:cNvSpPr/>
          <p:nvPr/>
        </p:nvSpPr>
        <p:spPr>
          <a:xfrm>
            <a:off x="6704922" y="1329320"/>
            <a:ext cx="572540" cy="51411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C378-DBDA-0845-A1D3-841E63BFD6E2}"/>
              </a:ext>
            </a:extLst>
          </p:cNvPr>
          <p:cNvSpPr txBox="1"/>
          <p:nvPr/>
        </p:nvSpPr>
        <p:spPr>
          <a:xfrm>
            <a:off x="7585789" y="2656703"/>
            <a:ext cx="1162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Coming soon</a:t>
            </a:r>
          </a:p>
        </p:txBody>
      </p:sp>
    </p:spTree>
    <p:extLst>
      <p:ext uri="{BB962C8B-B14F-4D97-AF65-F5344CB8AC3E}">
        <p14:creationId xmlns:p14="http://schemas.microsoft.com/office/powerpoint/2010/main" val="313599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6AC5-9740-8A43-B385-7CAA06344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deployments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94BDA-4336-A64E-8A69-B6273833627B}"/>
              </a:ext>
            </a:extLst>
          </p:cNvPr>
          <p:cNvSpPr txBox="1"/>
          <p:nvPr/>
        </p:nvSpPr>
        <p:spPr>
          <a:xfrm>
            <a:off x="62955" y="4841160"/>
            <a:ext cx="1671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Virtual Machines</a:t>
            </a:r>
          </a:p>
          <a:p>
            <a:pPr algn="r"/>
            <a:r>
              <a:rPr lang="en-US" sz="900" dirty="0"/>
              <a:t>jasmin-sci1,2,5 /</a:t>
            </a:r>
            <a:r>
              <a:rPr lang="en-US" sz="900" dirty="0" err="1"/>
              <a:t>tmp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B5E3CA-04E9-C541-9561-C09E66FC7BC7}"/>
              </a:ext>
            </a:extLst>
          </p:cNvPr>
          <p:cNvSpPr/>
          <p:nvPr/>
        </p:nvSpPr>
        <p:spPr>
          <a:xfrm>
            <a:off x="7899175" y="3709502"/>
            <a:ext cx="1076554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AB31F7-C82F-4343-8438-CA63CF2C607A}"/>
              </a:ext>
            </a:extLst>
          </p:cNvPr>
          <p:cNvSpPr/>
          <p:nvPr/>
        </p:nvSpPr>
        <p:spPr>
          <a:xfrm>
            <a:off x="6976392" y="2867755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60338D-76EF-B545-947B-50F863FD734C}"/>
              </a:ext>
            </a:extLst>
          </p:cNvPr>
          <p:cNvSpPr/>
          <p:nvPr/>
        </p:nvSpPr>
        <p:spPr>
          <a:xfrm>
            <a:off x="6976392" y="351923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EA2BC-810E-8140-834D-DCB1074D3BEB}"/>
              </a:ext>
            </a:extLst>
          </p:cNvPr>
          <p:cNvSpPr/>
          <p:nvPr/>
        </p:nvSpPr>
        <p:spPr>
          <a:xfrm>
            <a:off x="6973853" y="4762594"/>
            <a:ext cx="803019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784484-C443-404A-A320-1C90BA10DEA6}"/>
              </a:ext>
            </a:extLst>
          </p:cNvPr>
          <p:cNvSpPr/>
          <p:nvPr/>
        </p:nvSpPr>
        <p:spPr>
          <a:xfrm>
            <a:off x="6973854" y="4119216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534CCB10-F69C-A246-8B73-00E98397353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10800000">
            <a:off x="7692011" y="3080205"/>
            <a:ext cx="207165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CEAAF481-626A-C64B-A13F-6D1DA80E535E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>
            <a:off x="7692011" y="3731681"/>
            <a:ext cx="207165" cy="2349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D3FF05D9-D58A-D141-9FAB-0BD5D5917F18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0800000" flipV="1">
            <a:off x="7776873" y="3966677"/>
            <a:ext cx="122303" cy="10083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3F3C5ADC-4D98-604B-8BCD-5CEC60DAD31F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rot="10800000" flipV="1">
            <a:off x="7689473" y="3966677"/>
            <a:ext cx="209703" cy="3649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88B04F-F294-C742-BA03-0B12086BC5FC}"/>
              </a:ext>
            </a:extLst>
          </p:cNvPr>
          <p:cNvCxnSpPr>
            <a:cxnSpLocks/>
            <a:stCxn id="8" idx="1"/>
            <a:endCxn id="35" idx="4"/>
          </p:cNvCxnSpPr>
          <p:nvPr/>
        </p:nvCxnSpPr>
        <p:spPr>
          <a:xfrm flipH="1" flipV="1">
            <a:off x="5727305" y="2153635"/>
            <a:ext cx="1249087" cy="157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1F7C7-E7A5-1F43-930A-F8523EAFAC3C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5810063" y="2864455"/>
            <a:ext cx="1166329" cy="86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CFA27F-1FCB-5240-A7AB-D360AE60DF7D}"/>
              </a:ext>
            </a:extLst>
          </p:cNvPr>
          <p:cNvCxnSpPr>
            <a:cxnSpLocks/>
            <a:stCxn id="35" idx="2"/>
            <a:endCxn id="37" idx="4"/>
          </p:cNvCxnSpPr>
          <p:nvPr/>
        </p:nvCxnSpPr>
        <p:spPr>
          <a:xfrm flipH="1" flipV="1">
            <a:off x="4275186" y="1924816"/>
            <a:ext cx="999762" cy="2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7880F-C08A-E14A-84F3-11CD820A790F}"/>
              </a:ext>
            </a:extLst>
          </p:cNvPr>
          <p:cNvCxnSpPr>
            <a:cxnSpLocks/>
            <a:stCxn id="35" idx="2"/>
            <a:endCxn id="38" idx="4"/>
          </p:cNvCxnSpPr>
          <p:nvPr/>
        </p:nvCxnSpPr>
        <p:spPr>
          <a:xfrm flipH="1">
            <a:off x="4298370" y="2153634"/>
            <a:ext cx="976578" cy="28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78AD18-D373-B443-8712-EDB38FA2C64E}"/>
              </a:ext>
            </a:extLst>
          </p:cNvPr>
          <p:cNvCxnSpPr>
            <a:cxnSpLocks/>
            <a:stCxn id="35" idx="2"/>
            <a:endCxn id="39" idx="4"/>
          </p:cNvCxnSpPr>
          <p:nvPr/>
        </p:nvCxnSpPr>
        <p:spPr>
          <a:xfrm flipH="1">
            <a:off x="4290773" y="2153634"/>
            <a:ext cx="984175" cy="8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130B6E-3354-B941-949B-5AE0701FC45E}"/>
              </a:ext>
            </a:extLst>
          </p:cNvPr>
          <p:cNvCxnSpPr>
            <a:cxnSpLocks/>
            <a:stCxn id="7" idx="1"/>
            <a:endCxn id="34" idx="4"/>
          </p:cNvCxnSpPr>
          <p:nvPr/>
        </p:nvCxnSpPr>
        <p:spPr>
          <a:xfrm flipH="1" flipV="1">
            <a:off x="5707549" y="1452982"/>
            <a:ext cx="1268843" cy="162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C9026C-4DDA-4C4D-A6C6-62C0212753C3}"/>
              </a:ext>
            </a:extLst>
          </p:cNvPr>
          <p:cNvSpPr/>
          <p:nvPr/>
        </p:nvSpPr>
        <p:spPr>
          <a:xfrm>
            <a:off x="3725430" y="3500563"/>
            <a:ext cx="650637" cy="20893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scratch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E9D390-0B09-324E-A063-B35ED46C87D7}"/>
              </a:ext>
            </a:extLst>
          </p:cNvPr>
          <p:cNvSpPr/>
          <p:nvPr/>
        </p:nvSpPr>
        <p:spPr>
          <a:xfrm>
            <a:off x="2003034" y="4936012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C79C872-B17A-C94B-8B2F-2361F5E69E83}"/>
              </a:ext>
            </a:extLst>
          </p:cNvPr>
          <p:cNvSpPr/>
          <p:nvPr/>
        </p:nvSpPr>
        <p:spPr>
          <a:xfrm>
            <a:off x="5397190" y="4715327"/>
            <a:ext cx="1070396" cy="64711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storage for cloud tenancies &amp; virtual machines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BDD2C-47E5-B847-AF1A-B935192D5510}"/>
              </a:ext>
            </a:extLst>
          </p:cNvPr>
          <p:cNvCxnSpPr>
            <a:cxnSpLocks/>
            <a:stCxn id="10" idx="1"/>
            <a:endCxn id="21" idx="3"/>
          </p:cNvCxnSpPr>
          <p:nvPr/>
        </p:nvCxnSpPr>
        <p:spPr>
          <a:xfrm flipH="1" flipV="1">
            <a:off x="4376067" y="3605033"/>
            <a:ext cx="2597787" cy="72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98DC83-64CA-1340-8560-2E83D85CE7C5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6467586" y="4331665"/>
            <a:ext cx="506268" cy="70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2B0451-DD83-4C43-9B2A-3E68F4E525BF}"/>
              </a:ext>
            </a:extLst>
          </p:cNvPr>
          <p:cNvCxnSpPr>
            <a:cxnSpLocks/>
            <a:stCxn id="21" idx="1"/>
            <a:endCxn id="49" idx="4"/>
          </p:cNvCxnSpPr>
          <p:nvPr/>
        </p:nvCxnSpPr>
        <p:spPr>
          <a:xfrm flipH="1" flipV="1">
            <a:off x="3243387" y="3219069"/>
            <a:ext cx="482043" cy="38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B33F2-D3F7-7948-9D36-083C23F04D36}"/>
              </a:ext>
            </a:extLst>
          </p:cNvPr>
          <p:cNvCxnSpPr>
            <a:cxnSpLocks/>
            <a:stCxn id="21" idx="1"/>
            <a:endCxn id="50" idx="4"/>
          </p:cNvCxnSpPr>
          <p:nvPr/>
        </p:nvCxnSpPr>
        <p:spPr>
          <a:xfrm flipH="1">
            <a:off x="3243387" y="3605033"/>
            <a:ext cx="482043" cy="5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C20A88-0C47-9C41-A1D0-3A3E9E72131B}"/>
              </a:ext>
            </a:extLst>
          </p:cNvPr>
          <p:cNvCxnSpPr>
            <a:cxnSpLocks/>
            <a:stCxn id="23" idx="1"/>
            <a:endCxn id="42" idx="4"/>
          </p:cNvCxnSpPr>
          <p:nvPr/>
        </p:nvCxnSpPr>
        <p:spPr>
          <a:xfrm flipH="1" flipV="1">
            <a:off x="5144057" y="5026212"/>
            <a:ext cx="253133" cy="1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DCC83-30BA-4740-9C81-4B539E41BA2A}"/>
              </a:ext>
            </a:extLst>
          </p:cNvPr>
          <p:cNvCxnSpPr>
            <a:cxnSpLocks/>
            <a:stCxn id="23" idx="1"/>
            <a:endCxn id="41" idx="0"/>
          </p:cNvCxnSpPr>
          <p:nvPr/>
        </p:nvCxnSpPr>
        <p:spPr>
          <a:xfrm flipH="1">
            <a:off x="5142944" y="5038886"/>
            <a:ext cx="254246" cy="5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5298DD3-2B57-FD43-8A7F-6C9DA7D4A394}"/>
              </a:ext>
            </a:extLst>
          </p:cNvPr>
          <p:cNvSpPr/>
          <p:nvPr/>
        </p:nvSpPr>
        <p:spPr>
          <a:xfrm>
            <a:off x="3968502" y="4194114"/>
            <a:ext cx="318249" cy="21982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xfc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1167C-F272-4943-8971-82569DAD0225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4286751" y="4304026"/>
            <a:ext cx="2687103" cy="2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82B069-A0C7-DB47-9A8E-6113AE36A29E}"/>
              </a:ext>
            </a:extLst>
          </p:cNvPr>
          <p:cNvCxnSpPr>
            <a:cxnSpLocks/>
            <a:stCxn id="36" idx="0"/>
            <a:endCxn id="8" idx="1"/>
          </p:cNvCxnSpPr>
          <p:nvPr/>
        </p:nvCxnSpPr>
        <p:spPr>
          <a:xfrm>
            <a:off x="5932388" y="3538880"/>
            <a:ext cx="1044003" cy="19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38FF2-E289-F740-89F4-20F03E2CF73A}"/>
              </a:ext>
            </a:extLst>
          </p:cNvPr>
          <p:cNvCxnSpPr>
            <a:cxnSpLocks/>
            <a:stCxn id="30" idx="1"/>
            <a:endCxn id="57" idx="4"/>
          </p:cNvCxnSpPr>
          <p:nvPr/>
        </p:nvCxnSpPr>
        <p:spPr>
          <a:xfrm flipH="1">
            <a:off x="3251766" y="4304026"/>
            <a:ext cx="716737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2C250CFF-8CA4-044A-BFB7-0876D87FD175}"/>
              </a:ext>
            </a:extLst>
          </p:cNvPr>
          <p:cNvSpPr/>
          <p:nvPr/>
        </p:nvSpPr>
        <p:spPr>
          <a:xfrm>
            <a:off x="5255193" y="1249884"/>
            <a:ext cx="452357" cy="406196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B1A00DB-C16C-8B41-992B-2D367479A11B}"/>
              </a:ext>
            </a:extLst>
          </p:cNvPr>
          <p:cNvSpPr/>
          <p:nvPr/>
        </p:nvSpPr>
        <p:spPr>
          <a:xfrm>
            <a:off x="5274948" y="1950536"/>
            <a:ext cx="452357" cy="40619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B1A1C2F5-67EE-7E4B-BC29-B9F0B52DE414}"/>
              </a:ext>
            </a:extLst>
          </p:cNvPr>
          <p:cNvSpPr/>
          <p:nvPr/>
        </p:nvSpPr>
        <p:spPr>
          <a:xfrm>
            <a:off x="5165984" y="3306912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51B3C335-FB43-F744-9F38-59917A3CFDAC}"/>
              </a:ext>
            </a:extLst>
          </p:cNvPr>
          <p:cNvSpPr/>
          <p:nvPr/>
        </p:nvSpPr>
        <p:spPr>
          <a:xfrm>
            <a:off x="3806194" y="1714249"/>
            <a:ext cx="468992" cy="421133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2D3D26F5-C9AC-EC41-953D-5C65FFF9DBFF}"/>
              </a:ext>
            </a:extLst>
          </p:cNvPr>
          <p:cNvSpPr/>
          <p:nvPr/>
        </p:nvSpPr>
        <p:spPr>
          <a:xfrm>
            <a:off x="3829378" y="2230487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650A2EF-E7C5-EF43-99BF-4271AD2F89BB}"/>
              </a:ext>
            </a:extLst>
          </p:cNvPr>
          <p:cNvSpPr/>
          <p:nvPr/>
        </p:nvSpPr>
        <p:spPr>
          <a:xfrm>
            <a:off x="3821781" y="2765909"/>
            <a:ext cx="468992" cy="42113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40" name="Sequential Access Storage 39">
            <a:extLst>
              <a:ext uri="{FF2B5EF4-FFF2-40B4-BE49-F238E27FC236}">
                <a16:creationId xmlns:a16="http://schemas.microsoft.com/office/drawing/2014/main" id="{9C309BB4-425D-1746-A9A5-002AE877FA21}"/>
              </a:ext>
            </a:extLst>
          </p:cNvPr>
          <p:cNvSpPr/>
          <p:nvPr/>
        </p:nvSpPr>
        <p:spPr>
          <a:xfrm>
            <a:off x="5192189" y="2588164"/>
            <a:ext cx="617874" cy="552581"/>
          </a:xfrm>
          <a:prstGeom prst="flowChartMagneticTap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 err="1"/>
              <a:t>ElasticTape</a:t>
            </a:r>
            <a:endParaRPr lang="en-US" sz="1050" dirty="0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4F34E34B-91FE-104C-93AB-C6411DF8D60A}"/>
              </a:ext>
            </a:extLst>
          </p:cNvPr>
          <p:cNvSpPr/>
          <p:nvPr/>
        </p:nvSpPr>
        <p:spPr>
          <a:xfrm>
            <a:off x="4376540" y="5389814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42" name="Direct Access Storage 41">
            <a:extLst>
              <a:ext uri="{FF2B5EF4-FFF2-40B4-BE49-F238E27FC236}">
                <a16:creationId xmlns:a16="http://schemas.microsoft.com/office/drawing/2014/main" id="{1955EFF7-BEAA-F344-82AF-9B229E341EC4}"/>
              </a:ext>
            </a:extLst>
          </p:cNvPr>
          <p:cNvSpPr/>
          <p:nvPr/>
        </p:nvSpPr>
        <p:spPr>
          <a:xfrm>
            <a:off x="4376067" y="4812652"/>
            <a:ext cx="767990" cy="42711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43235C-686F-CD49-8457-755704A1BA89}"/>
              </a:ext>
            </a:extLst>
          </p:cNvPr>
          <p:cNvSpPr txBox="1"/>
          <p:nvPr/>
        </p:nvSpPr>
        <p:spPr>
          <a:xfrm>
            <a:off x="637577" y="1672169"/>
            <a:ext cx="25999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/cems2/&lt;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/jasmin3/&lt;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63531F-8598-A948-A6E1-C60A1DDE64CE}"/>
              </a:ext>
            </a:extLst>
          </p:cNvPr>
          <p:cNvCxnSpPr>
            <a:cxnSpLocks/>
            <a:stCxn id="37" idx="2"/>
            <a:endCxn id="43" idx="3"/>
          </p:cNvCxnSpPr>
          <p:nvPr/>
        </p:nvCxnSpPr>
        <p:spPr>
          <a:xfrm flipH="1">
            <a:off x="3237535" y="1924816"/>
            <a:ext cx="568659" cy="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53FDAD-A009-2640-9C42-2279FFECE55F}"/>
              </a:ext>
            </a:extLst>
          </p:cNvPr>
          <p:cNvSpPr txBox="1"/>
          <p:nvPr/>
        </p:nvSpPr>
        <p:spPr>
          <a:xfrm>
            <a:off x="637577" y="2244869"/>
            <a:ext cx="2599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nopw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DA4298-AD74-874B-8AD0-7BFE6FE4DC29}"/>
              </a:ext>
            </a:extLst>
          </p:cNvPr>
          <p:cNvCxnSpPr>
            <a:cxnSpLocks/>
            <a:stCxn id="38" idx="2"/>
            <a:endCxn id="45" idx="3"/>
          </p:cNvCxnSpPr>
          <p:nvPr/>
        </p:nvCxnSpPr>
        <p:spPr>
          <a:xfrm flipH="1" flipV="1">
            <a:off x="3237535" y="2429535"/>
            <a:ext cx="591843" cy="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0B685A-13B0-5C40-98B1-3A9781ED5E90}"/>
              </a:ext>
            </a:extLst>
          </p:cNvPr>
          <p:cNvSpPr txBox="1"/>
          <p:nvPr/>
        </p:nvSpPr>
        <p:spPr>
          <a:xfrm>
            <a:off x="637576" y="2665473"/>
            <a:ext cx="25999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smf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C5D24D-67B3-5F47-B653-E0629B2BDB6C}"/>
              </a:ext>
            </a:extLst>
          </p:cNvPr>
          <p:cNvCxnSpPr>
            <a:cxnSpLocks/>
            <a:stCxn id="39" idx="2"/>
            <a:endCxn id="47" idx="3"/>
          </p:cNvCxnSpPr>
          <p:nvPr/>
        </p:nvCxnSpPr>
        <p:spPr>
          <a:xfrm flipH="1" flipV="1">
            <a:off x="3237534" y="2780889"/>
            <a:ext cx="584247" cy="19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71352E0-CF46-BA43-92DB-315081FB6DAE}"/>
              </a:ext>
            </a:extLst>
          </p:cNvPr>
          <p:cNvSpPr/>
          <p:nvPr/>
        </p:nvSpPr>
        <p:spPr>
          <a:xfrm>
            <a:off x="2778417" y="3026096"/>
            <a:ext cx="464970" cy="385946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C68BF71E-5E3B-004C-967C-CB5E6363D6A0}"/>
              </a:ext>
            </a:extLst>
          </p:cNvPr>
          <p:cNvSpPr/>
          <p:nvPr/>
        </p:nvSpPr>
        <p:spPr>
          <a:xfrm>
            <a:off x="2778417" y="3470146"/>
            <a:ext cx="464970" cy="385202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AA31A0-3F9E-D14D-8B91-B67A8FB5E003}"/>
              </a:ext>
            </a:extLst>
          </p:cNvPr>
          <p:cNvSpPr txBox="1"/>
          <p:nvPr/>
        </p:nvSpPr>
        <p:spPr>
          <a:xfrm>
            <a:off x="1076608" y="3140745"/>
            <a:ext cx="13139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75 Tb    /work/scratch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BCB38F-3185-6644-95DD-7C19F3ED3EBB}"/>
              </a:ext>
            </a:extLst>
          </p:cNvPr>
          <p:cNvSpPr txBox="1"/>
          <p:nvPr/>
        </p:nvSpPr>
        <p:spPr>
          <a:xfrm>
            <a:off x="540328" y="3563098"/>
            <a:ext cx="18459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175 </a:t>
            </a:r>
            <a:r>
              <a:rPr lang="en-US" sz="900" dirty="0"/>
              <a:t>Tb    /work/scratch-</a:t>
            </a:r>
            <a:r>
              <a:rPr lang="en-US" sz="900" dirty="0" err="1"/>
              <a:t>nompiio</a:t>
            </a:r>
            <a:endParaRPr lang="en-US" sz="9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2C8099-8D9E-C440-A39F-A087D1FF266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>
            <a:off x="2390601" y="3219069"/>
            <a:ext cx="387816" cy="3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C36972-DFA6-5347-AD82-8E65EC812CC7}"/>
              </a:ext>
            </a:extLst>
          </p:cNvPr>
          <p:cNvCxnSpPr>
            <a:cxnSpLocks/>
            <a:stCxn id="50" idx="2"/>
            <a:endCxn id="52" idx="3"/>
          </p:cNvCxnSpPr>
          <p:nvPr/>
        </p:nvCxnSpPr>
        <p:spPr>
          <a:xfrm flipH="1">
            <a:off x="2386326" y="3662747"/>
            <a:ext cx="392091" cy="1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6E26E8-A532-0543-9B74-FC738673B2F1}"/>
              </a:ext>
            </a:extLst>
          </p:cNvPr>
          <p:cNvSpPr txBox="1"/>
          <p:nvPr/>
        </p:nvSpPr>
        <p:spPr>
          <a:xfrm>
            <a:off x="3483429" y="1101326"/>
            <a:ext cx="146976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 100 Gb    /home/users/&lt;username&gt;</a:t>
            </a:r>
            <a:br>
              <a:rPr lang="en-US" sz="900" dirty="0"/>
            </a:br>
            <a:r>
              <a:rPr lang="en-US" sz="900" b="1" dirty="0"/>
              <a:t>backed up &amp; snapshots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9741AF-1420-4147-B22C-532A62B2B91F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flipH="1" flipV="1">
            <a:off x="4953193" y="1355242"/>
            <a:ext cx="302000" cy="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2C1A3B41-F0FE-7F4C-ABB1-72AC080B17D1}"/>
              </a:ext>
            </a:extLst>
          </p:cNvPr>
          <p:cNvSpPr/>
          <p:nvPr/>
        </p:nvSpPr>
        <p:spPr>
          <a:xfrm>
            <a:off x="2782774" y="4106424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8DB9C7C-E815-FC41-B793-00FBCFB9425F}"/>
              </a:ext>
            </a:extLst>
          </p:cNvPr>
          <p:cNvSpPr/>
          <p:nvPr/>
        </p:nvSpPr>
        <p:spPr>
          <a:xfrm>
            <a:off x="2724629" y="4830643"/>
            <a:ext cx="586443" cy="39113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VM disk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E275-2D9F-7941-993B-47E5A13709EC}"/>
              </a:ext>
            </a:extLst>
          </p:cNvPr>
          <p:cNvSpPr txBox="1"/>
          <p:nvPr/>
        </p:nvSpPr>
        <p:spPr>
          <a:xfrm>
            <a:off x="62955" y="5290516"/>
            <a:ext cx="1679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Physical Machines</a:t>
            </a:r>
          </a:p>
          <a:p>
            <a:pPr algn="r"/>
            <a:br>
              <a:rPr lang="en-US" sz="900" dirty="0"/>
            </a:br>
            <a:r>
              <a:rPr lang="en-US" sz="900" dirty="0"/>
              <a:t>LOTUS host??? /</a:t>
            </a:r>
            <a:r>
              <a:rPr lang="en-US" sz="900" dirty="0" err="1"/>
              <a:t>tmp</a:t>
            </a:r>
            <a:endParaRPr lang="en-US" sz="900" dirty="0"/>
          </a:p>
          <a:p>
            <a:pPr algn="r"/>
            <a:r>
              <a:rPr lang="en-US" sz="900" dirty="0"/>
              <a:t>cems-sci2, jasmin-sci3,6 /</a:t>
            </a:r>
            <a:r>
              <a:rPr lang="en-US" sz="900" dirty="0" err="1"/>
              <a:t>tmp</a:t>
            </a:r>
            <a:endParaRPr lang="en-US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4765C4-F8D8-0D42-B4E8-FA39A4BF30AD}"/>
              </a:ext>
            </a:extLst>
          </p:cNvPr>
          <p:cNvCxnSpPr>
            <a:cxnSpLocks/>
            <a:stCxn id="42" idx="1"/>
            <a:endCxn id="58" idx="4"/>
          </p:cNvCxnSpPr>
          <p:nvPr/>
        </p:nvCxnSpPr>
        <p:spPr>
          <a:xfrm flipH="1">
            <a:off x="3311073" y="5026212"/>
            <a:ext cx="10649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87956EFD-911C-974A-88AF-B10652C3DC86}"/>
              </a:ext>
            </a:extLst>
          </p:cNvPr>
          <p:cNvSpPr/>
          <p:nvPr/>
        </p:nvSpPr>
        <p:spPr>
          <a:xfrm>
            <a:off x="2724630" y="5461219"/>
            <a:ext cx="597319" cy="47826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PM disk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BF9C7A-EE5B-4F42-8CB5-D83716915835}"/>
              </a:ext>
            </a:extLst>
          </p:cNvPr>
          <p:cNvSpPr txBox="1"/>
          <p:nvPr/>
        </p:nvSpPr>
        <p:spPr>
          <a:xfrm>
            <a:off x="125219" y="4210229"/>
            <a:ext cx="226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/work/</a:t>
            </a:r>
            <a:r>
              <a:rPr lang="en-US" sz="900" dirty="0" err="1"/>
              <a:t>xfc</a:t>
            </a:r>
            <a:r>
              <a:rPr lang="en-US" sz="900" dirty="0"/>
              <a:t>/</a:t>
            </a:r>
            <a:r>
              <a:rPr lang="en-US" sz="900" dirty="0" err="1"/>
              <a:t>vol</a:t>
            </a:r>
            <a:r>
              <a:rPr lang="en-US" sz="900" dirty="0"/>
              <a:t>[1-3]/</a:t>
            </a:r>
            <a:r>
              <a:rPr lang="en-US" sz="900" dirty="0" err="1"/>
              <a:t>user_cache</a:t>
            </a:r>
            <a:r>
              <a:rPr lang="en-US" sz="900" dirty="0"/>
              <a:t>/&lt;username&gt;</a:t>
            </a:r>
            <a:br>
              <a:rPr lang="en-US" sz="900" dirty="0"/>
            </a:br>
            <a:r>
              <a:rPr lang="en-US" sz="900" dirty="0"/>
              <a:t>5TB HQ, 300TB TQ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E0DEEA-F8BF-564C-B63A-5695E6182278}"/>
              </a:ext>
            </a:extLst>
          </p:cNvPr>
          <p:cNvCxnSpPr>
            <a:cxnSpLocks/>
            <a:stCxn id="57" idx="2"/>
            <a:endCxn id="62" idx="3"/>
          </p:cNvCxnSpPr>
          <p:nvPr/>
        </p:nvCxnSpPr>
        <p:spPr>
          <a:xfrm flipH="1">
            <a:off x="2386326" y="4316991"/>
            <a:ext cx="396448" cy="7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733BAC-8D6F-CA4C-9E2F-7966A4ED31D6}"/>
              </a:ext>
            </a:extLst>
          </p:cNvPr>
          <p:cNvSpPr txBox="1"/>
          <p:nvPr/>
        </p:nvSpPr>
        <p:spPr>
          <a:xfrm>
            <a:off x="6695059" y="5534671"/>
            <a:ext cx="68667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neodc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badc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B40FFE-710C-4740-8865-676608881A11}"/>
              </a:ext>
            </a:extLst>
          </p:cNvPr>
          <p:cNvCxnSpPr>
            <a:cxnSpLocks/>
            <a:stCxn id="9" idx="2"/>
            <a:endCxn id="64" idx="0"/>
          </p:cNvCxnSpPr>
          <p:nvPr/>
        </p:nvCxnSpPr>
        <p:spPr>
          <a:xfrm flipH="1">
            <a:off x="7038398" y="5187492"/>
            <a:ext cx="336965" cy="3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0E64DE-2D1A-BA42-BE08-0A8516520A76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 flipV="1">
            <a:off x="1734268" y="5025826"/>
            <a:ext cx="268766" cy="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9FCF85-BD31-AD42-AC6D-B993B55DF914}"/>
              </a:ext>
            </a:extLst>
          </p:cNvPr>
          <p:cNvCxnSpPr>
            <a:cxnSpLocks/>
            <a:stCxn id="58" idx="2"/>
            <a:endCxn id="22" idx="3"/>
          </p:cNvCxnSpPr>
          <p:nvPr/>
        </p:nvCxnSpPr>
        <p:spPr>
          <a:xfrm flipH="1">
            <a:off x="2381291" y="5026212"/>
            <a:ext cx="34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CCC097-B6D1-8349-B889-4A39AF049C46}"/>
              </a:ext>
            </a:extLst>
          </p:cNvPr>
          <p:cNvSpPr/>
          <p:nvPr/>
        </p:nvSpPr>
        <p:spPr>
          <a:xfrm>
            <a:off x="2012224" y="5523307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02843-DAB3-C243-9FBF-01BF02ED075C}"/>
              </a:ext>
            </a:extLst>
          </p:cNvPr>
          <p:cNvCxnSpPr>
            <a:cxnSpLocks/>
            <a:stCxn id="68" idx="1"/>
            <a:endCxn id="59" idx="3"/>
          </p:cNvCxnSpPr>
          <p:nvPr/>
        </p:nvCxnSpPr>
        <p:spPr>
          <a:xfrm flipH="1">
            <a:off x="1742139" y="5613507"/>
            <a:ext cx="270085" cy="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04CDA4-CC18-1A4A-A60D-A3CC08D74DE9}"/>
              </a:ext>
            </a:extLst>
          </p:cNvPr>
          <p:cNvCxnSpPr>
            <a:cxnSpLocks/>
            <a:stCxn id="61" idx="2"/>
            <a:endCxn id="68" idx="3"/>
          </p:cNvCxnSpPr>
          <p:nvPr/>
        </p:nvCxnSpPr>
        <p:spPr>
          <a:xfrm flipH="1" flipV="1">
            <a:off x="2390481" y="5613507"/>
            <a:ext cx="334149" cy="8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4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4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16A-6F8B-984B-8BF0-39B96E46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Workspaces (GWS)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208B-D35E-9841-B10E-0AB7BC09F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Collaborative workspace storage provided to a “Project”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GWS Manager is responsible for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Data 				(not CEDA/JASMIN team)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Granting access to their GWS 	(not CEDA/JASMIN team)</a:t>
            </a:r>
          </a:p>
          <a:p>
            <a:pPr lvl="1"/>
            <a:r>
              <a:rPr lang="en-US" b="1" dirty="0">
                <a:solidFill>
                  <a:srgbClr val="63666A"/>
                </a:solidFill>
              </a:rPr>
              <a:t>Not backed up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high-performance, reliable storage systems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But tools provided for managing secondary copy (Elastic Tape, JDMA)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For science-related data only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No personal / sensitive / confidential data (true for all of JASMIN)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Not permanent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For duration of project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Speak to CEDA Archive team for long-term curation of data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Consortium Manager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Responsible for allocating Projects with GWS resources (CEDA implements!)</a:t>
            </a:r>
          </a:p>
          <a:p>
            <a:r>
              <a:rPr lang="en-GB" dirty="0">
                <a:hlinkClick r:id="rId2"/>
              </a:rPr>
              <a:t>https://help.jasmin.ac.uk/category/195-short-term-project-storage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B19-D093-064B-8B14-8957A10E4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mounted where?</a:t>
            </a:r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39455298-B35E-F345-8A85-C966599C9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33816"/>
              </p:ext>
            </p:extLst>
          </p:nvPr>
        </p:nvGraphicFramePr>
        <p:xfrm>
          <a:off x="824088" y="1727200"/>
          <a:ext cx="7640288" cy="3553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820">
                  <a:extLst>
                    <a:ext uri="{9D8B030D-6E8A-4147-A177-3AD203B41FA5}">
                      <a16:colId xmlns:a16="http://schemas.microsoft.com/office/drawing/2014/main" val="4133105486"/>
                    </a:ext>
                  </a:extLst>
                </a:gridCol>
                <a:gridCol w="1131894">
                  <a:extLst>
                    <a:ext uri="{9D8B030D-6E8A-4147-A177-3AD203B41FA5}">
                      <a16:colId xmlns:a16="http://schemas.microsoft.com/office/drawing/2014/main" val="3974884084"/>
                    </a:ext>
                  </a:extLst>
                </a:gridCol>
                <a:gridCol w="990409">
                  <a:extLst>
                    <a:ext uri="{9D8B030D-6E8A-4147-A177-3AD203B41FA5}">
                      <a16:colId xmlns:a16="http://schemas.microsoft.com/office/drawing/2014/main" val="374102560"/>
                    </a:ext>
                  </a:extLst>
                </a:gridCol>
                <a:gridCol w="984340">
                  <a:extLst>
                    <a:ext uri="{9D8B030D-6E8A-4147-A177-3AD203B41FA5}">
                      <a16:colId xmlns:a16="http://schemas.microsoft.com/office/drawing/2014/main" val="4234424828"/>
                    </a:ext>
                  </a:extLst>
                </a:gridCol>
                <a:gridCol w="963825">
                  <a:extLst>
                    <a:ext uri="{9D8B030D-6E8A-4147-A177-3AD203B41FA5}">
                      <a16:colId xmlns:a16="http://schemas.microsoft.com/office/drawing/2014/main" val="2688714061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Storage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xfer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LOTUS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308332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/home/users/&lt;username&gt;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4316550"/>
                  </a:ext>
                </a:extLst>
              </a:tr>
              <a:tr h="146283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/jasmin2/&lt;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gws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nopw</a:t>
                      </a:r>
                      <a:r>
                        <a:rPr lang="en-GB" sz="1400" kern="1200" dirty="0">
                          <a:effectLst/>
                        </a:rPr>
                        <a:t>/j04/&lt;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8699103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</a:t>
                      </a:r>
                      <a:r>
                        <a:rPr lang="en-GB" sz="1400" kern="1200" dirty="0" err="1">
                          <a:effectLst/>
                        </a:rPr>
                        <a:t>xfc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volX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74343618"/>
                  </a:ext>
                </a:extLst>
              </a:tr>
              <a:tr h="63814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/work/scratch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/work/scratch-</a:t>
                      </a:r>
                      <a:r>
                        <a:rPr lang="en-GB" sz="1400" kern="1200" dirty="0" err="1">
                          <a:effectLst/>
                        </a:rPr>
                        <a:t>nompiio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1149017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badc</a:t>
                      </a:r>
                      <a:r>
                        <a:rPr lang="en-GB" sz="1400" kern="1200" dirty="0">
                          <a:effectLst/>
                        </a:rPr>
                        <a:t>, /</a:t>
                      </a:r>
                      <a:r>
                        <a:rPr lang="en-GB" sz="1400" kern="1200" dirty="0" err="1">
                          <a:effectLst/>
                        </a:rPr>
                        <a:t>neodc</a:t>
                      </a:r>
                      <a:r>
                        <a:rPr lang="en-GB" sz="1400" kern="1200" dirty="0">
                          <a:effectLst/>
                        </a:rPr>
                        <a:t> (CEDA Archive)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70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1344</Words>
  <Application>Microsoft Macintosh PowerPoint</Application>
  <PresentationFormat>On-screen Show (4:3)</PresentationFormat>
  <Paragraphs>385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Webdings</vt:lpstr>
      <vt:lpstr>Wingdings</vt:lpstr>
      <vt:lpstr>Office Theme</vt:lpstr>
      <vt:lpstr>JASMIN Overview</vt:lpstr>
      <vt:lpstr>What is JASMIN for?</vt:lpstr>
      <vt:lpstr>How does JASMIN achieve this?</vt:lpstr>
      <vt:lpstr>JASMIN components - 1</vt:lpstr>
      <vt:lpstr>JASMIN components - 2</vt:lpstr>
      <vt:lpstr>Storage types</vt:lpstr>
      <vt:lpstr>Storage deployments</vt:lpstr>
      <vt:lpstr>Group Workspaces (GWS)</vt:lpstr>
      <vt:lpstr>What’s mounted where?</vt:lpstr>
      <vt:lpstr>Interactive compute</vt:lpstr>
      <vt:lpstr>Scientific analysis servers (sci)</vt:lpstr>
      <vt:lpstr>Interactive compute – organized by community</vt:lpstr>
      <vt:lpstr>Batch compute cluster: LOTUS</vt:lpstr>
      <vt:lpstr>Schematic view of LOTUS on JASMIN  </vt:lpstr>
      <vt:lpstr>Scientific analysis servers</vt:lpstr>
      <vt:lpstr>Access to CEDA Archive data</vt:lpstr>
      <vt:lpstr>Data transfer</vt:lpstr>
      <vt:lpstr>Software</vt:lpstr>
      <vt:lpstr>Your account</vt:lpstr>
      <vt:lpstr>Support</vt:lpstr>
      <vt:lpstr>Expectations</vt:lpstr>
    </vt:vector>
  </TitlesOfParts>
  <Company>UKSBS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Microsoft Office User</cp:lastModifiedBy>
  <cp:revision>82</cp:revision>
  <dcterms:created xsi:type="dcterms:W3CDTF">2018-04-25T09:59:10Z</dcterms:created>
  <dcterms:modified xsi:type="dcterms:W3CDTF">2019-07-02T08:45:26Z</dcterms:modified>
</cp:coreProperties>
</file>