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61" r:id="rId2"/>
    <p:sldId id="260" r:id="rId3"/>
    <p:sldId id="283" r:id="rId4"/>
    <p:sldId id="284" r:id="rId5"/>
    <p:sldId id="296" r:id="rId6"/>
    <p:sldId id="287" r:id="rId7"/>
    <p:sldId id="286" r:id="rId8"/>
    <p:sldId id="288" r:id="rId9"/>
    <p:sldId id="289" r:id="rId10"/>
    <p:sldId id="290" r:id="rId11"/>
    <p:sldId id="256" r:id="rId12"/>
    <p:sldId id="295" r:id="rId13"/>
    <p:sldId id="257" r:id="rId14"/>
    <p:sldId id="258" r:id="rId15"/>
    <p:sldId id="259" r:id="rId16"/>
    <p:sldId id="292" r:id="rId17"/>
    <p:sldId id="293" r:id="rId18"/>
    <p:sldId id="297" r:id="rId19"/>
    <p:sldId id="298" r:id="rId20"/>
    <p:sldId id="299" r:id="rId21"/>
    <p:sldId id="30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66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06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0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5A54A-7050-AA43-B296-91EBEA7AE3FC}" type="datetimeFigureOut">
              <a:rPr lang="en-US" smtClean="0"/>
              <a:t>6/26/19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5A5B5-D3D1-5E41-A69F-F2A107739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50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c72dfc94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c72dfc941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g5c72dfc941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7759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1010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c72dfc941_2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rgbClr val="585858"/>
              </a:solidFill>
              <a:highlight>
                <a:schemeClr val="lt1"/>
              </a:highlight>
            </a:endParaRPr>
          </a:p>
        </p:txBody>
      </p:sp>
      <p:sp>
        <p:nvSpPr>
          <p:cNvPr id="96" name="Google Shape;96;g5c72dfc941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8439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c72dfc9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c72dfc941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5c72dfc941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3249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718" y="4797452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63666A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46265C4-D3EB-4033-9F2F-7AE1FCA20C43}" type="datetimeFigureOut">
              <a:rPr lang="en-GB" smtClean="0"/>
              <a:pPr/>
              <a:t>26/06/2019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51A18B-3ACE-F548-BD60-B1AF159313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68790" cy="8722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55C428-BF0C-B342-93E1-807E559CDC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6" r="54884"/>
          <a:stretch/>
        </p:blipFill>
        <p:spPr>
          <a:xfrm>
            <a:off x="2998066" y="-33453"/>
            <a:ext cx="1230489" cy="9465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A711F9-9139-AE45-A511-AD9F844B87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/>
        </p:blipFill>
        <p:spPr>
          <a:xfrm>
            <a:off x="2853100" y="0"/>
            <a:ext cx="158323" cy="87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030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55055" y="3326682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5055" y="4202927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355418" y="4772052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63666A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46265C4-D3EB-4033-9F2F-7AE1FCA20C43}" type="datetimeFigureOut">
              <a:rPr lang="en-GB" smtClean="0"/>
              <a:pPr/>
              <a:t>26/06/2019</a:t>
            </a:fld>
            <a:endParaRPr lang="en-GB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220000" y="396000"/>
            <a:ext cx="3600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     Insert image here</a:t>
            </a:r>
          </a:p>
        </p:txBody>
      </p:sp>
    </p:spTree>
    <p:extLst>
      <p:ext uri="{BB962C8B-B14F-4D97-AF65-F5344CB8AC3E}">
        <p14:creationId xmlns:p14="http://schemas.microsoft.com/office/powerpoint/2010/main" val="3102937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29655" y="1693825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9655" y="2570070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330018" y="313919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63666A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46265C4-D3EB-4033-9F2F-7AE1FCA20C43}" type="datetimeFigureOut">
              <a:rPr lang="en-GB" smtClean="0"/>
              <a:pPr/>
              <a:t>26/06/2019</a:t>
            </a:fld>
            <a:endParaRPr lang="en-GB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29655" y="3521494"/>
            <a:ext cx="8426482" cy="24444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    Insert image here</a:t>
            </a:r>
          </a:p>
        </p:txBody>
      </p:sp>
    </p:spTree>
    <p:extLst>
      <p:ext uri="{BB962C8B-B14F-4D97-AF65-F5344CB8AC3E}">
        <p14:creationId xmlns:p14="http://schemas.microsoft.com/office/powerpoint/2010/main" val="283154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 userDrawn="1"/>
        </p:nvCxnSpPr>
        <p:spPr>
          <a:xfrm>
            <a:off x="406400" y="1028700"/>
            <a:ext cx="84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68300" y="262840"/>
            <a:ext cx="4622800" cy="715085"/>
          </a:xfrm>
          <a:prstGeom prst="rect">
            <a:avLst/>
          </a:prstGeom>
        </p:spPr>
        <p:txBody>
          <a:bodyPr anchor="t"/>
          <a:lstStyle>
            <a:lvl1pPr algn="l">
              <a:defRPr sz="2800" baseline="0">
                <a:solidFill>
                  <a:srgbClr val="63666A"/>
                </a:solidFill>
                <a:latin typeface="+mn-lt"/>
              </a:defRPr>
            </a:lvl1pPr>
          </a:lstStyle>
          <a:p>
            <a:r>
              <a:rPr lang="en-US" dirty="0"/>
              <a:t>Content slide heading</a:t>
            </a:r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+mn-lt"/>
                <a:cs typeface="Arial" panose="020B0604020202020204" pitchFamily="34" charset="0"/>
              </a:defRPr>
            </a:lvl1pPr>
          </a:lstStyle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   Insert image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4622800" cy="425132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rgbClr val="63666A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endParaRPr lang="en-US" sz="1400" baseline="0" dirty="0"/>
          </a:p>
        </p:txBody>
      </p:sp>
    </p:spTree>
    <p:extLst>
      <p:ext uri="{BB962C8B-B14F-4D97-AF65-F5344CB8AC3E}">
        <p14:creationId xmlns:p14="http://schemas.microsoft.com/office/powerpoint/2010/main" val="307138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 userDrawn="1"/>
        </p:nvCxnSpPr>
        <p:spPr>
          <a:xfrm>
            <a:off x="406400" y="1028700"/>
            <a:ext cx="84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406400" y="313615"/>
            <a:ext cx="8462100" cy="715085"/>
          </a:xfrm>
          <a:prstGeom prst="rect">
            <a:avLst/>
          </a:prstGeom>
        </p:spPr>
        <p:txBody>
          <a:bodyPr anchor="t"/>
          <a:lstStyle>
            <a:lvl1pPr algn="l">
              <a:defRPr sz="2800" baseline="0">
                <a:solidFill>
                  <a:srgbClr val="63666A"/>
                </a:solidFill>
                <a:latin typeface="+mn-lt"/>
              </a:defRPr>
            </a:lvl1pPr>
          </a:lstStyle>
          <a:p>
            <a:r>
              <a:rPr lang="en-US" dirty="0"/>
              <a:t>Content slide heading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68300" y="1494263"/>
            <a:ext cx="8462100" cy="418011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rgbClr val="63666A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Content</a:t>
            </a:r>
            <a:r>
              <a:rPr lang="en-US" sz="1400" baseline="0" dirty="0"/>
              <a:t> text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Second bullet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Another bullet point here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400" baseline="0" dirty="0"/>
              <a:t>Main Content text entered here.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49546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  <a:latin typeface="+mn-lt"/>
              </a:defRPr>
            </a:lvl1pPr>
          </a:lstStyle>
          <a:p>
            <a:r>
              <a:rPr lang="en-US" dirty="0"/>
              <a:t>Divider slide title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rgbClr val="63666A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2968474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 text only">
  <p:cSld name="1_Content slide text 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18"/>
          <p:cNvCxnSpPr/>
          <p:nvPr/>
        </p:nvCxnSpPr>
        <p:spPr>
          <a:xfrm>
            <a:off x="406400" y="1028700"/>
            <a:ext cx="842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" name="Google Shape;24;p18"/>
          <p:cNvSpPr txBox="1">
            <a:spLocks noGrp="1"/>
          </p:cNvSpPr>
          <p:nvPr>
            <p:ph type="ctrTitle"/>
          </p:nvPr>
        </p:nvSpPr>
        <p:spPr>
          <a:xfrm>
            <a:off x="406400" y="313615"/>
            <a:ext cx="8462100" cy="71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666A"/>
              </a:buClr>
              <a:buSzPts val="2800"/>
              <a:buFont typeface="Calibri"/>
              <a:buNone/>
              <a:defRPr sz="2800" b="0" i="0" u="none" strike="noStrike" cap="none">
                <a:solidFill>
                  <a:srgbClr val="63666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body" idx="1"/>
          </p:nvPr>
        </p:nvSpPr>
        <p:spPr>
          <a:xfrm>
            <a:off x="368300" y="1494263"/>
            <a:ext cx="8462100" cy="418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66A"/>
              </a:buClr>
              <a:buSzPts val="2400"/>
              <a:buFont typeface="Arial"/>
              <a:buNone/>
              <a:defRPr sz="2400">
                <a:solidFill>
                  <a:srgbClr val="63666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110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339D0A-8AB1-EE42-AC82-688E2EE077FE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1" y="6060170"/>
            <a:ext cx="1524000" cy="4069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E97BB7-AE21-A342-80EA-18B079CE785F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287" y="6129665"/>
            <a:ext cx="1310231" cy="3374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879F7C-9F4C-5641-89C9-995031571E5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264" y="6116687"/>
            <a:ext cx="1476610" cy="350461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62F96-17BC-1D46-B6DF-8EEA1A6DE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420" y="1356702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D9D617-BB45-CC49-8DA4-51BF2DB69056}"/>
              </a:ext>
            </a:extLst>
          </p:cNvPr>
          <p:cNvSpPr txBox="1"/>
          <p:nvPr userDrawn="1"/>
        </p:nvSpPr>
        <p:spPr>
          <a:xfrm>
            <a:off x="-156308" y="5869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33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6" r:id="rId4"/>
    <p:sldLayoutId id="2147483671" r:id="rId5"/>
    <p:sldLayoutId id="2147483667" r:id="rId6"/>
    <p:sldLayoutId id="2147483672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400" kern="1200" baseline="0">
          <a:solidFill>
            <a:srgbClr val="63666A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jasmin.ac.uk/category/217-data-transfer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jasmin.ac.uk/article/273-software-on-jasmin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accounts.jasmin.ac.uk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jasmin.ac.uk/article/189-get-started-with-jasmin" TargetMode="External"/><Relationship Id="rId2" Type="http://schemas.openxmlformats.org/officeDocument/2006/relationships/hyperlink" Target="https://help.jasmin.ac.uk/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mailto:support@ceda.ac.uk" TargetMode="External"/><Relationship Id="rId4" Type="http://schemas.openxmlformats.org/officeDocument/2006/relationships/hyperlink" Target="https://www.youtube.com/channel/UC11nPZVyjDLjYlS7NvbnlmQ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jasmin.ac.uk/article/4693-acknowledging-jasmin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jasmin.ac.uk/category/195-short-term-project-storage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34FC1-81B7-5744-B747-78C2947E7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7793"/>
            <a:ext cx="9144000" cy="863191"/>
          </a:xfrm>
        </p:spPr>
        <p:txBody>
          <a:bodyPr/>
          <a:lstStyle/>
          <a:p>
            <a:pPr algn="ctr"/>
            <a:r>
              <a:rPr lang="en-US" dirty="0"/>
              <a:t>JASMIN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EE46A0-FB12-6940-A519-DA1366A76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41709"/>
            <a:ext cx="9144000" cy="978673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Matt Pritchard</a:t>
            </a:r>
          </a:p>
          <a:p>
            <a:pPr algn="ctr"/>
            <a:r>
              <a:rPr lang="en-US" sz="2400" dirty="0"/>
              <a:t>JASMIN Operations Manager</a:t>
            </a:r>
          </a:p>
          <a:p>
            <a:pPr algn="ctr"/>
            <a:r>
              <a:rPr lang="en-US" sz="2400" dirty="0"/>
              <a:t>26</a:t>
            </a:r>
            <a:r>
              <a:rPr lang="en-US" sz="2400" baseline="30000" dirty="0"/>
              <a:t>th</a:t>
            </a:r>
            <a:r>
              <a:rPr lang="en-US" sz="2400" dirty="0"/>
              <a:t> June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B2754D-0554-184C-844D-90BB3F1F5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416" y="300269"/>
            <a:ext cx="1690629" cy="33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942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4938C-410E-024D-BCE3-6752965F0B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Interactive compute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96EFAC-0790-9548-AE7C-02BC1A92EC0C}"/>
              </a:ext>
            </a:extLst>
          </p:cNvPr>
          <p:cNvSpPr txBox="1">
            <a:spLocks/>
          </p:cNvSpPr>
          <p:nvPr/>
        </p:nvSpPr>
        <p:spPr>
          <a:xfrm>
            <a:off x="723420" y="1571193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Login servers</a:t>
            </a:r>
          </a:p>
          <a:p>
            <a:r>
              <a:rPr lang="en-US" dirty="0"/>
              <a:t>Xfer servers</a:t>
            </a:r>
          </a:p>
          <a:p>
            <a:r>
              <a:rPr lang="en-US" dirty="0"/>
              <a:t>Sci servers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B3A26DD-0858-7A4A-870E-03FB15831066}"/>
              </a:ext>
            </a:extLst>
          </p:cNvPr>
          <p:cNvSpPr/>
          <p:nvPr/>
        </p:nvSpPr>
        <p:spPr>
          <a:xfrm>
            <a:off x="3572509" y="3893802"/>
            <a:ext cx="1158553" cy="49180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analysis</a:t>
            </a:r>
          </a:p>
          <a:p>
            <a:pPr algn="ctr"/>
            <a:r>
              <a:rPr lang="en-US" sz="1350" dirty="0"/>
              <a:t>compute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6B8F566-7EAE-0847-9365-ADC04E788CE7}"/>
              </a:ext>
            </a:extLst>
          </p:cNvPr>
          <p:cNvSpPr/>
          <p:nvPr/>
        </p:nvSpPr>
        <p:spPr>
          <a:xfrm>
            <a:off x="7564950" y="1654687"/>
            <a:ext cx="715618" cy="42489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login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24F6CC5-7E22-FB42-A8E1-466CBE7F892E}"/>
              </a:ext>
            </a:extLst>
          </p:cNvPr>
          <p:cNvSpPr/>
          <p:nvPr/>
        </p:nvSpPr>
        <p:spPr>
          <a:xfrm>
            <a:off x="7564950" y="2151170"/>
            <a:ext cx="715618" cy="42489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xfer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F1F25A0-080A-994D-94B2-C98C882A0F48}"/>
              </a:ext>
            </a:extLst>
          </p:cNvPr>
          <p:cNvSpPr/>
          <p:nvPr/>
        </p:nvSpPr>
        <p:spPr>
          <a:xfrm>
            <a:off x="6027797" y="3189875"/>
            <a:ext cx="876830" cy="482361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batch compute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5129116-2DDE-AA44-89AE-97AF363CDAB2}"/>
              </a:ext>
            </a:extLst>
          </p:cNvPr>
          <p:cNvSpPr/>
          <p:nvPr/>
        </p:nvSpPr>
        <p:spPr>
          <a:xfrm>
            <a:off x="4731062" y="1702222"/>
            <a:ext cx="1150460" cy="86175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managed analysis compute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6AD4698-7A3A-6344-A501-31552DE483B3}"/>
              </a:ext>
            </a:extLst>
          </p:cNvPr>
          <p:cNvSpPr/>
          <p:nvPr/>
        </p:nvSpPr>
        <p:spPr>
          <a:xfrm>
            <a:off x="5943728" y="4265405"/>
            <a:ext cx="960899" cy="497151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managed tenancies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0320A13-3B50-EB4C-8218-07F6DF0BDF24}"/>
              </a:ext>
            </a:extLst>
          </p:cNvPr>
          <p:cNvSpPr/>
          <p:nvPr/>
        </p:nvSpPr>
        <p:spPr>
          <a:xfrm>
            <a:off x="6027797" y="2685462"/>
            <a:ext cx="876829" cy="419144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sci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343630A-C6C2-574D-95A2-9F3146AEF32B}"/>
              </a:ext>
            </a:extLst>
          </p:cNvPr>
          <p:cNvSpPr/>
          <p:nvPr/>
        </p:nvSpPr>
        <p:spPr>
          <a:xfrm>
            <a:off x="6027797" y="3756526"/>
            <a:ext cx="876830" cy="40798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software</a:t>
            </a:r>
          </a:p>
        </p:txBody>
      </p: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B46BBD09-5544-F84F-A261-A78A8590BE8C}"/>
              </a:ext>
            </a:extLst>
          </p:cNvPr>
          <p:cNvCxnSpPr>
            <a:cxnSpLocks/>
            <a:stCxn id="5" idx="7"/>
            <a:endCxn id="9" idx="1"/>
          </p:cNvCxnSpPr>
          <p:nvPr/>
        </p:nvCxnSpPr>
        <p:spPr>
          <a:xfrm rot="5400000" flipH="1" flipV="1">
            <a:off x="3729865" y="2964630"/>
            <a:ext cx="1832726" cy="16966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29">
            <a:extLst>
              <a:ext uri="{FF2B5EF4-FFF2-40B4-BE49-F238E27FC236}">
                <a16:creationId xmlns:a16="http://schemas.microsoft.com/office/drawing/2014/main" id="{624B3BEB-8AAC-B44A-BA2B-406F319CF158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5881522" y="1867136"/>
            <a:ext cx="1683428" cy="26596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1E81B27E-A9D1-1542-A448-94A0DB87FF5D}"/>
              </a:ext>
            </a:extLst>
          </p:cNvPr>
          <p:cNvCxnSpPr>
            <a:stCxn id="9" idx="3"/>
            <a:endCxn id="7" idx="1"/>
          </p:cNvCxnSpPr>
          <p:nvPr/>
        </p:nvCxnSpPr>
        <p:spPr>
          <a:xfrm>
            <a:off x="5881522" y="2133100"/>
            <a:ext cx="1683428" cy="2305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F94654-DEE7-F44A-9767-A58B1A4B6F89}"/>
              </a:ext>
            </a:extLst>
          </p:cNvPr>
          <p:cNvCxnSpPr>
            <a:cxnSpLocks/>
            <a:stCxn id="9" idx="3"/>
            <a:endCxn id="9" idx="3"/>
          </p:cNvCxnSpPr>
          <p:nvPr/>
        </p:nvCxnSpPr>
        <p:spPr>
          <a:xfrm>
            <a:off x="5881522" y="21331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B5CC880-4283-F44A-A46F-274789F315B3}"/>
              </a:ext>
            </a:extLst>
          </p:cNvPr>
          <p:cNvCxnSpPr>
            <a:cxnSpLocks/>
            <a:stCxn id="9" idx="2"/>
            <a:endCxn id="11" idx="1"/>
          </p:cNvCxnSpPr>
          <p:nvPr/>
        </p:nvCxnSpPr>
        <p:spPr>
          <a:xfrm rot="16200000" flipH="1">
            <a:off x="5501516" y="2368752"/>
            <a:ext cx="331057" cy="72150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54E90E50-FF3B-A047-8F1E-054E65AB842E}"/>
              </a:ext>
            </a:extLst>
          </p:cNvPr>
          <p:cNvCxnSpPr>
            <a:cxnSpLocks/>
            <a:stCxn id="9" idx="2"/>
            <a:endCxn id="8" idx="1"/>
          </p:cNvCxnSpPr>
          <p:nvPr/>
        </p:nvCxnSpPr>
        <p:spPr>
          <a:xfrm rot="16200000" flipH="1">
            <a:off x="5233505" y="2636763"/>
            <a:ext cx="867079" cy="72150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471D9F39-8893-4F4F-A657-546FC52ED72E}"/>
              </a:ext>
            </a:extLst>
          </p:cNvPr>
          <p:cNvCxnSpPr>
            <a:cxnSpLocks/>
            <a:stCxn id="9" idx="2"/>
            <a:endCxn id="12" idx="1"/>
          </p:cNvCxnSpPr>
          <p:nvPr/>
        </p:nvCxnSpPr>
        <p:spPr>
          <a:xfrm rot="16200000" flipH="1">
            <a:off x="4968774" y="2901494"/>
            <a:ext cx="1396540" cy="72150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F1BB91E8-FEC7-B841-97ED-A2CC41932565}"/>
              </a:ext>
            </a:extLst>
          </p:cNvPr>
          <p:cNvCxnSpPr>
            <a:cxnSpLocks/>
            <a:stCxn id="9" idx="2"/>
            <a:endCxn id="10" idx="1"/>
          </p:cNvCxnSpPr>
          <p:nvPr/>
        </p:nvCxnSpPr>
        <p:spPr>
          <a:xfrm rot="16200000" flipH="1">
            <a:off x="4650008" y="3220261"/>
            <a:ext cx="1950004" cy="63743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82036E6-78C7-464C-AE88-3DD5EC42C16C}"/>
              </a:ext>
            </a:extLst>
          </p:cNvPr>
          <p:cNvCxnSpPr>
            <a:cxnSpLocks/>
          </p:cNvCxnSpPr>
          <p:nvPr/>
        </p:nvCxnSpPr>
        <p:spPr>
          <a:xfrm>
            <a:off x="7094188" y="1179155"/>
            <a:ext cx="0" cy="4874964"/>
          </a:xfrm>
          <a:prstGeom prst="line">
            <a:avLst/>
          </a:prstGeom>
          <a:ln w="508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D6F330-D21F-1B40-B69C-32DE65AABDEE}"/>
              </a:ext>
            </a:extLst>
          </p:cNvPr>
          <p:cNvSpPr txBox="1"/>
          <p:nvPr/>
        </p:nvSpPr>
        <p:spPr>
          <a:xfrm>
            <a:off x="7127823" y="1154837"/>
            <a:ext cx="92541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C00000"/>
                </a:solidFill>
              </a:rPr>
              <a:t>Firewall</a:t>
            </a:r>
          </a:p>
        </p:txBody>
      </p:sp>
      <p:sp>
        <p:nvSpPr>
          <p:cNvPr id="29" name="Rounded Rectangular Callout 28">
            <a:extLst>
              <a:ext uri="{FF2B5EF4-FFF2-40B4-BE49-F238E27FC236}">
                <a16:creationId xmlns:a16="http://schemas.microsoft.com/office/drawing/2014/main" id="{44FBB497-CD56-B54C-A142-EDFA20871107}"/>
              </a:ext>
            </a:extLst>
          </p:cNvPr>
          <p:cNvSpPr/>
          <p:nvPr/>
        </p:nvSpPr>
        <p:spPr>
          <a:xfrm>
            <a:off x="718499" y="3262246"/>
            <a:ext cx="2513563" cy="1123360"/>
          </a:xfrm>
          <a:prstGeom prst="wedgeRoundRectCallout">
            <a:avLst>
              <a:gd name="adj1" fmla="val -64541"/>
              <a:gd name="adj2" fmla="val -3429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login servers to access most services from outside</a:t>
            </a:r>
          </a:p>
        </p:txBody>
      </p:sp>
      <p:sp>
        <p:nvSpPr>
          <p:cNvPr id="30" name="Rounded Rectangular Callout 29">
            <a:extLst>
              <a:ext uri="{FF2B5EF4-FFF2-40B4-BE49-F238E27FC236}">
                <a16:creationId xmlns:a16="http://schemas.microsoft.com/office/drawing/2014/main" id="{17A09735-7082-BD49-B77C-06D14A568CC7}"/>
              </a:ext>
            </a:extLst>
          </p:cNvPr>
          <p:cNvSpPr/>
          <p:nvPr/>
        </p:nvSpPr>
        <p:spPr>
          <a:xfrm>
            <a:off x="718499" y="4592388"/>
            <a:ext cx="2513563" cy="1123360"/>
          </a:xfrm>
          <a:prstGeom prst="wedgeRoundRectCallout">
            <a:avLst>
              <a:gd name="adj1" fmla="val -64541"/>
              <a:gd name="adj2" fmla="val -3429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Transfer servers can be accessed directly from outside </a:t>
            </a:r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DA126607-CB83-E74A-AA23-7EB9EBD512EA}"/>
              </a:ext>
            </a:extLst>
          </p:cNvPr>
          <p:cNvSpPr/>
          <p:nvPr/>
        </p:nvSpPr>
        <p:spPr>
          <a:xfrm rot="1939305">
            <a:off x="8066598" y="799889"/>
            <a:ext cx="670429" cy="1057994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>
            <a:extLst>
              <a:ext uri="{FF2B5EF4-FFF2-40B4-BE49-F238E27FC236}">
                <a16:creationId xmlns:a16="http://schemas.microsoft.com/office/drawing/2014/main" id="{B28E1CE0-514C-774A-A44B-C591B93C7F7B}"/>
              </a:ext>
            </a:extLst>
          </p:cNvPr>
          <p:cNvSpPr/>
          <p:nvPr/>
        </p:nvSpPr>
        <p:spPr>
          <a:xfrm rot="3594282">
            <a:off x="6696769" y="1664771"/>
            <a:ext cx="670429" cy="1397798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>
            <a:extLst>
              <a:ext uri="{FF2B5EF4-FFF2-40B4-BE49-F238E27FC236}">
                <a16:creationId xmlns:a16="http://schemas.microsoft.com/office/drawing/2014/main" id="{7B062A2A-5419-FE45-8635-A8EFFD6FB1A1}"/>
              </a:ext>
            </a:extLst>
          </p:cNvPr>
          <p:cNvSpPr/>
          <p:nvPr/>
        </p:nvSpPr>
        <p:spPr>
          <a:xfrm rot="8316078">
            <a:off x="8119681" y="2200508"/>
            <a:ext cx="670429" cy="1057994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1AD0283C-2B19-4A4F-9F15-076D9CB797EA}"/>
              </a:ext>
            </a:extLst>
          </p:cNvPr>
          <p:cNvSpPr/>
          <p:nvPr/>
        </p:nvSpPr>
        <p:spPr>
          <a:xfrm rot="2631331">
            <a:off x="6791598" y="2173388"/>
            <a:ext cx="670429" cy="1397798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8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30" grpId="0" animBg="1"/>
      <p:bldP spid="31" grpId="0" animBg="1"/>
      <p:bldP spid="31" grpId="1" animBg="1"/>
      <p:bldP spid="32" grpId="0" animBg="1"/>
      <p:bldP spid="32" grpId="1" animBg="1"/>
      <p:bldP spid="33" grpId="0" animBg="1"/>
      <p:bldP spid="34" grpId="1" animBg="1"/>
      <p:bldP spid="34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c72dfc941_0_6"/>
          <p:cNvSpPr txBox="1">
            <a:spLocks noGrp="1"/>
          </p:cNvSpPr>
          <p:nvPr>
            <p:ph type="ctrTitle"/>
          </p:nvPr>
        </p:nvSpPr>
        <p:spPr>
          <a:xfrm>
            <a:off x="406400" y="313615"/>
            <a:ext cx="8462100" cy="71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Scientific analysis servers (sci)</a:t>
            </a:r>
            <a:endParaRPr dirty="0"/>
          </a:p>
        </p:txBody>
      </p:sp>
      <p:sp>
        <p:nvSpPr>
          <p:cNvPr id="87" name="Google Shape;87;g5c72dfc941_0_6"/>
          <p:cNvSpPr txBox="1">
            <a:spLocks noGrp="1"/>
          </p:cNvSpPr>
          <p:nvPr>
            <p:ph type="body" idx="1"/>
          </p:nvPr>
        </p:nvSpPr>
        <p:spPr>
          <a:xfrm>
            <a:off x="368300" y="3537857"/>
            <a:ext cx="8462100" cy="213660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Intended usage of Scientific analysis servers</a:t>
            </a:r>
            <a:endParaRPr dirty="0"/>
          </a:p>
          <a:p>
            <a:pPr marL="45720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32044"/>
              </a:buClr>
              <a:buSzPts val="2000"/>
              <a:buFont typeface="Calibri"/>
              <a:buChar char="●"/>
            </a:pPr>
            <a:r>
              <a:rPr lang="en-US" sz="2000" dirty="0"/>
              <a:t>Interactive processing</a:t>
            </a:r>
            <a:endParaRPr sz="2000"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2044"/>
              </a:buClr>
              <a:buSzPts val="2000"/>
              <a:buFont typeface="Calibri"/>
              <a:buChar char="●"/>
            </a:pPr>
            <a:r>
              <a:rPr lang="en-US" sz="2000" dirty="0"/>
              <a:t>Testing &amp; prototyping (prior to use LOTUS) </a:t>
            </a:r>
            <a:endParaRPr sz="2000"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2044"/>
              </a:buClr>
              <a:buSzPts val="2000"/>
              <a:buFont typeface="Calibri"/>
              <a:buChar char="●"/>
            </a:pPr>
            <a:r>
              <a:rPr lang="en-US" sz="2000" dirty="0"/>
              <a:t>For job submission to LOTUS (LSF client)</a:t>
            </a:r>
            <a:endParaRPr sz="2000"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2044"/>
              </a:buClr>
              <a:buSzPts val="2000"/>
              <a:buFont typeface="Calibri"/>
              <a:buChar char="●"/>
            </a:pPr>
            <a:r>
              <a:rPr lang="en-US" sz="2000" dirty="0"/>
              <a:t>Common software stack installed 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920D0AB-B271-9848-AEB4-D68BCB70BE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719081"/>
              </p:ext>
            </p:extLst>
          </p:nvPr>
        </p:nvGraphicFramePr>
        <p:xfrm>
          <a:off x="406400" y="1646885"/>
          <a:ext cx="8423999" cy="1691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780419616"/>
                    </a:ext>
                  </a:extLst>
                </a:gridCol>
                <a:gridCol w="968829">
                  <a:extLst>
                    <a:ext uri="{9D8B030D-6E8A-4147-A177-3AD203B41FA5}">
                      <a16:colId xmlns:a16="http://schemas.microsoft.com/office/drawing/2014/main" val="3380907093"/>
                    </a:ext>
                  </a:extLst>
                </a:gridCol>
                <a:gridCol w="5214257">
                  <a:extLst>
                    <a:ext uri="{9D8B030D-6E8A-4147-A177-3AD203B41FA5}">
                      <a16:colId xmlns:a16="http://schemas.microsoft.com/office/drawing/2014/main" val="1579313315"/>
                    </a:ext>
                  </a:extLst>
                </a:gridCol>
                <a:gridCol w="1428113">
                  <a:extLst>
                    <a:ext uri="{9D8B030D-6E8A-4147-A177-3AD203B41FA5}">
                      <a16:colId xmlns:a16="http://schemas.microsoft.com/office/drawing/2014/main" val="235198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b="1" dirty="0"/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/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/>
                        <a:t>Hosts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352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32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jasmin</a:t>
                      </a:r>
                      <a:r>
                        <a:rPr lang="en-US" sz="16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-sci[1,2,4,5].</a:t>
                      </a:r>
                      <a:r>
                        <a:rPr lang="en-US" sz="16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ceda.ac.uk</a:t>
                      </a:r>
                      <a:endParaRPr lang="en-US" sz="1600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r>
                        <a:rPr lang="en-US" sz="16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cems-sci1.cems.rl.ac.uk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Virtual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05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384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jasmin-sci6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Physical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212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2117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jasmin-sci3, cems-sci2 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Physical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800837"/>
                  </a:ext>
                </a:extLst>
              </a:tr>
            </a:tbl>
          </a:graphicData>
        </a:graphic>
      </p:graphicFrame>
      <p:sp>
        <p:nvSpPr>
          <p:cNvPr id="5" name="Google Shape;87;g5c72dfc941_0_6">
            <a:extLst>
              <a:ext uri="{FF2B5EF4-FFF2-40B4-BE49-F238E27FC236}">
                <a16:creationId xmlns:a16="http://schemas.microsoft.com/office/drawing/2014/main" id="{66F19F2E-CB2D-844F-BFCD-9F5C1CD81A5C}"/>
              </a:ext>
            </a:extLst>
          </p:cNvPr>
          <p:cNvSpPr txBox="1">
            <a:spLocks/>
          </p:cNvSpPr>
          <p:nvPr/>
        </p:nvSpPr>
        <p:spPr>
          <a:xfrm>
            <a:off x="368299" y="1121229"/>
            <a:ext cx="8462100" cy="5256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457200" marR="0" lvl="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66A"/>
              </a:buClr>
              <a:buSzPts val="2400"/>
              <a:buFont typeface="Arial"/>
              <a:buNone/>
              <a:defRPr sz="2400" kern="1200">
                <a:solidFill>
                  <a:srgbClr val="63666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dirty="0"/>
              <a:t>Current specifications</a:t>
            </a: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47732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6EB9554A-B94B-EF45-A6BF-C50A0B7E9B64}"/>
              </a:ext>
            </a:extLst>
          </p:cNvPr>
          <p:cNvSpPr/>
          <p:nvPr/>
        </p:nvSpPr>
        <p:spPr>
          <a:xfrm>
            <a:off x="5413515" y="5538739"/>
            <a:ext cx="1965628" cy="347659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 err="1"/>
              <a:t>jwcrp</a:t>
            </a:r>
            <a:r>
              <a:rPr lang="en-US" sz="1350" dirty="0"/>
              <a:t> 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7BA7A8F2-AE33-D54F-81B3-3EFA8E9C10A6}"/>
              </a:ext>
            </a:extLst>
          </p:cNvPr>
          <p:cNvSpPr/>
          <p:nvPr/>
        </p:nvSpPr>
        <p:spPr>
          <a:xfrm>
            <a:off x="5413515" y="5139645"/>
            <a:ext cx="1965628" cy="34765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 err="1"/>
              <a:t>eoclim</a:t>
            </a:r>
            <a:r>
              <a:rPr lang="en-US" sz="1350" dirty="0"/>
              <a:t> 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A3B7531E-2533-414D-B162-0D7ADFD8AB0F}"/>
              </a:ext>
            </a:extLst>
          </p:cNvPr>
          <p:cNvSpPr/>
          <p:nvPr/>
        </p:nvSpPr>
        <p:spPr>
          <a:xfrm>
            <a:off x="5405049" y="4740551"/>
            <a:ext cx="1965628" cy="347659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 err="1"/>
              <a:t>atpolsci</a:t>
            </a:r>
            <a:r>
              <a:rPr lang="en-US" sz="1350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14938C-410E-024D-BCE3-6752965F0B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Interactive compute – organized by community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96EFAC-0790-9548-AE7C-02BC1A92EC0C}"/>
              </a:ext>
            </a:extLst>
          </p:cNvPr>
          <p:cNvSpPr txBox="1">
            <a:spLocks/>
          </p:cNvSpPr>
          <p:nvPr/>
        </p:nvSpPr>
        <p:spPr>
          <a:xfrm>
            <a:off x="723420" y="1571193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Coming soon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6B8F566-7EAE-0847-9365-ADC04E788CE7}"/>
              </a:ext>
            </a:extLst>
          </p:cNvPr>
          <p:cNvSpPr/>
          <p:nvPr/>
        </p:nvSpPr>
        <p:spPr>
          <a:xfrm>
            <a:off x="7564950" y="1654687"/>
            <a:ext cx="715618" cy="42489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login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24F6CC5-7E22-FB42-A8E1-466CBE7F892E}"/>
              </a:ext>
            </a:extLst>
          </p:cNvPr>
          <p:cNvSpPr/>
          <p:nvPr/>
        </p:nvSpPr>
        <p:spPr>
          <a:xfrm>
            <a:off x="7564950" y="2151170"/>
            <a:ext cx="715618" cy="42489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xfer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F1F25A0-080A-994D-94B2-C98C882A0F48}"/>
              </a:ext>
            </a:extLst>
          </p:cNvPr>
          <p:cNvSpPr/>
          <p:nvPr/>
        </p:nvSpPr>
        <p:spPr>
          <a:xfrm>
            <a:off x="6027797" y="3189875"/>
            <a:ext cx="876830" cy="482361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batch compute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5129116-2DDE-AA44-89AE-97AF363CDAB2}"/>
              </a:ext>
            </a:extLst>
          </p:cNvPr>
          <p:cNvSpPr/>
          <p:nvPr/>
        </p:nvSpPr>
        <p:spPr>
          <a:xfrm>
            <a:off x="3965250" y="1702222"/>
            <a:ext cx="1150460" cy="86175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managed analysis compute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6AD4698-7A3A-6344-A501-31552DE483B3}"/>
              </a:ext>
            </a:extLst>
          </p:cNvPr>
          <p:cNvSpPr/>
          <p:nvPr/>
        </p:nvSpPr>
        <p:spPr>
          <a:xfrm>
            <a:off x="4690340" y="4057964"/>
            <a:ext cx="920073" cy="47301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managed tenancies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0320A13-3B50-EB4C-8218-07F6DF0BDF24}"/>
              </a:ext>
            </a:extLst>
          </p:cNvPr>
          <p:cNvSpPr/>
          <p:nvPr/>
        </p:nvSpPr>
        <p:spPr>
          <a:xfrm>
            <a:off x="6027797" y="2685462"/>
            <a:ext cx="876829" cy="419144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sci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343630A-C6C2-574D-95A2-9F3146AEF32B}"/>
              </a:ext>
            </a:extLst>
          </p:cNvPr>
          <p:cNvSpPr/>
          <p:nvPr/>
        </p:nvSpPr>
        <p:spPr>
          <a:xfrm>
            <a:off x="6027797" y="3756526"/>
            <a:ext cx="876830" cy="40798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software</a:t>
            </a:r>
          </a:p>
        </p:txBody>
      </p:sp>
      <p:cxnSp>
        <p:nvCxnSpPr>
          <p:cNvPr id="14" name="Straight Connector 29">
            <a:extLst>
              <a:ext uri="{FF2B5EF4-FFF2-40B4-BE49-F238E27FC236}">
                <a16:creationId xmlns:a16="http://schemas.microsoft.com/office/drawing/2014/main" id="{624B3BEB-8AAC-B44A-BA2B-406F319CF158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5115710" y="1867136"/>
            <a:ext cx="2449240" cy="26596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1E81B27E-A9D1-1542-A448-94A0DB87FF5D}"/>
              </a:ext>
            </a:extLst>
          </p:cNvPr>
          <p:cNvCxnSpPr>
            <a:stCxn id="9" idx="3"/>
            <a:endCxn id="7" idx="1"/>
          </p:cNvCxnSpPr>
          <p:nvPr/>
        </p:nvCxnSpPr>
        <p:spPr>
          <a:xfrm>
            <a:off x="5115710" y="2133100"/>
            <a:ext cx="2449240" cy="2305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F94654-DEE7-F44A-9767-A58B1A4B6F89}"/>
              </a:ext>
            </a:extLst>
          </p:cNvPr>
          <p:cNvCxnSpPr>
            <a:cxnSpLocks/>
            <a:stCxn id="9" idx="3"/>
            <a:endCxn id="9" idx="3"/>
          </p:cNvCxnSpPr>
          <p:nvPr/>
        </p:nvCxnSpPr>
        <p:spPr>
          <a:xfrm>
            <a:off x="5115710" y="21331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B5CC880-4283-F44A-A46F-274789F315B3}"/>
              </a:ext>
            </a:extLst>
          </p:cNvPr>
          <p:cNvCxnSpPr>
            <a:cxnSpLocks/>
            <a:stCxn id="9" idx="2"/>
            <a:endCxn id="11" idx="1"/>
          </p:cNvCxnSpPr>
          <p:nvPr/>
        </p:nvCxnSpPr>
        <p:spPr>
          <a:xfrm rot="16200000" flipH="1">
            <a:off x="5118610" y="1985846"/>
            <a:ext cx="331057" cy="14873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54E90E50-FF3B-A047-8F1E-054E65AB842E}"/>
              </a:ext>
            </a:extLst>
          </p:cNvPr>
          <p:cNvCxnSpPr>
            <a:cxnSpLocks/>
            <a:stCxn id="9" idx="2"/>
            <a:endCxn id="8" idx="1"/>
          </p:cNvCxnSpPr>
          <p:nvPr/>
        </p:nvCxnSpPr>
        <p:spPr>
          <a:xfrm rot="16200000" flipH="1">
            <a:off x="4850599" y="2253857"/>
            <a:ext cx="867079" cy="14873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471D9F39-8893-4F4F-A657-546FC52ED72E}"/>
              </a:ext>
            </a:extLst>
          </p:cNvPr>
          <p:cNvCxnSpPr>
            <a:cxnSpLocks/>
            <a:stCxn id="9" idx="2"/>
            <a:endCxn id="12" idx="1"/>
          </p:cNvCxnSpPr>
          <p:nvPr/>
        </p:nvCxnSpPr>
        <p:spPr>
          <a:xfrm rot="16200000" flipH="1">
            <a:off x="4585868" y="2518588"/>
            <a:ext cx="1396540" cy="14873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F1BB91E8-FEC7-B841-97ED-A2CC41932565}"/>
              </a:ext>
            </a:extLst>
          </p:cNvPr>
          <p:cNvCxnSpPr>
            <a:cxnSpLocks/>
            <a:stCxn id="9" idx="2"/>
            <a:endCxn id="10" idx="1"/>
          </p:cNvCxnSpPr>
          <p:nvPr/>
        </p:nvCxnSpPr>
        <p:spPr>
          <a:xfrm rot="16200000" flipH="1">
            <a:off x="3750163" y="3354294"/>
            <a:ext cx="1730495" cy="14986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82036E6-78C7-464C-AE88-3DD5EC42C16C}"/>
              </a:ext>
            </a:extLst>
          </p:cNvPr>
          <p:cNvCxnSpPr>
            <a:cxnSpLocks/>
          </p:cNvCxnSpPr>
          <p:nvPr/>
        </p:nvCxnSpPr>
        <p:spPr>
          <a:xfrm>
            <a:off x="7467813" y="1154837"/>
            <a:ext cx="0" cy="4874964"/>
          </a:xfrm>
          <a:prstGeom prst="line">
            <a:avLst/>
          </a:prstGeom>
          <a:ln w="508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D6F330-D21F-1B40-B69C-32DE65AABDEE}"/>
              </a:ext>
            </a:extLst>
          </p:cNvPr>
          <p:cNvSpPr txBox="1"/>
          <p:nvPr/>
        </p:nvSpPr>
        <p:spPr>
          <a:xfrm>
            <a:off x="6772079" y="1085278"/>
            <a:ext cx="92541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C00000"/>
                </a:solidFill>
              </a:rPr>
              <a:t>Firewall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CCACD09-698D-5D4F-B42D-2BE26A20B85D}"/>
              </a:ext>
            </a:extLst>
          </p:cNvPr>
          <p:cNvSpPr/>
          <p:nvPr/>
        </p:nvSpPr>
        <p:spPr>
          <a:xfrm>
            <a:off x="6236994" y="4794000"/>
            <a:ext cx="421599" cy="267678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sci 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ED78B6FE-ECF4-D74B-B27B-A35084FE37AB}"/>
              </a:ext>
            </a:extLst>
          </p:cNvPr>
          <p:cNvSpPr/>
          <p:nvPr/>
        </p:nvSpPr>
        <p:spPr>
          <a:xfrm>
            <a:off x="6236672" y="5179635"/>
            <a:ext cx="421600" cy="26767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sci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AF635E55-09FA-ED48-9D08-2914999AAE83}"/>
              </a:ext>
            </a:extLst>
          </p:cNvPr>
          <p:cNvSpPr/>
          <p:nvPr/>
        </p:nvSpPr>
        <p:spPr>
          <a:xfrm>
            <a:off x="6236671" y="5571673"/>
            <a:ext cx="421601" cy="26767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sci</a:t>
            </a:r>
          </a:p>
        </p:txBody>
      </p:sp>
      <p:sp>
        <p:nvSpPr>
          <p:cNvPr id="48" name="Down Arrow 47">
            <a:extLst>
              <a:ext uri="{FF2B5EF4-FFF2-40B4-BE49-F238E27FC236}">
                <a16:creationId xmlns:a16="http://schemas.microsoft.com/office/drawing/2014/main" id="{59AEA957-CE65-504C-BB9E-39253E31D1A0}"/>
              </a:ext>
            </a:extLst>
          </p:cNvPr>
          <p:cNvSpPr/>
          <p:nvPr/>
        </p:nvSpPr>
        <p:spPr>
          <a:xfrm rot="1939305">
            <a:off x="8066598" y="799889"/>
            <a:ext cx="670429" cy="1057994"/>
          </a:xfrm>
          <a:prstGeom prst="down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B4D269C8-393F-DA43-B41F-33E72C33B060}"/>
              </a:ext>
            </a:extLst>
          </p:cNvPr>
          <p:cNvSpPr/>
          <p:nvPr/>
        </p:nvSpPr>
        <p:spPr>
          <a:xfrm rot="1242309">
            <a:off x="6799703" y="1822298"/>
            <a:ext cx="467076" cy="3103394"/>
          </a:xfrm>
          <a:prstGeom prst="downArrow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1CF4CF86-2AD1-5A40-A852-9E90B4B82298}"/>
              </a:ext>
            </a:extLst>
          </p:cNvPr>
          <p:cNvSpPr/>
          <p:nvPr/>
        </p:nvSpPr>
        <p:spPr>
          <a:xfrm rot="1242309">
            <a:off x="7061888" y="1901998"/>
            <a:ext cx="459950" cy="3453632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24E134DB-2A7B-F148-BA45-8AFCD6C8819C}"/>
              </a:ext>
            </a:extLst>
          </p:cNvPr>
          <p:cNvSpPr/>
          <p:nvPr/>
        </p:nvSpPr>
        <p:spPr>
          <a:xfrm rot="1242309">
            <a:off x="7307715" y="1970757"/>
            <a:ext cx="483979" cy="3795611"/>
          </a:xfrm>
          <a:prstGeom prst="downArrow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76BCF90-6CF6-5B4C-A4E4-80E7EF661DD4}"/>
              </a:ext>
            </a:extLst>
          </p:cNvPr>
          <p:cNvSpPr txBox="1"/>
          <p:nvPr/>
        </p:nvSpPr>
        <p:spPr>
          <a:xfrm>
            <a:off x="613215" y="2250535"/>
            <a:ext cx="35694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JASMIN users organized into consortia representing main science domains</a:t>
            </a:r>
          </a:p>
          <a:p>
            <a:endParaRPr lang="en-US" dirty="0"/>
          </a:p>
          <a:p>
            <a:r>
              <a:rPr lang="en-US" dirty="0"/>
              <a:t>System manager from each community can: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/ stop / restart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 additional servers if resources allow</a:t>
            </a:r>
          </a:p>
          <a:p>
            <a:r>
              <a:rPr lang="en-US" dirty="0"/>
              <a:t>Benefit</a:t>
            </a:r>
            <a:r>
              <a:rPr lang="en-US" dirty="0">
                <a:sym typeface="Wingdings" pitchFamily="2" charset="2"/>
              </a:rPr>
              <a:t> to you &amp; us: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Each community able to manage its own machines &amp; </a:t>
            </a:r>
            <a:r>
              <a:rPr lang="en-US" dirty="0" err="1">
                <a:sym typeface="Wingdings" pitchFamily="2" charset="2"/>
              </a:rPr>
              <a:t>behaviour</a:t>
            </a:r>
            <a:r>
              <a:rPr lang="en-US" dirty="0">
                <a:sym typeface="Wingdings" pitchFamily="2" charset="2"/>
              </a:rPr>
              <a:t> of its own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7882A7F0-4AEA-AB4E-85FE-32049ADDB66B}"/>
              </a:ext>
            </a:extLst>
          </p:cNvPr>
          <p:cNvSpPr/>
          <p:nvPr/>
        </p:nvSpPr>
        <p:spPr>
          <a:xfrm>
            <a:off x="6728089" y="4791986"/>
            <a:ext cx="421599" cy="267678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sci </a:t>
            </a: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042D81C7-639A-A24D-A821-32066EE48DC5}"/>
              </a:ext>
            </a:extLst>
          </p:cNvPr>
          <p:cNvCxnSpPr>
            <a:cxnSpLocks/>
            <a:stCxn id="10" idx="2"/>
            <a:endCxn id="53" idx="1"/>
          </p:cNvCxnSpPr>
          <p:nvPr/>
        </p:nvCxnSpPr>
        <p:spPr>
          <a:xfrm rot="16200000" flipH="1">
            <a:off x="5086012" y="4595344"/>
            <a:ext cx="383402" cy="2546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2DCF5FB0-7115-8A41-847E-630C6B014A2E}"/>
              </a:ext>
            </a:extLst>
          </p:cNvPr>
          <p:cNvCxnSpPr>
            <a:cxnSpLocks/>
            <a:stCxn id="10" idx="2"/>
            <a:endCxn id="85" idx="1"/>
          </p:cNvCxnSpPr>
          <p:nvPr/>
        </p:nvCxnSpPr>
        <p:spPr>
          <a:xfrm rot="16200000" flipH="1">
            <a:off x="4890698" y="4790658"/>
            <a:ext cx="782496" cy="26313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B1882D76-AC95-5A4B-B86C-091FCC849D4B}"/>
              </a:ext>
            </a:extLst>
          </p:cNvPr>
          <p:cNvCxnSpPr>
            <a:cxnSpLocks/>
            <a:stCxn id="10" idx="2"/>
            <a:endCxn id="86" idx="1"/>
          </p:cNvCxnSpPr>
          <p:nvPr/>
        </p:nvCxnSpPr>
        <p:spPr>
          <a:xfrm rot="16200000" flipH="1">
            <a:off x="4691151" y="4990205"/>
            <a:ext cx="1181590" cy="26313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37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5" grpId="0" animBg="1"/>
      <p:bldP spid="53" grpId="0" animBg="1"/>
      <p:bldP spid="36" grpId="0" animBg="1"/>
      <p:bldP spid="40" grpId="0" animBg="1"/>
      <p:bldP spid="40" grpId="1" animBg="1"/>
      <p:bldP spid="41" grpId="0" animBg="1"/>
      <p:bldP spid="48" grpId="2" animBg="1"/>
      <p:bldP spid="48" grpId="3" animBg="1"/>
      <p:bldP spid="49" grpId="2" animBg="1"/>
      <p:bldP spid="49" grpId="3" animBg="1"/>
      <p:bldP spid="50" grpId="2" animBg="1"/>
      <p:bldP spid="50" grpId="3" animBg="1"/>
      <p:bldP spid="51" grpId="2" animBg="1"/>
      <p:bldP spid="51" grpId="3" animBg="1"/>
      <p:bldP spid="8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>
            <a:spLocks noGrp="1"/>
          </p:cNvSpPr>
          <p:nvPr>
            <p:ph type="ctrTitle"/>
          </p:nvPr>
        </p:nvSpPr>
        <p:spPr>
          <a:xfrm>
            <a:off x="406400" y="313615"/>
            <a:ext cx="8462100" cy="71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666A"/>
              </a:buClr>
              <a:buSzPts val="2800"/>
              <a:buFont typeface="Calibri"/>
              <a:buNone/>
            </a:pPr>
            <a:r>
              <a:rPr lang="en-US" dirty="0"/>
              <a:t>Batch compute cluster: LOTUS</a:t>
            </a:r>
            <a:endParaRPr dirty="0"/>
          </a:p>
        </p:txBody>
      </p:sp>
      <p:sp>
        <p:nvSpPr>
          <p:cNvPr id="93" name="Google Shape;93;p12"/>
          <p:cNvSpPr txBox="1">
            <a:spLocks noGrp="1"/>
          </p:cNvSpPr>
          <p:nvPr>
            <p:ph type="body" idx="1"/>
          </p:nvPr>
        </p:nvSpPr>
        <p:spPr>
          <a:xfrm>
            <a:off x="368300" y="1494263"/>
            <a:ext cx="8462100" cy="418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Cluster of over 400 hosts, ~8000 cores</a:t>
            </a:r>
            <a:endParaRPr dirty="0"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Intel processor models:</a:t>
            </a:r>
          </a:p>
          <a:p>
            <a:pPr lvl="1" indent="-381000">
              <a:lnSpc>
                <a:spcPct val="100000"/>
              </a:lnSpc>
              <a:spcBef>
                <a:spcPts val="0"/>
              </a:spcBef>
              <a:buSzPts val="2400"/>
              <a:buChar char="●"/>
            </a:pPr>
            <a:r>
              <a:rPr lang="en-US" dirty="0" err="1">
                <a:solidFill>
                  <a:srgbClr val="63666A"/>
                </a:solidFill>
              </a:rPr>
              <a:t>Ivybridge</a:t>
            </a:r>
            <a:r>
              <a:rPr lang="en-US" dirty="0">
                <a:solidFill>
                  <a:srgbClr val="63666A"/>
                </a:solidFill>
              </a:rPr>
              <a:t>, Haswell, Broadwell and Skylake</a:t>
            </a:r>
            <a:endParaRPr dirty="0">
              <a:solidFill>
                <a:srgbClr val="63666A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Hosts with a range of memory sizes</a:t>
            </a:r>
          </a:p>
          <a:p>
            <a:pPr lvl="1" indent="-381000">
              <a:lnSpc>
                <a:spcPct val="100000"/>
              </a:lnSpc>
              <a:spcBef>
                <a:spcPts val="0"/>
              </a:spcBef>
              <a:buSzPts val="2400"/>
              <a:buChar char="●"/>
            </a:pPr>
            <a:r>
              <a:rPr lang="en-US" dirty="0">
                <a:solidFill>
                  <a:srgbClr val="63666A"/>
                </a:solidFill>
              </a:rPr>
              <a:t>128GB to 2048GB</a:t>
            </a:r>
            <a:endParaRPr dirty="0">
              <a:solidFill>
                <a:srgbClr val="63666A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Allows users </a:t>
            </a:r>
            <a:r>
              <a:rPr lang="en-US" sz="1100" dirty="0"/>
              <a:t> </a:t>
            </a:r>
            <a:r>
              <a:rPr lang="en-US" dirty="0"/>
              <a:t>to choose the appropriate resource for their applications</a:t>
            </a:r>
          </a:p>
          <a:p>
            <a:pPr lvl="1" indent="-381000">
              <a:lnSpc>
                <a:spcPct val="100000"/>
              </a:lnSpc>
              <a:spcBef>
                <a:spcPts val="0"/>
              </a:spcBef>
              <a:buSzPts val="2400"/>
              <a:buChar char="●"/>
            </a:pPr>
            <a:r>
              <a:rPr lang="en-US" dirty="0">
                <a:solidFill>
                  <a:srgbClr val="63666A"/>
                </a:solidFill>
              </a:rPr>
              <a:t>Memory size, core count, CPU model</a:t>
            </a:r>
            <a:endParaRPr dirty="0">
              <a:solidFill>
                <a:srgbClr val="63666A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Scheduling system: IBM LSF (Load Sharing Facility) </a:t>
            </a:r>
            <a:endParaRPr dirty="0"/>
          </a:p>
          <a:p>
            <a:pPr lvl="1" indent="-381000">
              <a:spcBef>
                <a:spcPts val="0"/>
              </a:spcBef>
              <a:buSzPts val="2400"/>
              <a:buChar char="●"/>
            </a:pPr>
            <a:r>
              <a:rPr lang="en-US" dirty="0">
                <a:solidFill>
                  <a:srgbClr val="63666A"/>
                </a:solidFill>
              </a:rPr>
              <a:t>Applies “fair-share” scheduling </a:t>
            </a:r>
            <a:endParaRPr dirty="0">
              <a:solidFill>
                <a:srgbClr val="63666A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666A"/>
              </a:buClr>
              <a:buSzPts val="2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666A"/>
              </a:buClr>
              <a:buSzPts val="24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2449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Google Shape;121;g5c72dfc941_2_39">
            <a:extLst>
              <a:ext uri="{FF2B5EF4-FFF2-40B4-BE49-F238E27FC236}">
                <a16:creationId xmlns:a16="http://schemas.microsoft.com/office/drawing/2014/main" id="{D2DE8862-A4F9-A247-B5C1-D2F1CD1D5636}"/>
              </a:ext>
            </a:extLst>
          </p:cNvPr>
          <p:cNvCxnSpPr/>
          <p:nvPr/>
        </p:nvCxnSpPr>
        <p:spPr>
          <a:xfrm rot="-5400000" flipH="1">
            <a:off x="2869550" y="4221875"/>
            <a:ext cx="1225800" cy="369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122;g5c72dfc941_2_39">
            <a:extLst>
              <a:ext uri="{FF2B5EF4-FFF2-40B4-BE49-F238E27FC236}">
                <a16:creationId xmlns:a16="http://schemas.microsoft.com/office/drawing/2014/main" id="{23704A1E-0E29-1146-BD48-001FA3E56A61}"/>
              </a:ext>
            </a:extLst>
          </p:cNvPr>
          <p:cNvCxnSpPr/>
          <p:nvPr/>
        </p:nvCxnSpPr>
        <p:spPr>
          <a:xfrm rot="5400000">
            <a:off x="1972325" y="4072738"/>
            <a:ext cx="1218000" cy="695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" name="Google Shape;98;g5c72dfc941_2_39"/>
          <p:cNvSpPr txBox="1">
            <a:spLocks noGrp="1"/>
          </p:cNvSpPr>
          <p:nvPr>
            <p:ph type="ctrTitle"/>
          </p:nvPr>
        </p:nvSpPr>
        <p:spPr>
          <a:xfrm>
            <a:off x="406400" y="313615"/>
            <a:ext cx="8462100" cy="7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666A"/>
              </a:buClr>
              <a:buSzPts val="2400"/>
              <a:buFont typeface="Calibri"/>
              <a:buNone/>
            </a:pPr>
            <a:r>
              <a:rPr lang="en-US"/>
              <a:t>Schematic view of LOTUS on JASMIN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3666A"/>
              </a:buClr>
              <a:buSzPts val="2400"/>
              <a:buFont typeface="Calibri"/>
              <a:buNone/>
            </a:pPr>
            <a:r>
              <a:rPr lang="en-US"/>
              <a:t> </a:t>
            </a:r>
            <a:endParaRPr b="0" i="0" u="none" strike="noStrike" cap="none">
              <a:solidFill>
                <a:srgbClr val="6366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g5c72dfc941_2_39"/>
          <p:cNvSpPr txBox="1">
            <a:spLocks noGrp="1"/>
          </p:cNvSpPr>
          <p:nvPr>
            <p:ph type="body" idx="1"/>
          </p:nvPr>
        </p:nvSpPr>
        <p:spPr>
          <a:xfrm>
            <a:off x="88950" y="1103263"/>
            <a:ext cx="89661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666A"/>
              </a:buClr>
              <a:buSzPts val="2800"/>
              <a:buFont typeface="Arial"/>
              <a:buNone/>
            </a:pPr>
            <a:r>
              <a:rPr lang="en-US" sz="2400"/>
              <a:t>Components: submission nodes, compute nodes, storage &amp; LSF</a:t>
            </a:r>
            <a:endParaRPr sz="2400"/>
          </a:p>
        </p:txBody>
      </p:sp>
      <p:grpSp>
        <p:nvGrpSpPr>
          <p:cNvPr id="36" name="Google Shape;100;g5c72dfc941_2_39">
            <a:extLst>
              <a:ext uri="{FF2B5EF4-FFF2-40B4-BE49-F238E27FC236}">
                <a16:creationId xmlns:a16="http://schemas.microsoft.com/office/drawing/2014/main" id="{94EE6A25-8556-8743-B1BF-9CB5BD911360}"/>
              </a:ext>
            </a:extLst>
          </p:cNvPr>
          <p:cNvGrpSpPr/>
          <p:nvPr/>
        </p:nvGrpSpPr>
        <p:grpSpPr>
          <a:xfrm>
            <a:off x="4125638" y="5025875"/>
            <a:ext cx="1235700" cy="1087500"/>
            <a:chOff x="3516038" y="5025875"/>
            <a:chExt cx="1235700" cy="1087500"/>
          </a:xfrm>
        </p:grpSpPr>
        <p:sp>
          <p:nvSpPr>
            <p:cNvPr id="37" name="Google Shape;101;g5c72dfc941_2_39">
              <a:extLst>
                <a:ext uri="{FF2B5EF4-FFF2-40B4-BE49-F238E27FC236}">
                  <a16:creationId xmlns:a16="http://schemas.microsoft.com/office/drawing/2014/main" id="{632D229C-E63C-114C-ACC5-67BD101FBC45}"/>
                </a:ext>
              </a:extLst>
            </p:cNvPr>
            <p:cNvSpPr/>
            <p:nvPr/>
          </p:nvSpPr>
          <p:spPr>
            <a:xfrm>
              <a:off x="3516038" y="5025875"/>
              <a:ext cx="1235700" cy="1087500"/>
            </a:xfrm>
            <a:prstGeom prst="can">
              <a:avLst>
                <a:gd name="adj" fmla="val 25000"/>
              </a:avLst>
            </a:prstGeom>
            <a:solidFill>
              <a:srgbClr val="00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2;g5c72dfc941_2_39">
              <a:extLst>
                <a:ext uri="{FF2B5EF4-FFF2-40B4-BE49-F238E27FC236}">
                  <a16:creationId xmlns:a16="http://schemas.microsoft.com/office/drawing/2014/main" id="{5ABCE6C8-0BC1-2D40-8E27-C8006C973BE3}"/>
                </a:ext>
              </a:extLst>
            </p:cNvPr>
            <p:cNvSpPr txBox="1"/>
            <p:nvPr/>
          </p:nvSpPr>
          <p:spPr>
            <a:xfrm>
              <a:off x="3803176" y="5389200"/>
              <a:ext cx="674375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GWS</a:t>
              </a:r>
              <a:endParaRPr dirty="0"/>
            </a:p>
          </p:txBody>
        </p:sp>
      </p:grpSp>
      <p:sp>
        <p:nvSpPr>
          <p:cNvPr id="41" name="Google Shape;105;g5c72dfc941_2_39">
            <a:extLst>
              <a:ext uri="{FF2B5EF4-FFF2-40B4-BE49-F238E27FC236}">
                <a16:creationId xmlns:a16="http://schemas.microsoft.com/office/drawing/2014/main" id="{8C7072BE-7F11-4B4D-ABC6-918AC691FCEF}"/>
              </a:ext>
            </a:extLst>
          </p:cNvPr>
          <p:cNvSpPr txBox="1"/>
          <p:nvPr/>
        </p:nvSpPr>
        <p:spPr>
          <a:xfrm>
            <a:off x="86500" y="2945968"/>
            <a:ext cx="1662900" cy="661264"/>
          </a:xfrm>
          <a:prstGeom prst="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Login node</a:t>
            </a:r>
            <a:endParaRPr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"/>
                <a:ea typeface="Courier"/>
                <a:cs typeface="Courier"/>
                <a:sym typeface="Courier"/>
              </a:rPr>
              <a:t>jasmin-login1</a:t>
            </a:r>
            <a:endParaRPr sz="1400" dirty="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2" name="Google Shape;106;g5c72dfc941_2_39">
            <a:extLst>
              <a:ext uri="{FF2B5EF4-FFF2-40B4-BE49-F238E27FC236}">
                <a16:creationId xmlns:a16="http://schemas.microsoft.com/office/drawing/2014/main" id="{E20E6B2A-8DC5-F34B-937C-0FB8990111EA}"/>
              </a:ext>
            </a:extLst>
          </p:cNvPr>
          <p:cNvSpPr txBox="1"/>
          <p:nvPr/>
        </p:nvSpPr>
        <p:spPr>
          <a:xfrm>
            <a:off x="2513450" y="2757650"/>
            <a:ext cx="2124000" cy="1039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Submission nodes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latin typeface="Courier"/>
                <a:ea typeface="Courier"/>
                <a:cs typeface="Courier"/>
                <a:sym typeface="Courier"/>
              </a:rPr>
              <a:t>jasmin</a:t>
            </a:r>
            <a:r>
              <a:rPr lang="en-US" sz="1400" dirty="0">
                <a:latin typeface="Courier"/>
                <a:ea typeface="Courier"/>
                <a:cs typeface="Courier"/>
                <a:sym typeface="Courier"/>
              </a:rPr>
              <a:t>-sci[1-6</a:t>
            </a:r>
            <a:endParaRPr sz="1400" dirty="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latin typeface="Courier"/>
                <a:ea typeface="Courier"/>
                <a:cs typeface="Courier"/>
                <a:sym typeface="Courier"/>
              </a:rPr>
              <a:t>cems</a:t>
            </a:r>
            <a:r>
              <a:rPr lang="en-US" sz="1400" dirty="0">
                <a:latin typeface="Courier"/>
                <a:ea typeface="Courier"/>
                <a:cs typeface="Courier"/>
                <a:sym typeface="Courier"/>
              </a:rPr>
              <a:t>-sci[1-2]</a:t>
            </a:r>
            <a:endParaRPr sz="1400" dirty="0"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43" name="Google Shape;107;g5c72dfc941_2_39">
            <a:extLst>
              <a:ext uri="{FF2B5EF4-FFF2-40B4-BE49-F238E27FC236}">
                <a16:creationId xmlns:a16="http://schemas.microsoft.com/office/drawing/2014/main" id="{31519C61-5CB7-E94D-BC25-DEF11065AE20}"/>
              </a:ext>
            </a:extLst>
          </p:cNvPr>
          <p:cNvCxnSpPr>
            <a:cxnSpLocks/>
            <a:stCxn id="42" idx="3"/>
            <a:endCxn id="55" idx="1"/>
          </p:cNvCxnSpPr>
          <p:nvPr/>
        </p:nvCxnSpPr>
        <p:spPr>
          <a:xfrm flipV="1">
            <a:off x="4637450" y="3276600"/>
            <a:ext cx="1586550" cy="95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" name="Google Shape;108;g5c72dfc941_2_39">
            <a:extLst>
              <a:ext uri="{FF2B5EF4-FFF2-40B4-BE49-F238E27FC236}">
                <a16:creationId xmlns:a16="http://schemas.microsoft.com/office/drawing/2014/main" id="{B5614A35-0B40-E342-867C-AE0FB6F0F637}"/>
              </a:ext>
            </a:extLst>
          </p:cNvPr>
          <p:cNvSpPr txBox="1"/>
          <p:nvPr/>
        </p:nvSpPr>
        <p:spPr>
          <a:xfrm>
            <a:off x="4460084" y="2572937"/>
            <a:ext cx="19143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0000"/>
                </a:solidFill>
              </a:rPr>
              <a:t>LSF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Batch system 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45" name="Google Shape;109;g5c72dfc941_2_39">
            <a:extLst>
              <a:ext uri="{FF2B5EF4-FFF2-40B4-BE49-F238E27FC236}">
                <a16:creationId xmlns:a16="http://schemas.microsoft.com/office/drawing/2014/main" id="{7B40820E-F62C-5240-931D-A9F34E499C93}"/>
              </a:ext>
            </a:extLst>
          </p:cNvPr>
          <p:cNvSpPr txBox="1"/>
          <p:nvPr/>
        </p:nvSpPr>
        <p:spPr>
          <a:xfrm>
            <a:off x="1807513" y="2939416"/>
            <a:ext cx="624775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0000"/>
                </a:solidFill>
              </a:rPr>
              <a:t>SSH 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46" name="Google Shape;110;g5c72dfc941_2_39">
            <a:extLst>
              <a:ext uri="{FF2B5EF4-FFF2-40B4-BE49-F238E27FC236}">
                <a16:creationId xmlns:a16="http://schemas.microsoft.com/office/drawing/2014/main" id="{DDF6355E-B610-E04E-AB56-C1271FF1FC33}"/>
              </a:ext>
            </a:extLst>
          </p:cNvPr>
          <p:cNvSpPr/>
          <p:nvPr/>
        </p:nvSpPr>
        <p:spPr>
          <a:xfrm>
            <a:off x="7182400" y="5311675"/>
            <a:ext cx="1914300" cy="715200"/>
          </a:xfrm>
          <a:prstGeom prst="can">
            <a:avLst>
              <a:gd name="adj" fmla="val 25000"/>
            </a:avLst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111;g5c72dfc941_2_39">
            <a:extLst>
              <a:ext uri="{FF2B5EF4-FFF2-40B4-BE49-F238E27FC236}">
                <a16:creationId xmlns:a16="http://schemas.microsoft.com/office/drawing/2014/main" id="{E14F22C1-66FE-E247-A04A-A0A3F46C05CB}"/>
              </a:ext>
            </a:extLst>
          </p:cNvPr>
          <p:cNvGrpSpPr/>
          <p:nvPr/>
        </p:nvGrpSpPr>
        <p:grpSpPr>
          <a:xfrm>
            <a:off x="5619200" y="5371225"/>
            <a:ext cx="1529625" cy="642600"/>
            <a:chOff x="5619200" y="5371225"/>
            <a:chExt cx="1529625" cy="642600"/>
          </a:xfrm>
        </p:grpSpPr>
        <p:sp>
          <p:nvSpPr>
            <p:cNvPr id="48" name="Google Shape;112;g5c72dfc941_2_39">
              <a:extLst>
                <a:ext uri="{FF2B5EF4-FFF2-40B4-BE49-F238E27FC236}">
                  <a16:creationId xmlns:a16="http://schemas.microsoft.com/office/drawing/2014/main" id="{ACFB2B06-3B23-034B-9E1A-193B1FE896F2}"/>
                </a:ext>
              </a:extLst>
            </p:cNvPr>
            <p:cNvSpPr/>
            <p:nvPr/>
          </p:nvSpPr>
          <p:spPr>
            <a:xfrm>
              <a:off x="5619200" y="5371225"/>
              <a:ext cx="1492200" cy="642600"/>
            </a:xfrm>
            <a:prstGeom prst="can">
              <a:avLst>
                <a:gd name="adj" fmla="val 25000"/>
              </a:avLst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13;g5c72dfc941_2_39">
              <a:extLst>
                <a:ext uri="{FF2B5EF4-FFF2-40B4-BE49-F238E27FC236}">
                  <a16:creationId xmlns:a16="http://schemas.microsoft.com/office/drawing/2014/main" id="{B1EBDBBC-9872-8044-8D93-0B3CC9219D04}"/>
                </a:ext>
              </a:extLst>
            </p:cNvPr>
            <p:cNvSpPr txBox="1"/>
            <p:nvPr/>
          </p:nvSpPr>
          <p:spPr>
            <a:xfrm>
              <a:off x="5723225" y="5488675"/>
              <a:ext cx="1425600" cy="21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dirty="0">
                  <a:solidFill>
                    <a:schemeClr val="bg1"/>
                  </a:solidFill>
                </a:rPr>
                <a:t>/work/scratch</a:t>
              </a:r>
              <a:endParaRPr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Google Shape;114;g5c72dfc941_2_39">
            <a:extLst>
              <a:ext uri="{FF2B5EF4-FFF2-40B4-BE49-F238E27FC236}">
                <a16:creationId xmlns:a16="http://schemas.microsoft.com/office/drawing/2014/main" id="{FEC83676-5063-9244-ACDA-BE430DB50DA4}"/>
              </a:ext>
            </a:extLst>
          </p:cNvPr>
          <p:cNvSpPr txBox="1"/>
          <p:nvPr/>
        </p:nvSpPr>
        <p:spPr>
          <a:xfrm>
            <a:off x="7182400" y="5448175"/>
            <a:ext cx="2040300" cy="2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bg1"/>
                </a:solidFill>
              </a:rPr>
              <a:t>/work/scratch-</a:t>
            </a:r>
            <a:r>
              <a:rPr lang="en-US" sz="1400" b="1" dirty="0" err="1">
                <a:solidFill>
                  <a:schemeClr val="bg1"/>
                </a:solidFill>
              </a:rPr>
              <a:t>nompiio</a:t>
            </a:r>
            <a:endParaRPr sz="1400" b="1" dirty="0">
              <a:solidFill>
                <a:schemeClr val="bg1"/>
              </a:solidFill>
            </a:endParaRPr>
          </a:p>
        </p:txBody>
      </p:sp>
      <p:grpSp>
        <p:nvGrpSpPr>
          <p:cNvPr id="51" name="Google Shape;115;g5c72dfc941_2_39">
            <a:extLst>
              <a:ext uri="{FF2B5EF4-FFF2-40B4-BE49-F238E27FC236}">
                <a16:creationId xmlns:a16="http://schemas.microsoft.com/office/drawing/2014/main" id="{3BBEDFD5-B4A4-8A49-850E-B1E87D68CBAC}"/>
              </a:ext>
            </a:extLst>
          </p:cNvPr>
          <p:cNvGrpSpPr/>
          <p:nvPr/>
        </p:nvGrpSpPr>
        <p:grpSpPr>
          <a:xfrm>
            <a:off x="2743262" y="5025875"/>
            <a:ext cx="1235700" cy="1087500"/>
            <a:chOff x="2081000" y="5025875"/>
            <a:chExt cx="1235700" cy="1087500"/>
          </a:xfrm>
        </p:grpSpPr>
        <p:sp>
          <p:nvSpPr>
            <p:cNvPr id="52" name="Google Shape;116;g5c72dfc941_2_39">
              <a:extLst>
                <a:ext uri="{FF2B5EF4-FFF2-40B4-BE49-F238E27FC236}">
                  <a16:creationId xmlns:a16="http://schemas.microsoft.com/office/drawing/2014/main" id="{E4F27509-CA8C-1A4A-84E1-EB99F5DF4F69}"/>
                </a:ext>
              </a:extLst>
            </p:cNvPr>
            <p:cNvSpPr/>
            <p:nvPr/>
          </p:nvSpPr>
          <p:spPr>
            <a:xfrm>
              <a:off x="2081000" y="5025875"/>
              <a:ext cx="1235700" cy="1087500"/>
            </a:xfrm>
            <a:prstGeom prst="can">
              <a:avLst>
                <a:gd name="adj" fmla="val 25000"/>
              </a:avLst>
            </a:prstGeom>
            <a:solidFill>
              <a:srgbClr val="00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17;g5c72dfc941_2_39">
              <a:extLst>
                <a:ext uri="{FF2B5EF4-FFF2-40B4-BE49-F238E27FC236}">
                  <a16:creationId xmlns:a16="http://schemas.microsoft.com/office/drawing/2014/main" id="{8D7AC89D-4603-954B-AACA-2CFB1C36DA8C}"/>
                </a:ext>
              </a:extLst>
            </p:cNvPr>
            <p:cNvSpPr txBox="1"/>
            <p:nvPr/>
          </p:nvSpPr>
          <p:spPr>
            <a:xfrm>
              <a:off x="2218419" y="5402445"/>
              <a:ext cx="889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Home</a:t>
              </a:r>
              <a:endParaRPr dirty="0"/>
            </a:p>
          </p:txBody>
        </p:sp>
      </p:grpSp>
      <p:cxnSp>
        <p:nvCxnSpPr>
          <p:cNvPr id="54" name="Google Shape;118;g5c72dfc941_2_39">
            <a:extLst>
              <a:ext uri="{FF2B5EF4-FFF2-40B4-BE49-F238E27FC236}">
                <a16:creationId xmlns:a16="http://schemas.microsoft.com/office/drawing/2014/main" id="{58D5A183-BFBD-6A43-B00D-BBB44A50D450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1749400" y="3276600"/>
            <a:ext cx="764050" cy="95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55" name="Google Shape;119;g5c72dfc941_2_39">
            <a:extLst>
              <a:ext uri="{FF2B5EF4-FFF2-40B4-BE49-F238E27FC236}">
                <a16:creationId xmlns:a16="http://schemas.microsoft.com/office/drawing/2014/main" id="{73E105EB-A7CD-0145-9157-AF6FAA703D58}"/>
              </a:ext>
            </a:extLst>
          </p:cNvPr>
          <p:cNvGraphicFramePr/>
          <p:nvPr/>
        </p:nvGraphicFramePr>
        <p:xfrm>
          <a:off x="6224000" y="2024000"/>
          <a:ext cx="2644500" cy="2505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61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1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6" name="Google Shape;120;g5c72dfc941_2_39">
            <a:extLst>
              <a:ext uri="{FF2B5EF4-FFF2-40B4-BE49-F238E27FC236}">
                <a16:creationId xmlns:a16="http://schemas.microsoft.com/office/drawing/2014/main" id="{D666854E-C466-194F-AC57-1F8E8185480C}"/>
              </a:ext>
            </a:extLst>
          </p:cNvPr>
          <p:cNvSpPr txBox="1"/>
          <p:nvPr/>
        </p:nvSpPr>
        <p:spPr>
          <a:xfrm>
            <a:off x="6745250" y="2926350"/>
            <a:ext cx="1914300" cy="537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chemeClr val="dk1"/>
                </a:solidFill>
              </a:rPr>
              <a:t>Compute nodes </a:t>
            </a:r>
            <a:endParaRPr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chemeClr val="dk1"/>
                </a:solidFill>
              </a:rPr>
              <a:t>LOTUS (7976 cores)</a:t>
            </a:r>
            <a:endParaRPr b="1"/>
          </a:p>
        </p:txBody>
      </p:sp>
      <p:cxnSp>
        <p:nvCxnSpPr>
          <p:cNvPr id="59" name="Google Shape;123;g5c72dfc941_2_39">
            <a:extLst>
              <a:ext uri="{FF2B5EF4-FFF2-40B4-BE49-F238E27FC236}">
                <a16:creationId xmlns:a16="http://schemas.microsoft.com/office/drawing/2014/main" id="{66CF9805-51BF-8B4D-816D-869387385A24}"/>
              </a:ext>
            </a:extLst>
          </p:cNvPr>
          <p:cNvCxnSpPr/>
          <p:nvPr/>
        </p:nvCxnSpPr>
        <p:spPr>
          <a:xfrm rot="5400000">
            <a:off x="6146250" y="4936000"/>
            <a:ext cx="817200" cy="3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124;g5c72dfc941_2_39">
            <a:extLst>
              <a:ext uri="{FF2B5EF4-FFF2-40B4-BE49-F238E27FC236}">
                <a16:creationId xmlns:a16="http://schemas.microsoft.com/office/drawing/2014/main" id="{2E5B21DA-EA75-7840-A03D-E0D398C2E448}"/>
              </a:ext>
            </a:extLst>
          </p:cNvPr>
          <p:cNvCxnSpPr/>
          <p:nvPr/>
        </p:nvCxnSpPr>
        <p:spPr>
          <a:xfrm rot="5400000">
            <a:off x="7552675" y="4968888"/>
            <a:ext cx="817200" cy="3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61" name="Google Shape;125;g5c72dfc941_2_39">
            <a:extLst>
              <a:ext uri="{FF2B5EF4-FFF2-40B4-BE49-F238E27FC236}">
                <a16:creationId xmlns:a16="http://schemas.microsoft.com/office/drawing/2014/main" id="{B45422D4-E191-E346-BC9A-F94C35BFEC42}"/>
              </a:ext>
            </a:extLst>
          </p:cNvPr>
          <p:cNvGrpSpPr/>
          <p:nvPr/>
        </p:nvGrpSpPr>
        <p:grpSpPr>
          <a:xfrm>
            <a:off x="1398650" y="5009425"/>
            <a:ext cx="1235700" cy="1087500"/>
            <a:chOff x="636650" y="5009425"/>
            <a:chExt cx="1235700" cy="1087500"/>
          </a:xfrm>
        </p:grpSpPr>
        <p:sp>
          <p:nvSpPr>
            <p:cNvPr id="62" name="Google Shape;126;g5c72dfc941_2_39">
              <a:extLst>
                <a:ext uri="{FF2B5EF4-FFF2-40B4-BE49-F238E27FC236}">
                  <a16:creationId xmlns:a16="http://schemas.microsoft.com/office/drawing/2014/main" id="{EB8D6359-3041-DA44-AC05-F9A659905FFD}"/>
                </a:ext>
              </a:extLst>
            </p:cNvPr>
            <p:cNvSpPr/>
            <p:nvPr/>
          </p:nvSpPr>
          <p:spPr>
            <a:xfrm>
              <a:off x="636650" y="5009425"/>
              <a:ext cx="1235700" cy="1087500"/>
            </a:xfrm>
            <a:prstGeom prst="can">
              <a:avLst>
                <a:gd name="adj" fmla="val 25000"/>
              </a:avLst>
            </a:prstGeom>
            <a:solidFill>
              <a:srgbClr val="FF99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27;g5c72dfc941_2_39">
              <a:extLst>
                <a:ext uri="{FF2B5EF4-FFF2-40B4-BE49-F238E27FC236}">
                  <a16:creationId xmlns:a16="http://schemas.microsoft.com/office/drawing/2014/main" id="{8C7EE7FC-47C6-8447-935C-96B51B3F409C}"/>
                </a:ext>
              </a:extLst>
            </p:cNvPr>
            <p:cNvSpPr txBox="1"/>
            <p:nvPr/>
          </p:nvSpPr>
          <p:spPr>
            <a:xfrm>
              <a:off x="763250" y="5288275"/>
              <a:ext cx="889800" cy="4572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CEDA Archive</a:t>
              </a:r>
              <a:endParaRPr dirty="0"/>
            </a:p>
          </p:txBody>
        </p:sp>
      </p:grpSp>
      <p:cxnSp>
        <p:nvCxnSpPr>
          <p:cNvPr id="64" name="Google Shape;128;g5c72dfc941_2_39">
            <a:extLst>
              <a:ext uri="{FF2B5EF4-FFF2-40B4-BE49-F238E27FC236}">
                <a16:creationId xmlns:a16="http://schemas.microsoft.com/office/drawing/2014/main" id="{C249F7E6-AE5C-DA48-B05A-D483E93416AD}"/>
              </a:ext>
            </a:extLst>
          </p:cNvPr>
          <p:cNvCxnSpPr/>
          <p:nvPr/>
        </p:nvCxnSpPr>
        <p:spPr>
          <a:xfrm rot="-5400000" flipH="1">
            <a:off x="3758075" y="4002975"/>
            <a:ext cx="1206300" cy="846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Google Shape;129;g5c72dfc941_2_39">
            <a:extLst>
              <a:ext uri="{FF2B5EF4-FFF2-40B4-BE49-F238E27FC236}">
                <a16:creationId xmlns:a16="http://schemas.microsoft.com/office/drawing/2014/main" id="{609D4B22-B709-A841-B843-5071958F0652}"/>
              </a:ext>
            </a:extLst>
          </p:cNvPr>
          <p:cNvCxnSpPr/>
          <p:nvPr/>
        </p:nvCxnSpPr>
        <p:spPr>
          <a:xfrm flipH="1">
            <a:off x="2470850" y="4182900"/>
            <a:ext cx="3774300" cy="84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66" name="Google Shape;130;g5c72dfc941_2_39">
            <a:extLst>
              <a:ext uri="{FF2B5EF4-FFF2-40B4-BE49-F238E27FC236}">
                <a16:creationId xmlns:a16="http://schemas.microsoft.com/office/drawing/2014/main" id="{BBAA54C6-AA87-884B-A8DB-E796113644C1}"/>
              </a:ext>
            </a:extLst>
          </p:cNvPr>
          <p:cNvCxnSpPr/>
          <p:nvPr/>
        </p:nvCxnSpPr>
        <p:spPr>
          <a:xfrm flipH="1">
            <a:off x="3297650" y="4192625"/>
            <a:ext cx="2947500" cy="83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67" name="Google Shape;131;g5c72dfc941_2_39">
            <a:extLst>
              <a:ext uri="{FF2B5EF4-FFF2-40B4-BE49-F238E27FC236}">
                <a16:creationId xmlns:a16="http://schemas.microsoft.com/office/drawing/2014/main" id="{5CA41118-B1A4-4548-A23B-738BBD5CEF06}"/>
              </a:ext>
            </a:extLst>
          </p:cNvPr>
          <p:cNvCxnSpPr/>
          <p:nvPr/>
        </p:nvCxnSpPr>
        <p:spPr>
          <a:xfrm flipH="1">
            <a:off x="4400125" y="4192625"/>
            <a:ext cx="1796400" cy="83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904912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c72dfc941_0_0"/>
          <p:cNvSpPr txBox="1">
            <a:spLocks noGrp="1"/>
          </p:cNvSpPr>
          <p:nvPr>
            <p:ph type="ctrTitle"/>
          </p:nvPr>
        </p:nvSpPr>
        <p:spPr>
          <a:xfrm>
            <a:off x="406400" y="313615"/>
            <a:ext cx="8462100" cy="71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Scientific analysis servers</a:t>
            </a:r>
            <a:endParaRPr/>
          </a:p>
        </p:txBody>
      </p:sp>
      <p:sp>
        <p:nvSpPr>
          <p:cNvPr id="138" name="Google Shape;138;g5c72dfc941_0_0"/>
          <p:cNvSpPr txBox="1"/>
          <p:nvPr/>
        </p:nvSpPr>
        <p:spPr>
          <a:xfrm>
            <a:off x="952313" y="3405060"/>
            <a:ext cx="1162200" cy="676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Write a job script </a:t>
            </a:r>
            <a:endParaRPr/>
          </a:p>
        </p:txBody>
      </p:sp>
      <p:sp>
        <p:nvSpPr>
          <p:cNvPr id="139" name="Google Shape;139;g5c72dfc941_0_0"/>
          <p:cNvSpPr txBox="1"/>
          <p:nvPr/>
        </p:nvSpPr>
        <p:spPr>
          <a:xfrm>
            <a:off x="3042147" y="3405060"/>
            <a:ext cx="1276200" cy="676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Job Queued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</a:t>
            </a:r>
            <a:r>
              <a:rPr lang="en-US" dirty="0" err="1"/>
              <a:t>JobID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140" name="Google Shape;140;g5c72dfc941_0_0"/>
          <p:cNvSpPr txBox="1"/>
          <p:nvPr/>
        </p:nvSpPr>
        <p:spPr>
          <a:xfrm>
            <a:off x="4880547" y="3405060"/>
            <a:ext cx="1276200" cy="676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Job Runs</a:t>
            </a:r>
            <a:endParaRPr/>
          </a:p>
        </p:txBody>
      </p:sp>
      <p:sp>
        <p:nvSpPr>
          <p:cNvPr id="141" name="Google Shape;141;g5c72dfc941_0_0"/>
          <p:cNvSpPr txBox="1"/>
          <p:nvPr/>
        </p:nvSpPr>
        <p:spPr>
          <a:xfrm>
            <a:off x="6718947" y="3405060"/>
            <a:ext cx="1276200" cy="676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Job Finished</a:t>
            </a:r>
            <a:endParaRPr/>
          </a:p>
        </p:txBody>
      </p:sp>
      <p:sp>
        <p:nvSpPr>
          <p:cNvPr id="142" name="Google Shape;142;g5c72dfc941_0_0"/>
          <p:cNvSpPr txBox="1"/>
          <p:nvPr/>
        </p:nvSpPr>
        <p:spPr>
          <a:xfrm>
            <a:off x="474675" y="1318131"/>
            <a:ext cx="2114400" cy="88343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Test code interactively on Scientific  analysis servers </a:t>
            </a:r>
            <a:endParaRPr sz="1600" dirty="0"/>
          </a:p>
        </p:txBody>
      </p:sp>
      <p:sp>
        <p:nvSpPr>
          <p:cNvPr id="143" name="Google Shape;143;g5c72dfc941_0_0"/>
          <p:cNvSpPr txBox="1"/>
          <p:nvPr/>
        </p:nvSpPr>
        <p:spPr>
          <a:xfrm>
            <a:off x="398325" y="2521625"/>
            <a:ext cx="2267100" cy="557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Estimate resources </a:t>
            </a:r>
            <a:endParaRPr/>
          </a:p>
        </p:txBody>
      </p:sp>
      <p:cxnSp>
        <p:nvCxnSpPr>
          <p:cNvPr id="144" name="Google Shape;144;g5c72dfc941_0_0"/>
          <p:cNvCxnSpPr>
            <a:cxnSpLocks/>
            <a:stCxn id="142" idx="2"/>
            <a:endCxn id="143" idx="0"/>
          </p:cNvCxnSpPr>
          <p:nvPr/>
        </p:nvCxnSpPr>
        <p:spPr>
          <a:xfrm>
            <a:off x="1531875" y="2201566"/>
            <a:ext cx="0" cy="32005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g5c72dfc941_0_0"/>
          <p:cNvCxnSpPr>
            <a:cxnSpLocks/>
            <a:stCxn id="143" idx="2"/>
            <a:endCxn id="138" idx="0"/>
          </p:cNvCxnSpPr>
          <p:nvPr/>
        </p:nvCxnSpPr>
        <p:spPr>
          <a:xfrm>
            <a:off x="1531875" y="3079025"/>
            <a:ext cx="1538" cy="32603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" name="Google Shape;146;g5c72dfc941_0_0"/>
          <p:cNvCxnSpPr>
            <a:cxnSpLocks/>
            <a:stCxn id="138" idx="3"/>
            <a:endCxn id="139" idx="1"/>
          </p:cNvCxnSpPr>
          <p:nvPr/>
        </p:nvCxnSpPr>
        <p:spPr>
          <a:xfrm>
            <a:off x="2114513" y="3743160"/>
            <a:ext cx="92763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" name="Google Shape;147;g5c72dfc941_0_0"/>
          <p:cNvCxnSpPr>
            <a:cxnSpLocks/>
            <a:stCxn id="139" idx="3"/>
            <a:endCxn id="140" idx="1"/>
          </p:cNvCxnSpPr>
          <p:nvPr/>
        </p:nvCxnSpPr>
        <p:spPr>
          <a:xfrm>
            <a:off x="4318347" y="3743160"/>
            <a:ext cx="562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" name="Google Shape;148;g5c72dfc941_0_0"/>
          <p:cNvCxnSpPr>
            <a:stCxn id="140" idx="3"/>
            <a:endCxn id="141" idx="1"/>
          </p:cNvCxnSpPr>
          <p:nvPr/>
        </p:nvCxnSpPr>
        <p:spPr>
          <a:xfrm>
            <a:off x="6156747" y="3743160"/>
            <a:ext cx="562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9" name="Google Shape;149;g5c72dfc941_0_0"/>
          <p:cNvSpPr txBox="1"/>
          <p:nvPr/>
        </p:nvSpPr>
        <p:spPr>
          <a:xfrm>
            <a:off x="2229403" y="3374319"/>
            <a:ext cx="697853" cy="29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FF0000"/>
                </a:solidFill>
              </a:rPr>
              <a:t>bsub</a:t>
            </a:r>
            <a:endParaRPr dirty="0">
              <a:solidFill>
                <a:srgbClr val="FF0000"/>
              </a:solidFill>
            </a:endParaRPr>
          </a:p>
        </p:txBody>
      </p:sp>
      <p:cxnSp>
        <p:nvCxnSpPr>
          <p:cNvPr id="150" name="Google Shape;150;g5c72dfc941_0_0"/>
          <p:cNvCxnSpPr>
            <a:stCxn id="141" idx="2"/>
          </p:cNvCxnSpPr>
          <p:nvPr/>
        </p:nvCxnSpPr>
        <p:spPr>
          <a:xfrm>
            <a:off x="7357047" y="4081260"/>
            <a:ext cx="9600" cy="61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1" name="Google Shape;151;g5c72dfc941_0_0"/>
          <p:cNvSpPr txBox="1"/>
          <p:nvPr/>
        </p:nvSpPr>
        <p:spPr>
          <a:xfrm>
            <a:off x="6795147" y="4700460"/>
            <a:ext cx="1200000" cy="676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Output &amp;</a:t>
            </a:r>
            <a:br>
              <a:rPr lang="en-US" dirty="0"/>
            </a:br>
            <a:r>
              <a:rPr lang="en-US" dirty="0"/>
              <a:t>error files</a:t>
            </a:r>
            <a:endParaRPr dirty="0"/>
          </a:p>
        </p:txBody>
      </p:sp>
      <p:cxnSp>
        <p:nvCxnSpPr>
          <p:cNvPr id="152" name="Google Shape;152;g5c72dfc941_0_0"/>
          <p:cNvCxnSpPr>
            <a:cxnSpLocks/>
            <a:stCxn id="140" idx="2"/>
            <a:endCxn id="139" idx="2"/>
          </p:cNvCxnSpPr>
          <p:nvPr/>
        </p:nvCxnSpPr>
        <p:spPr>
          <a:xfrm rot="5400000">
            <a:off x="4599147" y="3162360"/>
            <a:ext cx="600" cy="1838400"/>
          </a:xfrm>
          <a:prstGeom prst="bentConnector3">
            <a:avLst>
              <a:gd name="adj1" fmla="val 39687500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53" name="Google Shape;153;g5c72dfc941_0_0"/>
          <p:cNvSpPr txBox="1"/>
          <p:nvPr/>
        </p:nvSpPr>
        <p:spPr>
          <a:xfrm>
            <a:off x="3680247" y="4252710"/>
            <a:ext cx="196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Job status command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54" name="Google Shape;154;g5c72dfc941_0_0"/>
          <p:cNvCxnSpPr>
            <a:cxnSpLocks/>
            <a:stCxn id="140" idx="0"/>
            <a:endCxn id="139" idx="0"/>
          </p:cNvCxnSpPr>
          <p:nvPr/>
        </p:nvCxnSpPr>
        <p:spPr>
          <a:xfrm rot="5400000">
            <a:off x="4599147" y="2486160"/>
            <a:ext cx="600" cy="1838400"/>
          </a:xfrm>
          <a:prstGeom prst="bentConnector3">
            <a:avLst>
              <a:gd name="adj1" fmla="val -45196000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55" name="Google Shape;155;g5c72dfc941_0_0"/>
          <p:cNvSpPr txBox="1"/>
          <p:nvPr/>
        </p:nvSpPr>
        <p:spPr>
          <a:xfrm>
            <a:off x="3661197" y="2764410"/>
            <a:ext cx="196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Job control command</a:t>
            </a:r>
            <a:endParaRPr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527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108C4-E552-B64F-ADA9-7EB0B514FE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Access to CEDA Archive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19890-77FE-FD4A-9AA6-3F7477939CE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CEDA archive data is available online in JASMIN</a:t>
            </a:r>
          </a:p>
          <a:p>
            <a:pPr lvl="1"/>
            <a:r>
              <a:rPr lang="en-US" dirty="0">
                <a:solidFill>
                  <a:srgbClr val="63666A"/>
                </a:solidFill>
              </a:rPr>
              <a:t>/</a:t>
            </a:r>
            <a:r>
              <a:rPr lang="en-US" dirty="0" err="1">
                <a:solidFill>
                  <a:srgbClr val="63666A"/>
                </a:solidFill>
              </a:rPr>
              <a:t>badc</a:t>
            </a:r>
            <a:r>
              <a:rPr lang="en-US" dirty="0">
                <a:solidFill>
                  <a:srgbClr val="63666A"/>
                </a:solidFill>
              </a:rPr>
              <a:t>, /</a:t>
            </a:r>
            <a:r>
              <a:rPr lang="en-US" dirty="0" err="1">
                <a:solidFill>
                  <a:srgbClr val="63666A"/>
                </a:solidFill>
              </a:rPr>
              <a:t>neodc</a:t>
            </a:r>
            <a:r>
              <a:rPr lang="en-US" dirty="0">
                <a:solidFill>
                  <a:srgbClr val="63666A"/>
                </a:solidFill>
              </a:rPr>
              <a:t> file systems mounted read-only throughout</a:t>
            </a:r>
          </a:p>
          <a:p>
            <a:pPr lvl="1"/>
            <a:r>
              <a:rPr lang="en-US" dirty="0">
                <a:solidFill>
                  <a:srgbClr val="63666A"/>
                </a:solidFill>
              </a:rPr>
              <a:t>Data can be processed in-place (no need to copy)</a:t>
            </a:r>
          </a:p>
          <a:p>
            <a:pPr lvl="1"/>
            <a:r>
              <a:rPr lang="en-US" dirty="0">
                <a:solidFill>
                  <a:srgbClr val="63666A"/>
                </a:solidFill>
              </a:rPr>
              <a:t>Some large datasets are kept partly near-line</a:t>
            </a:r>
          </a:p>
          <a:p>
            <a:pPr lvl="2"/>
            <a:r>
              <a:rPr lang="en-US" dirty="0">
                <a:solidFill>
                  <a:srgbClr val="63666A"/>
                </a:solidFill>
              </a:rPr>
              <a:t>Use Near-Line Archive (NLA) service to request staging of required data</a:t>
            </a:r>
          </a:p>
          <a:p>
            <a:r>
              <a:rPr lang="en-US" dirty="0"/>
              <a:t>Access permissions reflect those of your CEDA account</a:t>
            </a:r>
          </a:p>
          <a:p>
            <a:r>
              <a:rPr lang="en-US" dirty="0"/>
              <a:t>CEDA Archive is a “tenant” of JASMIN</a:t>
            </a:r>
          </a:p>
          <a:p>
            <a:pPr lvl="1"/>
            <a:r>
              <a:rPr lang="en-US" dirty="0">
                <a:solidFill>
                  <a:srgbClr val="63666A"/>
                </a:solidFill>
              </a:rPr>
              <a:t>CEDA Archive services (catalogue, download) hosted on JASMIN</a:t>
            </a:r>
          </a:p>
          <a:p>
            <a:pPr lvl="1"/>
            <a:endParaRPr lang="en-US" dirty="0"/>
          </a:p>
          <a:p>
            <a:r>
              <a:rPr lang="en-US" dirty="0"/>
              <a:t>JASMIN </a:t>
            </a:r>
            <a:r>
              <a:rPr lang="en-US" b="1" i="1" dirty="0">
                <a:solidFill>
                  <a:srgbClr val="FF0000"/>
                </a:solidFill>
              </a:rPr>
              <a:t>is not</a:t>
            </a:r>
            <a:r>
              <a:rPr lang="en-US" b="1" dirty="0"/>
              <a:t> </a:t>
            </a:r>
            <a:r>
              <a:rPr lang="en-US" dirty="0"/>
              <a:t>the CEDA Archive</a:t>
            </a:r>
          </a:p>
          <a:p>
            <a:pPr lvl="1"/>
            <a:r>
              <a:rPr lang="en-US" dirty="0">
                <a:solidFill>
                  <a:srgbClr val="63666A"/>
                </a:solidFill>
              </a:rPr>
              <a:t>Leaving your data in your GWS </a:t>
            </a:r>
            <a:r>
              <a:rPr lang="en-US" b="1" i="1" dirty="0">
                <a:solidFill>
                  <a:srgbClr val="FF0000"/>
                </a:solidFill>
              </a:rPr>
              <a:t>is not</a:t>
            </a:r>
            <a:r>
              <a:rPr lang="en-US" dirty="0">
                <a:solidFill>
                  <a:srgbClr val="63666A"/>
                </a:solidFill>
              </a:rPr>
              <a:t> long term data curation</a:t>
            </a:r>
          </a:p>
        </p:txBody>
      </p:sp>
    </p:spTree>
    <p:extLst>
      <p:ext uri="{BB962C8B-B14F-4D97-AF65-F5344CB8AC3E}">
        <p14:creationId xmlns:p14="http://schemas.microsoft.com/office/powerpoint/2010/main" val="924461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5EF6E-9680-444C-9C55-94EAA4E59F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transfer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3304F-478F-BC4E-989B-68CAD876CD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Range of tools provided for transfer of data into/out of JASMIN</a:t>
            </a:r>
          </a:p>
          <a:p>
            <a:pPr marL="1028700" lvl="1" indent="-342900"/>
            <a:r>
              <a:rPr lang="en-US" dirty="0">
                <a:solidFill>
                  <a:srgbClr val="63666A"/>
                </a:solidFill>
              </a:rPr>
              <a:t>Data transfer nodes (xfer)</a:t>
            </a:r>
          </a:p>
          <a:p>
            <a:pPr marL="1485900" lvl="2" indent="-342900"/>
            <a:r>
              <a:rPr lang="en-US" dirty="0" err="1">
                <a:solidFill>
                  <a:srgbClr val="63666A"/>
                </a:solidFill>
              </a:rPr>
              <a:t>scp</a:t>
            </a:r>
            <a:r>
              <a:rPr lang="en-US" dirty="0">
                <a:solidFill>
                  <a:srgbClr val="63666A"/>
                </a:solidFill>
              </a:rPr>
              <a:t>, </a:t>
            </a:r>
            <a:r>
              <a:rPr lang="en-US" dirty="0" err="1">
                <a:solidFill>
                  <a:srgbClr val="63666A"/>
                </a:solidFill>
              </a:rPr>
              <a:t>rsync</a:t>
            </a:r>
            <a:r>
              <a:rPr lang="en-US" dirty="0">
                <a:solidFill>
                  <a:srgbClr val="63666A"/>
                </a:solidFill>
              </a:rPr>
              <a:t>, sftp : push or pull data</a:t>
            </a:r>
          </a:p>
          <a:p>
            <a:pPr marL="1485900" lvl="2" indent="-342900"/>
            <a:r>
              <a:rPr lang="en-US" dirty="0">
                <a:solidFill>
                  <a:srgbClr val="63666A"/>
                </a:solidFill>
              </a:rPr>
              <a:t>ftp client : pull only</a:t>
            </a:r>
          </a:p>
          <a:p>
            <a:pPr marL="1943100" lvl="3" indent="-342900"/>
            <a:r>
              <a:rPr lang="en-US" dirty="0" err="1">
                <a:solidFill>
                  <a:srgbClr val="6366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lftp</a:t>
            </a:r>
            <a:r>
              <a:rPr lang="en-US" dirty="0">
                <a:solidFill>
                  <a:srgbClr val="6366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028700" lvl="1" indent="-342900"/>
            <a:r>
              <a:rPr lang="en-US" dirty="0">
                <a:solidFill>
                  <a:srgbClr val="63666A"/>
                </a:solidFill>
              </a:rPr>
              <a:t>High-performance data transfer (</a:t>
            </a:r>
            <a:r>
              <a:rPr lang="en-US" dirty="0" err="1">
                <a:solidFill>
                  <a:srgbClr val="63666A"/>
                </a:solidFill>
              </a:rPr>
              <a:t>hpxfer</a:t>
            </a:r>
            <a:r>
              <a:rPr lang="en-US" dirty="0">
                <a:solidFill>
                  <a:srgbClr val="63666A"/>
                </a:solidFill>
              </a:rPr>
              <a:t>)</a:t>
            </a:r>
          </a:p>
          <a:p>
            <a:pPr marL="1485900" lvl="2" indent="-342900"/>
            <a:r>
              <a:rPr lang="en-US" dirty="0">
                <a:solidFill>
                  <a:srgbClr val="63666A"/>
                </a:solidFill>
              </a:rPr>
              <a:t>“Data Transfer Zone” – special area of network</a:t>
            </a:r>
          </a:p>
          <a:p>
            <a:pPr marL="1943100" lvl="3" indent="-342900"/>
            <a:r>
              <a:rPr lang="en-US" dirty="0" err="1">
                <a:solidFill>
                  <a:srgbClr val="63666A"/>
                </a:solidFill>
              </a:rPr>
              <a:t>jasmin</a:t>
            </a:r>
            <a:r>
              <a:rPr lang="en-US" dirty="0">
                <a:solidFill>
                  <a:srgbClr val="63666A"/>
                </a:solidFill>
              </a:rPr>
              <a:t>-xfer[23] : same tools, faster servers + </a:t>
            </a:r>
            <a:r>
              <a:rPr lang="en-US" dirty="0" err="1">
                <a:solidFill>
                  <a:srgbClr val="63666A"/>
                </a:solidFill>
              </a:rPr>
              <a:t>gridftp</a:t>
            </a:r>
            <a:r>
              <a:rPr lang="en-US" dirty="0">
                <a:solidFill>
                  <a:srgbClr val="63666A"/>
                </a:solidFill>
              </a:rPr>
              <a:t> client tools</a:t>
            </a:r>
          </a:p>
          <a:p>
            <a:pPr marL="1943100" lvl="3" indent="-342900"/>
            <a:r>
              <a:rPr lang="en-US" dirty="0">
                <a:solidFill>
                  <a:srgbClr val="63666A"/>
                </a:solidFill>
              </a:rPr>
              <a:t>Globus endpoint</a:t>
            </a:r>
          </a:p>
          <a:p>
            <a:pPr marL="2400300" lvl="4" indent="-342900"/>
            <a:r>
              <a:rPr lang="en-US" dirty="0">
                <a:solidFill>
                  <a:srgbClr val="63666A"/>
                </a:solidFill>
              </a:rPr>
              <a:t>Globus = online service for efficient bulk data transfers </a:t>
            </a:r>
          </a:p>
          <a:p>
            <a:pPr marL="1943100" lvl="3" indent="-342900"/>
            <a:r>
              <a:rPr lang="en-US" dirty="0">
                <a:solidFill>
                  <a:srgbClr val="63666A"/>
                </a:solidFill>
              </a:rPr>
              <a:t>Other data-intensive services</a:t>
            </a:r>
          </a:p>
          <a:p>
            <a:pPr marL="2400300" lvl="4" indent="-342900"/>
            <a:r>
              <a:rPr lang="en-US" dirty="0">
                <a:solidFill>
                  <a:srgbClr val="63666A"/>
                </a:solidFill>
              </a:rPr>
              <a:t>ESGF, CEDA FTP download service, Archive pull services</a:t>
            </a:r>
          </a:p>
          <a:p>
            <a:pPr marL="1028700" lvl="1" indent="-342900"/>
            <a:r>
              <a:rPr lang="en-GB" dirty="0">
                <a:hlinkClick r:id="rId2"/>
              </a:rPr>
              <a:t>https://help.jasmin.ac.uk/category/217-data-transfer</a:t>
            </a:r>
            <a:endParaRPr lang="en-US" dirty="0"/>
          </a:p>
          <a:p>
            <a:pPr marL="1485900" lvl="2" indent="-342900"/>
            <a:endParaRPr lang="en-US" dirty="0"/>
          </a:p>
          <a:p>
            <a:pPr marL="1485900" lvl="2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063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841F-2F37-494D-826D-7803803FB9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6F4E0-8389-754C-AF5A-DC82ACF8EB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is a range of software available on JASMIN. We have recently updated our documentation. We define categories of software which help users go to the required Help page:</a:t>
            </a:r>
          </a:p>
          <a:p>
            <a:endParaRPr lang="en-US" sz="9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Software available to all on JASMIN analysis/batch servers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Additional tools for compiling and building software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Restricted software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Server-specific software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Data movement software</a:t>
            </a:r>
          </a:p>
          <a:p>
            <a:endParaRPr lang="en-US" dirty="0"/>
          </a:p>
          <a:p>
            <a:r>
              <a:rPr lang="en-US" dirty="0"/>
              <a:t>See: </a:t>
            </a:r>
            <a:r>
              <a:rPr lang="en-GB" dirty="0">
                <a:hlinkClick r:id="rId2"/>
              </a:rPr>
              <a:t>https://help.jasmin.ac.uk/article/273-software-on-jasmin</a:t>
            </a:r>
            <a:endParaRPr lang="en-GB" dirty="0"/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750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56B11-1DA9-C94F-9F24-7B6DBF3833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Your account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167E5-588D-104D-930F-608F99423C8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Your JASMIN account</a:t>
            </a:r>
          </a:p>
          <a:p>
            <a:pPr marL="1028700" lvl="1" indent="-342900"/>
            <a:r>
              <a:rPr lang="en-GB" dirty="0"/>
              <a:t>JASMIN account = profile to attach privileges to</a:t>
            </a:r>
          </a:p>
          <a:p>
            <a:pPr marL="1485900" lvl="2" indent="-342900"/>
            <a:r>
              <a:rPr lang="en-GB" dirty="0">
                <a:hlinkClick r:id="rId2"/>
              </a:rPr>
              <a:t>https://accounts.jasmin.ac.uk</a:t>
            </a:r>
            <a:r>
              <a:rPr lang="en-GB" dirty="0"/>
              <a:t> </a:t>
            </a:r>
          </a:p>
          <a:p>
            <a:pPr marL="1028700" lvl="1" indent="-342900"/>
            <a:r>
              <a:rPr lang="en-GB" dirty="0">
                <a:latin typeface="Courier New" panose="02070309020205020404" pitchFamily="49" charset="0"/>
              </a:rPr>
              <a:t>“</a:t>
            </a:r>
            <a:r>
              <a:rPr lang="en-GB" dirty="0" err="1">
                <a:latin typeface="Courier New" panose="02070309020205020404" pitchFamily="49" charset="0"/>
              </a:rPr>
              <a:t>jasmin</a:t>
            </a:r>
            <a:r>
              <a:rPr lang="en-GB" dirty="0">
                <a:latin typeface="Courier New" panose="02070309020205020404" pitchFamily="49" charset="0"/>
              </a:rPr>
              <a:t>-login”</a:t>
            </a:r>
            <a:r>
              <a:rPr lang="en-GB" dirty="0"/>
              <a:t> = what you need for system access</a:t>
            </a:r>
          </a:p>
          <a:p>
            <a:pPr marL="1485900" lvl="2" indent="-342900"/>
            <a:r>
              <a:rPr lang="en-GB" dirty="0"/>
              <a:t>(not everyone needs this!)</a:t>
            </a:r>
          </a:p>
          <a:p>
            <a:pPr marL="1028700" lvl="1" indent="-342900"/>
            <a:r>
              <a:rPr lang="en-GB" dirty="0"/>
              <a:t>Apply for other roles (GWSs, </a:t>
            </a:r>
            <a:r>
              <a:rPr lang="en-GB" dirty="0" err="1"/>
              <a:t>hpxfer</a:t>
            </a:r>
            <a:r>
              <a:rPr lang="en-GB" dirty="0"/>
              <a:t>, ..) on accounts portal</a:t>
            </a:r>
          </a:p>
          <a:p>
            <a:pPr marL="1485900" lvl="2" indent="-342900"/>
            <a:r>
              <a:rPr lang="en-GB" dirty="0"/>
              <a:t>GWS roles approved by GWS manager (not CEDA/JASMN team)</a:t>
            </a:r>
          </a:p>
          <a:p>
            <a:pPr marL="1028700" lvl="1" indent="-342900"/>
            <a:r>
              <a:rPr lang="en-GB" dirty="0"/>
              <a:t>Reminder emails</a:t>
            </a:r>
          </a:p>
          <a:p>
            <a:pPr marL="1485900" lvl="2" indent="-342900"/>
            <a:r>
              <a:rPr lang="en-GB" dirty="0"/>
              <a:t>Once a year, need to re-confirm account</a:t>
            </a:r>
          </a:p>
          <a:p>
            <a:pPr marL="1485900" lvl="2" indent="-342900"/>
            <a:r>
              <a:rPr lang="en-GB" dirty="0"/>
              <a:t>Each role: 2 month / 2 week / 2 day reminder before expiry</a:t>
            </a:r>
          </a:p>
          <a:p>
            <a:pPr marL="1485900" lvl="2" indent="-342900"/>
            <a:r>
              <a:rPr lang="en-GB" dirty="0"/>
              <a:t>You can renew in advance</a:t>
            </a:r>
          </a:p>
          <a:p>
            <a:pPr marL="1028700" lvl="1" indent="-342900"/>
            <a:r>
              <a:rPr lang="en-GB" dirty="0"/>
              <a:t>Different to your CEDA account</a:t>
            </a:r>
          </a:p>
          <a:p>
            <a:pPr marL="1485900" lvl="2" indent="-342900"/>
            <a:r>
              <a:rPr lang="en-GB" dirty="0"/>
              <a:t>Needs to be linked</a:t>
            </a:r>
          </a:p>
        </p:txBody>
      </p:sp>
    </p:spTree>
    <p:extLst>
      <p:ext uri="{BB962C8B-B14F-4D97-AF65-F5344CB8AC3E}">
        <p14:creationId xmlns:p14="http://schemas.microsoft.com/office/powerpoint/2010/main" val="697869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417642-7C35-4B45-8CCD-64BAA4203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JASMIN for?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289CBC7-FC19-A94C-9504-79F8AE7C63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Supports data analysis for NERC environmental science community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Large scale, data-intensive science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Designed for performance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Tailored to needs of academic community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Compute co-located with the data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CEDA Archive data (curated)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Collaborative data (…not)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Flexible compute capabilities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Cloud provides autonomy, scalability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Provides researchers with flexible computing environment which they can customize to their needs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106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36F7A-88BB-BD46-81AB-0B52612D3D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Support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73EA5-4E6D-9D45-8D0D-2B03FAA57C9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Information</a:t>
            </a:r>
          </a:p>
          <a:p>
            <a:pPr marL="1028700" lvl="1" indent="-342900"/>
            <a:r>
              <a:rPr lang="en-GB" dirty="0"/>
              <a:t>Events like this!</a:t>
            </a:r>
          </a:p>
          <a:p>
            <a:pPr marL="1028700" lvl="1" indent="-342900"/>
            <a:r>
              <a:rPr lang="en-GB" dirty="0">
                <a:hlinkClick r:id="rId2"/>
              </a:rPr>
              <a:t>https://help.jasmin.ac.uk</a:t>
            </a:r>
            <a:endParaRPr lang="en-GB" dirty="0"/>
          </a:p>
          <a:p>
            <a:pPr marL="1028700" lvl="1" indent="-342900"/>
            <a:r>
              <a:rPr lang="en-GB" dirty="0"/>
              <a:t>Getting started</a:t>
            </a:r>
          </a:p>
          <a:p>
            <a:pPr marL="1485900" lvl="2" indent="-342900"/>
            <a:r>
              <a:rPr lang="en-GB" dirty="0">
                <a:hlinkClick r:id="rId3"/>
              </a:rPr>
              <a:t>https://help.jasmin.ac.uk/article/189-get-started-with-jasmin</a:t>
            </a:r>
            <a:endParaRPr lang="en-GB" dirty="0"/>
          </a:p>
          <a:p>
            <a:pPr marL="1028700" lvl="1" indent="-342900"/>
            <a:r>
              <a:rPr lang="en-GB" dirty="0"/>
              <a:t>YouTube channel</a:t>
            </a:r>
          </a:p>
          <a:p>
            <a:pPr marL="1485900" lvl="2" indent="-342900"/>
            <a:r>
              <a:rPr lang="en-GB" dirty="0">
                <a:hlinkClick r:id="rId4"/>
              </a:rPr>
              <a:t>https://www.youtube.com/channel/UC11nPZVyjDLjYlS7NvbnlmQ</a:t>
            </a:r>
            <a:endParaRPr lang="en-GB" dirty="0"/>
          </a:p>
          <a:p>
            <a:pPr marL="1028700" lvl="1" indent="-342900"/>
            <a:r>
              <a:rPr lang="en-GB" dirty="0"/>
              <a:t>@</a:t>
            </a:r>
            <a:r>
              <a:rPr lang="en-GB" dirty="0" err="1"/>
              <a:t>cedanews</a:t>
            </a:r>
            <a:r>
              <a:rPr lang="en-GB" dirty="0"/>
              <a:t> on twitter</a:t>
            </a:r>
          </a:p>
          <a:p>
            <a:pPr marL="1028700" lvl="1" indent="-342900"/>
            <a:r>
              <a:rPr lang="en-GB" dirty="0"/>
              <a:t>emails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Helpdesk</a:t>
            </a:r>
          </a:p>
          <a:p>
            <a:pPr marL="1028700" lvl="1" indent="-342900"/>
            <a:r>
              <a:rPr lang="en-GB" dirty="0">
                <a:hlinkClick r:id="rId5"/>
              </a:rPr>
              <a:t>support@ceda.ac.uk</a:t>
            </a:r>
            <a:endParaRPr lang="en-GB" dirty="0"/>
          </a:p>
          <a:p>
            <a:pPr marL="1485900" lvl="2" indent="-342900"/>
            <a:r>
              <a:rPr lang="en-GB" dirty="0"/>
              <a:t>CEDA team does outward user support</a:t>
            </a:r>
          </a:p>
          <a:p>
            <a:pPr marL="1485900" lvl="2" indent="-342900"/>
            <a:r>
              <a:rPr lang="en-GB" dirty="0"/>
              <a:t>SCD team looks after the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3296115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8DF38-C42F-784A-A369-440C375EB3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Expectations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E111F-9919-CC47-BB31-71361094C42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JASMIN is a research infrastructure</a:t>
            </a:r>
          </a:p>
          <a:p>
            <a:pPr marL="1028700" lvl="1" indent="-342900"/>
            <a:r>
              <a:rPr lang="en-GB" dirty="0"/>
              <a:t>Not a 24x7x365 enterprise</a:t>
            </a:r>
          </a:p>
          <a:p>
            <a:pPr marL="1028700" lvl="1" indent="-342900"/>
            <a:r>
              <a:rPr lang="en-GB" dirty="0"/>
              <a:t>Small team</a:t>
            </a:r>
          </a:p>
          <a:p>
            <a:pPr marL="1028700" lvl="1" indent="-342900"/>
            <a:r>
              <a:rPr lang="en-GB" dirty="0"/>
              <a:t>Not as strict as a supercomputer</a:t>
            </a:r>
          </a:p>
          <a:p>
            <a:pPr marL="1485900" lvl="2" indent="-342900"/>
            <a:r>
              <a:rPr lang="en-GB" dirty="0"/>
              <a:t>Relies on you being sensible</a:t>
            </a:r>
          </a:p>
          <a:p>
            <a:pPr marL="1485900" lvl="2" indent="-342900"/>
            <a:r>
              <a:rPr lang="en-GB" dirty="0"/>
              <a:t>Test stuff before scaling up!</a:t>
            </a:r>
          </a:p>
          <a:p>
            <a:pPr marL="1485900" lvl="2" indent="-342900"/>
            <a:r>
              <a:rPr lang="en-GB" dirty="0"/>
              <a:t>Build failure-tolerance into your workflows</a:t>
            </a:r>
          </a:p>
          <a:p>
            <a:pPr marL="1028700" lvl="1" indent="-342900"/>
            <a:r>
              <a:rPr lang="en-GB" dirty="0"/>
              <a:t>Please acknowledge JASMIN</a:t>
            </a:r>
          </a:p>
          <a:p>
            <a:pPr marL="1485900" lvl="2" indent="-342900"/>
            <a:r>
              <a:rPr lang="en-GB" dirty="0">
                <a:hlinkClick r:id="rId2"/>
              </a:rPr>
              <a:t>https://help.jasmin.ac.uk/article/4693-acknowledging-jasmin</a:t>
            </a:r>
            <a:endParaRPr lang="en-GB" dirty="0"/>
          </a:p>
          <a:p>
            <a:pPr marL="1485900" lvl="2" indent="-342900"/>
            <a:r>
              <a:rPr lang="en-GB" dirty="0"/>
              <a:t>Tell your funding body what you’ve done with JASMIN</a:t>
            </a:r>
          </a:p>
          <a:p>
            <a:pPr marL="1485900" lvl="2" indent="-342900"/>
            <a:r>
              <a:rPr lang="en-GB" dirty="0"/>
              <a:t>Helps ensure continued funding</a:t>
            </a:r>
          </a:p>
          <a:p>
            <a:pPr marL="1485900" lvl="2" indent="-342900"/>
            <a:r>
              <a:rPr lang="en-GB" dirty="0"/>
              <a:t>Makes the case for improving the service further </a:t>
            </a:r>
            <a:r>
              <a:rPr lang="en-GB" dirty="0">
                <a:sym typeface="Wingdings" pitchFamily="2" charset="2"/>
              </a:rPr>
              <a:t></a:t>
            </a:r>
            <a:endParaRPr lang="en-GB" dirty="0"/>
          </a:p>
          <a:p>
            <a:pPr marL="1485900" lvl="2" indent="-34290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6826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AFB9E-EF21-9441-B569-9FB38965DF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does JASMIN achieve this?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7237B-717C-5041-A789-CE2514CE64B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Facility operated by STFC on behalf of NERC</a:t>
            </a:r>
          </a:p>
          <a:p>
            <a:pPr lvl="1"/>
            <a:r>
              <a:rPr lang="en-US" dirty="0">
                <a:solidFill>
                  <a:srgbClr val="63666A"/>
                </a:solidFill>
              </a:rPr>
              <a:t>Architecture: 		CEDA &amp; STFC Scientific Computing Department (SCD)</a:t>
            </a:r>
          </a:p>
          <a:p>
            <a:pPr lvl="1"/>
            <a:r>
              <a:rPr lang="en-US" dirty="0">
                <a:solidFill>
                  <a:srgbClr val="63666A"/>
                </a:solidFill>
              </a:rPr>
              <a:t>Physical infrastructure: 	Operated by SCD</a:t>
            </a:r>
          </a:p>
          <a:p>
            <a:pPr lvl="1"/>
            <a:r>
              <a:rPr lang="en-US" dirty="0">
                <a:solidFill>
                  <a:srgbClr val="63666A"/>
                </a:solidFill>
              </a:rPr>
              <a:t>User services: 		Managed by CEDA (RAL Space)</a:t>
            </a:r>
          </a:p>
          <a:p>
            <a:pPr lvl="1"/>
            <a:endParaRPr lang="en-US" dirty="0">
              <a:solidFill>
                <a:srgbClr val="63666A"/>
              </a:solidFill>
            </a:endParaRPr>
          </a:p>
          <a:p>
            <a:r>
              <a:rPr lang="en-US" dirty="0"/>
              <a:t>Large-scale, high-performance storage and compute</a:t>
            </a:r>
          </a:p>
          <a:p>
            <a:pPr lvl="1"/>
            <a:r>
              <a:rPr lang="en-US" dirty="0">
                <a:solidFill>
                  <a:srgbClr val="63666A"/>
                </a:solidFill>
              </a:rPr>
              <a:t>Centered more around </a:t>
            </a:r>
            <a:r>
              <a:rPr lang="en-US" b="1" dirty="0">
                <a:solidFill>
                  <a:srgbClr val="63666A"/>
                </a:solidFill>
              </a:rPr>
              <a:t>storage &amp; data access</a:t>
            </a:r>
            <a:r>
              <a:rPr lang="en-US" dirty="0">
                <a:solidFill>
                  <a:srgbClr val="63666A"/>
                </a:solidFill>
              </a:rPr>
              <a:t> than traditional supercomputer</a:t>
            </a:r>
          </a:p>
          <a:p>
            <a:pPr lvl="1"/>
            <a:r>
              <a:rPr lang="en-US" dirty="0">
                <a:solidFill>
                  <a:srgbClr val="63666A"/>
                </a:solidFill>
              </a:rPr>
              <a:t>More flexible environment than supercomputer</a:t>
            </a:r>
          </a:p>
          <a:p>
            <a:pPr lvl="1"/>
            <a:r>
              <a:rPr lang="en-US" dirty="0">
                <a:solidFill>
                  <a:srgbClr val="63666A"/>
                </a:solidFill>
              </a:rPr>
              <a:t>Many component services</a:t>
            </a:r>
          </a:p>
          <a:p>
            <a:pPr lvl="1"/>
            <a:r>
              <a:rPr lang="en-US" dirty="0">
                <a:solidFill>
                  <a:srgbClr val="63666A"/>
                </a:solidFill>
              </a:rPr>
              <a:t>Huge range of workflows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858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62538-615F-3140-8D1A-35DEA62267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JASMIN components - 1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A61DDB3-5720-AD48-85F3-BE3AB587AF31}"/>
              </a:ext>
            </a:extLst>
          </p:cNvPr>
          <p:cNvSpPr/>
          <p:nvPr/>
        </p:nvSpPr>
        <p:spPr>
          <a:xfrm>
            <a:off x="1038830" y="2671161"/>
            <a:ext cx="1908492" cy="196825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Storage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DA03940-565B-F341-B8D7-B0751ECFCDAE}"/>
              </a:ext>
            </a:extLst>
          </p:cNvPr>
          <p:cNvSpPr/>
          <p:nvPr/>
        </p:nvSpPr>
        <p:spPr>
          <a:xfrm>
            <a:off x="5717493" y="2557934"/>
            <a:ext cx="2108984" cy="212017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Analysis, processing, data sharing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262FB9C-5C89-9E4C-990E-B4C636A8F628}"/>
              </a:ext>
            </a:extLst>
          </p:cNvPr>
          <p:cNvSpPr/>
          <p:nvPr/>
        </p:nvSpPr>
        <p:spPr>
          <a:xfrm>
            <a:off x="7413995" y="2126016"/>
            <a:ext cx="1557343" cy="155734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600" dirty="0"/>
              <a:t>Interactive compute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49CECD9-164E-A641-AF75-43712218450F}"/>
              </a:ext>
            </a:extLst>
          </p:cNvPr>
          <p:cNvSpPr/>
          <p:nvPr/>
        </p:nvSpPr>
        <p:spPr>
          <a:xfrm>
            <a:off x="7492450" y="3683359"/>
            <a:ext cx="1501869" cy="150186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600" dirty="0"/>
              <a:t>Batch compute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26DC1A-557D-0D49-8A08-DDC4AF10C381}"/>
              </a:ext>
            </a:extLst>
          </p:cNvPr>
          <p:cNvSpPr/>
          <p:nvPr/>
        </p:nvSpPr>
        <p:spPr>
          <a:xfrm>
            <a:off x="6042376" y="4331024"/>
            <a:ext cx="1501869" cy="150186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600" dirty="0"/>
              <a:t>JASMIN Community Cloud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D27528B-4683-7242-A7B2-CA09E9428B40}"/>
              </a:ext>
            </a:extLst>
          </p:cNvPr>
          <p:cNvSpPr/>
          <p:nvPr/>
        </p:nvSpPr>
        <p:spPr>
          <a:xfrm>
            <a:off x="4658070" y="3670612"/>
            <a:ext cx="1501200" cy="1501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600" dirty="0"/>
              <a:t>Data transfer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C373AB-0B24-A44E-938E-905F6EA2E8C3}"/>
              </a:ext>
            </a:extLst>
          </p:cNvPr>
          <p:cNvSpPr/>
          <p:nvPr/>
        </p:nvSpPr>
        <p:spPr>
          <a:xfrm>
            <a:off x="5991250" y="1265061"/>
            <a:ext cx="1501200" cy="1501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500" dirty="0"/>
              <a:t>Other services: visualization</a:t>
            </a:r>
          </a:p>
          <a:p>
            <a:pPr algn="ctr"/>
            <a:r>
              <a:rPr lang="en-US" sz="1500" dirty="0"/>
              <a:t>…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DA09B2F-7885-F44E-B1EB-529EAE85E8C0}"/>
              </a:ext>
            </a:extLst>
          </p:cNvPr>
          <p:cNvSpPr/>
          <p:nvPr/>
        </p:nvSpPr>
        <p:spPr>
          <a:xfrm>
            <a:off x="251606" y="2037655"/>
            <a:ext cx="1501869" cy="150186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Disk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217A0A8-1FCD-F743-9448-6C1BE8081908}"/>
              </a:ext>
            </a:extLst>
          </p:cNvPr>
          <p:cNvSpPr/>
          <p:nvPr/>
        </p:nvSpPr>
        <p:spPr>
          <a:xfrm>
            <a:off x="2268965" y="2037655"/>
            <a:ext cx="1501869" cy="150186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Tape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3C483C9-6B8B-3742-86EA-D57D5691B7E4}"/>
              </a:ext>
            </a:extLst>
          </p:cNvPr>
          <p:cNvSpPr/>
          <p:nvPr/>
        </p:nvSpPr>
        <p:spPr>
          <a:xfrm>
            <a:off x="2268965" y="4052339"/>
            <a:ext cx="1501869" cy="150186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Block storage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8DB2FE2-E784-CE4C-9AD2-60E9EC640831}"/>
              </a:ext>
            </a:extLst>
          </p:cNvPr>
          <p:cNvSpPr/>
          <p:nvPr/>
        </p:nvSpPr>
        <p:spPr>
          <a:xfrm>
            <a:off x="251607" y="4052338"/>
            <a:ext cx="1501869" cy="150186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Object store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802DDF9-428F-9243-A919-20E1973613E9}"/>
              </a:ext>
            </a:extLst>
          </p:cNvPr>
          <p:cNvSpPr/>
          <p:nvPr/>
        </p:nvSpPr>
        <p:spPr>
          <a:xfrm>
            <a:off x="4661839" y="2140849"/>
            <a:ext cx="1501869" cy="150186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600" dirty="0"/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158728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CC875-62BF-3C4D-8030-AB3040C622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JASMIN components - 2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44D6ED-E1DF-1045-9E14-8BB02C69F011}"/>
              </a:ext>
            </a:extLst>
          </p:cNvPr>
          <p:cNvSpPr txBox="1">
            <a:spLocks/>
          </p:cNvSpPr>
          <p:nvPr/>
        </p:nvSpPr>
        <p:spPr>
          <a:xfrm>
            <a:off x="628650" y="1131094"/>
            <a:ext cx="7886700" cy="994172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rgbClr val="63666A"/>
                </a:solidFill>
                <a:latin typeface="+mn-lt"/>
                <a:ea typeface="+mj-ea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E304813-DBC6-C148-9737-FC8AFF2D0527}"/>
              </a:ext>
            </a:extLst>
          </p:cNvPr>
          <p:cNvSpPr/>
          <p:nvPr/>
        </p:nvSpPr>
        <p:spPr>
          <a:xfrm>
            <a:off x="1998981" y="3679311"/>
            <a:ext cx="994860" cy="514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storage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1EAEBE0-C0C2-394F-A6CD-DB572682D959}"/>
              </a:ext>
            </a:extLst>
          </p:cNvPr>
          <p:cNvSpPr/>
          <p:nvPr/>
        </p:nvSpPr>
        <p:spPr>
          <a:xfrm>
            <a:off x="1076199" y="2837564"/>
            <a:ext cx="715618" cy="42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home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33C98B7-4C7B-F345-BA4A-73A1F482C554}"/>
              </a:ext>
            </a:extLst>
          </p:cNvPr>
          <p:cNvSpPr/>
          <p:nvPr/>
        </p:nvSpPr>
        <p:spPr>
          <a:xfrm>
            <a:off x="1076198" y="3489042"/>
            <a:ext cx="715618" cy="42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GWS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18CE929-7C69-6B45-8657-FC3C11DB8260}"/>
              </a:ext>
            </a:extLst>
          </p:cNvPr>
          <p:cNvSpPr/>
          <p:nvPr/>
        </p:nvSpPr>
        <p:spPr>
          <a:xfrm>
            <a:off x="951492" y="4885375"/>
            <a:ext cx="840323" cy="424898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CEDA archive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218C638-C069-F54C-AFBF-0BCC2B3982F7}"/>
              </a:ext>
            </a:extLst>
          </p:cNvPr>
          <p:cNvSpPr/>
          <p:nvPr/>
        </p:nvSpPr>
        <p:spPr>
          <a:xfrm>
            <a:off x="1076197" y="4187209"/>
            <a:ext cx="715618" cy="42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other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BD3F78D-2F79-1346-B2B9-E321F51B023B}"/>
              </a:ext>
            </a:extLst>
          </p:cNvPr>
          <p:cNvSpPr/>
          <p:nvPr/>
        </p:nvSpPr>
        <p:spPr>
          <a:xfrm>
            <a:off x="3807292" y="3679311"/>
            <a:ext cx="1158553" cy="49180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analysis</a:t>
            </a:r>
          </a:p>
          <a:p>
            <a:pPr algn="ctr"/>
            <a:r>
              <a:rPr lang="en-US" sz="1350" dirty="0"/>
              <a:t>compute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13A9A00-AFDD-584F-A2A5-4A8D6E71E9FC}"/>
              </a:ext>
            </a:extLst>
          </p:cNvPr>
          <p:cNvSpPr/>
          <p:nvPr/>
        </p:nvSpPr>
        <p:spPr>
          <a:xfrm>
            <a:off x="7799733" y="1440196"/>
            <a:ext cx="715618" cy="42489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login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2D72889-1FC6-D748-A273-70BD4BD41A64}"/>
              </a:ext>
            </a:extLst>
          </p:cNvPr>
          <p:cNvSpPr/>
          <p:nvPr/>
        </p:nvSpPr>
        <p:spPr>
          <a:xfrm>
            <a:off x="7799733" y="1936679"/>
            <a:ext cx="715618" cy="42489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xfer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F1D018F-3B43-014C-AE7D-95DFEF4E2F64}"/>
              </a:ext>
            </a:extLst>
          </p:cNvPr>
          <p:cNvSpPr/>
          <p:nvPr/>
        </p:nvSpPr>
        <p:spPr>
          <a:xfrm>
            <a:off x="6262579" y="2975384"/>
            <a:ext cx="863491" cy="482361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batch compute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B7B9140-9254-8A40-B526-08222F062112}"/>
              </a:ext>
            </a:extLst>
          </p:cNvPr>
          <p:cNvSpPr/>
          <p:nvPr/>
        </p:nvSpPr>
        <p:spPr>
          <a:xfrm>
            <a:off x="5075474" y="4991306"/>
            <a:ext cx="1150460" cy="62432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community cloud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E374E2E-60C4-2C4B-9298-0260C0EC392F}"/>
              </a:ext>
            </a:extLst>
          </p:cNvPr>
          <p:cNvSpPr/>
          <p:nvPr/>
        </p:nvSpPr>
        <p:spPr>
          <a:xfrm>
            <a:off x="4965845" y="1487731"/>
            <a:ext cx="1150460" cy="86175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managed analysis compute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8C82F7D-DF50-8743-9088-AA62E81E92D4}"/>
              </a:ext>
            </a:extLst>
          </p:cNvPr>
          <p:cNvSpPr/>
          <p:nvPr/>
        </p:nvSpPr>
        <p:spPr>
          <a:xfrm>
            <a:off x="7531872" y="4984385"/>
            <a:ext cx="983478" cy="63125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external tenancies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8C851FD-0E25-6340-A59C-1002028DC3CD}"/>
              </a:ext>
            </a:extLst>
          </p:cNvPr>
          <p:cNvSpPr/>
          <p:nvPr/>
        </p:nvSpPr>
        <p:spPr>
          <a:xfrm>
            <a:off x="6225934" y="4050914"/>
            <a:ext cx="913476" cy="497151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managed tenancies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EF0DB2C-9601-EA40-90B6-B8C28B6BA929}"/>
              </a:ext>
            </a:extLst>
          </p:cNvPr>
          <p:cNvSpPr/>
          <p:nvPr/>
        </p:nvSpPr>
        <p:spPr>
          <a:xfrm>
            <a:off x="6361973" y="2470971"/>
            <a:ext cx="715619" cy="419144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sci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83067A5-7999-0547-8FD4-60F95843B368}"/>
              </a:ext>
            </a:extLst>
          </p:cNvPr>
          <p:cNvSpPr/>
          <p:nvPr/>
        </p:nvSpPr>
        <p:spPr>
          <a:xfrm>
            <a:off x="6225934" y="3542035"/>
            <a:ext cx="851658" cy="40798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software</a:t>
            </a:r>
          </a:p>
        </p:txBody>
      </p:sp>
      <p:cxnSp>
        <p:nvCxnSpPr>
          <p:cNvPr id="21" name="Straight Connector 25">
            <a:extLst>
              <a:ext uri="{FF2B5EF4-FFF2-40B4-BE49-F238E27FC236}">
                <a16:creationId xmlns:a16="http://schemas.microsoft.com/office/drawing/2014/main" id="{B9E74505-636B-7A48-985B-2C28BD68DA97}"/>
              </a:ext>
            </a:extLst>
          </p:cNvPr>
          <p:cNvCxnSpPr>
            <a:cxnSpLocks/>
            <a:stCxn id="10" idx="7"/>
            <a:endCxn id="15" idx="1"/>
          </p:cNvCxnSpPr>
          <p:nvPr/>
        </p:nvCxnSpPr>
        <p:spPr>
          <a:xfrm rot="5400000" flipH="1" flipV="1">
            <a:off x="3964648" y="2750139"/>
            <a:ext cx="1832726" cy="16966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7">
            <a:extLst>
              <a:ext uri="{FF2B5EF4-FFF2-40B4-BE49-F238E27FC236}">
                <a16:creationId xmlns:a16="http://schemas.microsoft.com/office/drawing/2014/main" id="{22694D6B-D54A-6742-A769-0EB39B15A7AF}"/>
              </a:ext>
            </a:extLst>
          </p:cNvPr>
          <p:cNvCxnSpPr>
            <a:cxnSpLocks/>
            <a:stCxn id="10" idx="5"/>
            <a:endCxn id="14" idx="1"/>
          </p:cNvCxnSpPr>
          <p:nvPr/>
        </p:nvCxnSpPr>
        <p:spPr>
          <a:xfrm rot="16200000" flipH="1">
            <a:off x="4333637" y="4561633"/>
            <a:ext cx="1204379" cy="27929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9">
            <a:extLst>
              <a:ext uri="{FF2B5EF4-FFF2-40B4-BE49-F238E27FC236}">
                <a16:creationId xmlns:a16="http://schemas.microsoft.com/office/drawing/2014/main" id="{66799301-C715-CD41-9ED1-AAB18E6B2FE4}"/>
              </a:ext>
            </a:extLst>
          </p:cNvPr>
          <p:cNvCxnSpPr>
            <a:cxnSpLocks/>
            <a:stCxn id="15" idx="3"/>
            <a:endCxn id="11" idx="1"/>
          </p:cNvCxnSpPr>
          <p:nvPr/>
        </p:nvCxnSpPr>
        <p:spPr>
          <a:xfrm flipV="1">
            <a:off x="6116305" y="1652645"/>
            <a:ext cx="1683428" cy="26596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31">
            <a:extLst>
              <a:ext uri="{FF2B5EF4-FFF2-40B4-BE49-F238E27FC236}">
                <a16:creationId xmlns:a16="http://schemas.microsoft.com/office/drawing/2014/main" id="{D4372A58-E513-1A41-A056-8A9883CE6F69}"/>
              </a:ext>
            </a:extLst>
          </p:cNvPr>
          <p:cNvCxnSpPr>
            <a:stCxn id="15" idx="3"/>
            <a:endCxn id="12" idx="1"/>
          </p:cNvCxnSpPr>
          <p:nvPr/>
        </p:nvCxnSpPr>
        <p:spPr>
          <a:xfrm>
            <a:off x="6116305" y="1918609"/>
            <a:ext cx="1683428" cy="2305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83A8059-883D-4C41-9B2D-C7A6B745788F}"/>
              </a:ext>
            </a:extLst>
          </p:cNvPr>
          <p:cNvCxnSpPr>
            <a:cxnSpLocks/>
            <a:stCxn id="15" idx="3"/>
            <a:endCxn id="15" idx="3"/>
          </p:cNvCxnSpPr>
          <p:nvPr/>
        </p:nvCxnSpPr>
        <p:spPr>
          <a:xfrm>
            <a:off x="6116305" y="191860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46">
            <a:extLst>
              <a:ext uri="{FF2B5EF4-FFF2-40B4-BE49-F238E27FC236}">
                <a16:creationId xmlns:a16="http://schemas.microsoft.com/office/drawing/2014/main" id="{CABED305-F36B-DF4F-AF83-F3379E9C30D9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 flipV="1">
            <a:off x="6225934" y="5300010"/>
            <a:ext cx="1305938" cy="346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48">
            <a:extLst>
              <a:ext uri="{FF2B5EF4-FFF2-40B4-BE49-F238E27FC236}">
                <a16:creationId xmlns:a16="http://schemas.microsoft.com/office/drawing/2014/main" id="{92BF9AD8-F2F9-C944-89B6-78553CF27ECF}"/>
              </a:ext>
            </a:extLst>
          </p:cNvPr>
          <p:cNvCxnSpPr>
            <a:cxnSpLocks/>
            <a:stCxn id="5" idx="2"/>
            <a:endCxn id="6" idx="3"/>
          </p:cNvCxnSpPr>
          <p:nvPr/>
        </p:nvCxnSpPr>
        <p:spPr>
          <a:xfrm rot="10800000">
            <a:off x="1791817" y="3050014"/>
            <a:ext cx="207164" cy="88647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50">
            <a:extLst>
              <a:ext uri="{FF2B5EF4-FFF2-40B4-BE49-F238E27FC236}">
                <a16:creationId xmlns:a16="http://schemas.microsoft.com/office/drawing/2014/main" id="{418635B7-6907-3344-BE22-3067253FDA24}"/>
              </a:ext>
            </a:extLst>
          </p:cNvPr>
          <p:cNvCxnSpPr>
            <a:cxnSpLocks/>
            <a:stCxn id="5" idx="2"/>
            <a:endCxn id="7" idx="3"/>
          </p:cNvCxnSpPr>
          <p:nvPr/>
        </p:nvCxnSpPr>
        <p:spPr>
          <a:xfrm rot="10800000">
            <a:off x="1791817" y="3701492"/>
            <a:ext cx="207165" cy="23499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52">
            <a:extLst>
              <a:ext uri="{FF2B5EF4-FFF2-40B4-BE49-F238E27FC236}">
                <a16:creationId xmlns:a16="http://schemas.microsoft.com/office/drawing/2014/main" id="{70DE8223-EEFE-834D-B35B-8671C6F3A178}"/>
              </a:ext>
            </a:extLst>
          </p:cNvPr>
          <p:cNvCxnSpPr>
            <a:cxnSpLocks/>
            <a:stCxn id="5" idx="2"/>
            <a:endCxn id="8" idx="3"/>
          </p:cNvCxnSpPr>
          <p:nvPr/>
        </p:nvCxnSpPr>
        <p:spPr>
          <a:xfrm rot="10800000" flipV="1">
            <a:off x="1791815" y="3936486"/>
            <a:ext cx="207166" cy="116133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54">
            <a:extLst>
              <a:ext uri="{FF2B5EF4-FFF2-40B4-BE49-F238E27FC236}">
                <a16:creationId xmlns:a16="http://schemas.microsoft.com/office/drawing/2014/main" id="{5C1D6763-9322-A54B-8B96-0740843558D5}"/>
              </a:ext>
            </a:extLst>
          </p:cNvPr>
          <p:cNvCxnSpPr>
            <a:cxnSpLocks/>
            <a:stCxn id="5" idx="2"/>
            <a:endCxn id="9" idx="3"/>
          </p:cNvCxnSpPr>
          <p:nvPr/>
        </p:nvCxnSpPr>
        <p:spPr>
          <a:xfrm rot="10800000" flipV="1">
            <a:off x="1791815" y="3936486"/>
            <a:ext cx="207166" cy="4631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629744C1-E493-4542-B88D-6A9577191FF1}"/>
              </a:ext>
            </a:extLst>
          </p:cNvPr>
          <p:cNvCxnSpPr>
            <a:stCxn id="15" idx="2"/>
            <a:endCxn id="19" idx="1"/>
          </p:cNvCxnSpPr>
          <p:nvPr/>
        </p:nvCxnSpPr>
        <p:spPr>
          <a:xfrm rot="16200000" flipH="1">
            <a:off x="5785996" y="2104565"/>
            <a:ext cx="331057" cy="82089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AC557776-4BDC-FA47-8DD6-31117599322A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5468288" y="2422273"/>
            <a:ext cx="867079" cy="72150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5CBA9619-2E5D-C54A-8D15-386B6DEE0B62}"/>
              </a:ext>
            </a:extLst>
          </p:cNvPr>
          <p:cNvCxnSpPr>
            <a:cxnSpLocks/>
            <a:stCxn id="15" idx="2"/>
            <a:endCxn id="20" idx="1"/>
          </p:cNvCxnSpPr>
          <p:nvPr/>
        </p:nvCxnSpPr>
        <p:spPr>
          <a:xfrm rot="16200000" flipH="1">
            <a:off x="5185235" y="2705326"/>
            <a:ext cx="1396540" cy="68485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7741909-87BC-7545-B9F5-17209BB1FEDE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7328972" y="1214566"/>
            <a:ext cx="33634" cy="4625062"/>
          </a:xfrm>
          <a:prstGeom prst="line">
            <a:avLst/>
          </a:prstGeom>
          <a:ln w="508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7B3D9D4-C2F1-6244-9E6F-E051491B38ED}"/>
              </a:ext>
            </a:extLst>
          </p:cNvPr>
          <p:cNvSpPr txBox="1"/>
          <p:nvPr/>
        </p:nvSpPr>
        <p:spPr>
          <a:xfrm>
            <a:off x="7362606" y="1064525"/>
            <a:ext cx="92541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C00000"/>
                </a:solidFill>
              </a:rPr>
              <a:t>Firewall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DC92623F-9844-B142-970F-695467B3B715}"/>
              </a:ext>
            </a:extLst>
          </p:cNvPr>
          <p:cNvCxnSpPr>
            <a:cxnSpLocks/>
            <a:stCxn id="14" idx="0"/>
            <a:endCxn id="18" idx="1"/>
          </p:cNvCxnSpPr>
          <p:nvPr/>
        </p:nvCxnSpPr>
        <p:spPr>
          <a:xfrm rot="5400000" flipH="1" flipV="1">
            <a:off x="5592411" y="4357783"/>
            <a:ext cx="691816" cy="57523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19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C5BEF-61A7-684B-9082-84885E77BA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Storage types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43CC5C5-BE21-304F-B89D-E56B5CFDD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670679"/>
              </p:ext>
            </p:extLst>
          </p:nvPr>
        </p:nvGraphicFramePr>
        <p:xfrm>
          <a:off x="1958193" y="1113820"/>
          <a:ext cx="5627596" cy="49016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3786">
                  <a:extLst>
                    <a:ext uri="{9D8B030D-6E8A-4147-A177-3AD203B41FA5}">
                      <a16:colId xmlns:a16="http://schemas.microsoft.com/office/drawing/2014/main" val="2020708776"/>
                    </a:ext>
                  </a:extLst>
                </a:gridCol>
                <a:gridCol w="1006339">
                  <a:extLst>
                    <a:ext uri="{9D8B030D-6E8A-4147-A177-3AD203B41FA5}">
                      <a16:colId xmlns:a16="http://schemas.microsoft.com/office/drawing/2014/main" val="3697187408"/>
                    </a:ext>
                  </a:extLst>
                </a:gridCol>
                <a:gridCol w="1006339">
                  <a:extLst>
                    <a:ext uri="{9D8B030D-6E8A-4147-A177-3AD203B41FA5}">
                      <a16:colId xmlns:a16="http://schemas.microsoft.com/office/drawing/2014/main" val="1869029890"/>
                    </a:ext>
                  </a:extLst>
                </a:gridCol>
                <a:gridCol w="1200566">
                  <a:extLst>
                    <a:ext uri="{9D8B030D-6E8A-4147-A177-3AD203B41FA5}">
                      <a16:colId xmlns:a16="http://schemas.microsoft.com/office/drawing/2014/main" val="1830700734"/>
                    </a:ext>
                  </a:extLst>
                </a:gridCol>
                <a:gridCol w="1200566">
                  <a:extLst>
                    <a:ext uri="{9D8B030D-6E8A-4147-A177-3AD203B41FA5}">
                      <a16:colId xmlns:a16="http://schemas.microsoft.com/office/drawing/2014/main" val="986948871"/>
                    </a:ext>
                  </a:extLst>
                </a:gridCol>
              </a:tblGrid>
              <a:tr h="915241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Features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16486673"/>
                  </a:ext>
                </a:extLst>
              </a:tr>
              <a:tr h="305081">
                <a:tc rowSpan="4">
                  <a:txBody>
                    <a:bodyPr/>
                    <a:lstStyle/>
                    <a:p>
                      <a:r>
                        <a:rPr lang="en-US" sz="1400" dirty="0"/>
                        <a:t>POSIX disk</a:t>
                      </a:r>
                    </a:p>
                    <a:p>
                      <a:r>
                        <a:rPr lang="en-US" sz="1400" dirty="0"/>
                        <a:t>(file system)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Parallel 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43562859"/>
                  </a:ext>
                </a:extLst>
              </a:tr>
              <a:tr h="3050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Parallel W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latin typeface="Webdings" pitchFamily="2" charset="2"/>
                        </a:rPr>
                        <a:t>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latin typeface="Webdings" pitchFamily="2" charset="2"/>
                        </a:rPr>
                        <a:t>r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58186260"/>
                  </a:ext>
                </a:extLst>
              </a:tr>
              <a:tr h="3050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Small files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latin typeface="Webdings" pitchFamily="2" charset="2"/>
                        </a:rPr>
                        <a:t>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latin typeface="Webdings" pitchFamily="2" charset="2"/>
                        </a:rPr>
                        <a:t>r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latin typeface="+mn-lt"/>
                        </a:rPr>
                        <a:t>*</a:t>
                      </a:r>
                      <a:endParaRPr lang="en-US" sz="1400" dirty="0">
                        <a:solidFill>
                          <a:srgbClr val="00B050"/>
                        </a:solidFill>
                        <a:latin typeface="Webdings" pitchFamily="2" charset="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54619451"/>
                  </a:ext>
                </a:extLst>
              </a:tr>
              <a:tr h="30508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Mount type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permanent</a:t>
                      </a:r>
                      <a:endParaRPr lang="en-US" sz="1400" dirty="0">
                        <a:latin typeface="Webdings" pitchFamily="2" charset="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automount</a:t>
                      </a:r>
                      <a:endParaRPr lang="en-US" sz="1400" dirty="0">
                        <a:latin typeface="Webdings" pitchFamily="2" charset="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automount</a:t>
                      </a:r>
                      <a:endParaRPr lang="en-US" sz="1400" dirty="0">
                        <a:latin typeface="Webdings" pitchFamily="2" charset="2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23608055"/>
                  </a:ext>
                </a:extLst>
              </a:tr>
              <a:tr h="915241">
                <a:tc>
                  <a:txBody>
                    <a:bodyPr/>
                    <a:lstStyle/>
                    <a:p>
                      <a:r>
                        <a:rPr lang="en-US" sz="1400" dirty="0"/>
                        <a:t>Near-line tape</a:t>
                      </a:r>
                    </a:p>
                  </a:txBody>
                  <a:tcPr marL="68580" marR="68580" marT="34290" marB="34290"/>
                </a:tc>
                <a:tc gridSpan="4">
                  <a:txBody>
                    <a:bodyPr/>
                    <a:lstStyle/>
                    <a:p>
                      <a:r>
                        <a:rPr lang="en-US" sz="1400" dirty="0"/>
                        <a:t>Interfaces for:</a:t>
                      </a:r>
                    </a:p>
                    <a:p>
                      <a:pPr lvl="1"/>
                      <a:r>
                        <a:rPr lang="en-US" sz="1400" dirty="0"/>
                        <a:t>CEDA Archive data (staging &amp; backup)</a:t>
                      </a:r>
                    </a:p>
                    <a:p>
                      <a:pPr lvl="1"/>
                      <a:r>
                        <a:rPr lang="en-US" sz="1400" dirty="0"/>
                        <a:t>JASMIN Group Workspace data (Elastic Tape)</a:t>
                      </a:r>
                    </a:p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982173"/>
                  </a:ext>
                </a:extLst>
              </a:tr>
              <a:tr h="915241">
                <a:tc>
                  <a:txBody>
                    <a:bodyPr/>
                    <a:lstStyle/>
                    <a:p>
                      <a:r>
                        <a:rPr lang="en-US" sz="1400" dirty="0"/>
                        <a:t>Object store</a:t>
                      </a:r>
                    </a:p>
                  </a:txBody>
                  <a:tcPr marL="68580" marR="68580" marT="34290" marB="34290"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S3 interface, like Amazon S3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Several planned uses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628519"/>
                  </a:ext>
                </a:extLst>
              </a:tr>
              <a:tr h="915241">
                <a:tc>
                  <a:txBody>
                    <a:bodyPr/>
                    <a:lstStyle/>
                    <a:p>
                      <a:r>
                        <a:rPr lang="en-US" sz="1400" dirty="0"/>
                        <a:t>Block storage</a:t>
                      </a:r>
                    </a:p>
                  </a:txBody>
                  <a:tcPr marL="68580" marR="68580" marT="34290" marB="34290"/>
                </a:tc>
                <a:tc gridSpan="4">
                  <a:txBody>
                    <a:bodyPr/>
                    <a:lstStyle/>
                    <a:p>
                      <a:r>
                        <a:rPr lang="en-US" sz="1400" dirty="0"/>
                        <a:t>Used for provisioning virtual machine disks</a:t>
                      </a:r>
                    </a:p>
                    <a:p>
                      <a:pPr lvl="1"/>
                      <a:r>
                        <a:rPr lang="en-US" sz="1400" dirty="0"/>
                        <a:t>JASMIN virtualization estate</a:t>
                      </a:r>
                    </a:p>
                    <a:p>
                      <a:pPr lvl="1"/>
                      <a:r>
                        <a:rPr lang="en-US" sz="1400" dirty="0"/>
                        <a:t>JASMIN community cloud</a:t>
                      </a:r>
                    </a:p>
                    <a:p>
                      <a:pPr lvl="0"/>
                      <a:r>
                        <a:rPr lang="en-US" sz="1400" dirty="0"/>
                        <a:t>Other specialist storage : databases</a:t>
                      </a: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53661"/>
                  </a:ext>
                </a:extLst>
              </a:tr>
            </a:tbl>
          </a:graphicData>
        </a:graphic>
      </p:graphicFrame>
      <p:sp>
        <p:nvSpPr>
          <p:cNvPr id="5" name="Cloud 4">
            <a:extLst>
              <a:ext uri="{FF2B5EF4-FFF2-40B4-BE49-F238E27FC236}">
                <a16:creationId xmlns:a16="http://schemas.microsoft.com/office/drawing/2014/main" id="{9A0375AB-C0C0-C14D-93C8-248856D914E9}"/>
              </a:ext>
            </a:extLst>
          </p:cNvPr>
          <p:cNvSpPr/>
          <p:nvPr/>
        </p:nvSpPr>
        <p:spPr>
          <a:xfrm>
            <a:off x="926311" y="4411712"/>
            <a:ext cx="767044" cy="463935"/>
          </a:xfrm>
          <a:prstGeom prst="cloud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r>
              <a:rPr lang="en-US" sz="1050" dirty="0"/>
              <a:t>Object</a:t>
            </a:r>
          </a:p>
        </p:txBody>
      </p:sp>
      <p:sp>
        <p:nvSpPr>
          <p:cNvPr id="6" name="Direct Access Storage 5">
            <a:extLst>
              <a:ext uri="{FF2B5EF4-FFF2-40B4-BE49-F238E27FC236}">
                <a16:creationId xmlns:a16="http://schemas.microsoft.com/office/drawing/2014/main" id="{EBAD798A-2074-1944-BFE8-84BEC834CE87}"/>
              </a:ext>
            </a:extLst>
          </p:cNvPr>
          <p:cNvSpPr/>
          <p:nvPr/>
        </p:nvSpPr>
        <p:spPr>
          <a:xfrm>
            <a:off x="926310" y="5313438"/>
            <a:ext cx="767990" cy="427118"/>
          </a:xfrm>
          <a:prstGeom prst="flowChartMagneticDrum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r>
              <a:rPr lang="en-US" sz="1050" dirty="0"/>
              <a:t>block</a:t>
            </a:r>
          </a:p>
        </p:txBody>
      </p:sp>
      <p:sp>
        <p:nvSpPr>
          <p:cNvPr id="7" name="Magnetic Disk 6">
            <a:extLst>
              <a:ext uri="{FF2B5EF4-FFF2-40B4-BE49-F238E27FC236}">
                <a16:creationId xmlns:a16="http://schemas.microsoft.com/office/drawing/2014/main" id="{505D96BE-84DC-4847-BFA0-F16F198A4E21}"/>
              </a:ext>
            </a:extLst>
          </p:cNvPr>
          <p:cNvSpPr/>
          <p:nvPr/>
        </p:nvSpPr>
        <p:spPr>
          <a:xfrm>
            <a:off x="1120967" y="2376446"/>
            <a:ext cx="572540" cy="514114"/>
          </a:xfrm>
          <a:prstGeom prst="flowChartMagneticDisk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r>
              <a:rPr lang="en-GB" sz="1050" dirty="0"/>
              <a:t>disk</a:t>
            </a:r>
          </a:p>
        </p:txBody>
      </p:sp>
      <p:sp>
        <p:nvSpPr>
          <p:cNvPr id="8" name="Sequential Access Storage 7">
            <a:extLst>
              <a:ext uri="{FF2B5EF4-FFF2-40B4-BE49-F238E27FC236}">
                <a16:creationId xmlns:a16="http://schemas.microsoft.com/office/drawing/2014/main" id="{9B1D8E48-0DB9-CC43-A9E8-8A2F2DDF52C1}"/>
              </a:ext>
            </a:extLst>
          </p:cNvPr>
          <p:cNvSpPr/>
          <p:nvPr/>
        </p:nvSpPr>
        <p:spPr>
          <a:xfrm>
            <a:off x="1075480" y="3430108"/>
            <a:ext cx="617874" cy="552581"/>
          </a:xfrm>
          <a:prstGeom prst="flowChartMagneticTap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r>
              <a:rPr lang="en-US" sz="1050" dirty="0"/>
              <a:t>tape</a:t>
            </a:r>
          </a:p>
        </p:txBody>
      </p:sp>
      <p:sp>
        <p:nvSpPr>
          <p:cNvPr id="9" name="Magnetic Disk 8">
            <a:extLst>
              <a:ext uri="{FF2B5EF4-FFF2-40B4-BE49-F238E27FC236}">
                <a16:creationId xmlns:a16="http://schemas.microsoft.com/office/drawing/2014/main" id="{05C1EB94-606A-0D46-95B7-2859844952DD}"/>
              </a:ext>
            </a:extLst>
          </p:cNvPr>
          <p:cNvSpPr/>
          <p:nvPr/>
        </p:nvSpPr>
        <p:spPr>
          <a:xfrm>
            <a:off x="4405197" y="1329321"/>
            <a:ext cx="572540" cy="514114"/>
          </a:xfrm>
          <a:prstGeom prst="flowChartMagneticDisk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r>
              <a:rPr lang="en-GB" sz="1050" dirty="0"/>
              <a:t>PFS</a:t>
            </a:r>
          </a:p>
        </p:txBody>
      </p:sp>
      <p:sp>
        <p:nvSpPr>
          <p:cNvPr id="10" name="Magnetic Disk 9">
            <a:extLst>
              <a:ext uri="{FF2B5EF4-FFF2-40B4-BE49-F238E27FC236}">
                <a16:creationId xmlns:a16="http://schemas.microsoft.com/office/drawing/2014/main" id="{22E5601D-9D9F-F249-8E5F-9C9050C2088F}"/>
              </a:ext>
            </a:extLst>
          </p:cNvPr>
          <p:cNvSpPr/>
          <p:nvPr/>
        </p:nvSpPr>
        <p:spPr>
          <a:xfrm>
            <a:off x="5503749" y="1329321"/>
            <a:ext cx="572540" cy="514114"/>
          </a:xfrm>
          <a:prstGeom prst="flowChartMagneticDisk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r>
              <a:rPr lang="en-GB" sz="1050" dirty="0"/>
              <a:t>SOF</a:t>
            </a:r>
          </a:p>
        </p:txBody>
      </p:sp>
      <p:sp>
        <p:nvSpPr>
          <p:cNvPr id="11" name="Magnetic Disk 10">
            <a:extLst>
              <a:ext uri="{FF2B5EF4-FFF2-40B4-BE49-F238E27FC236}">
                <a16:creationId xmlns:a16="http://schemas.microsoft.com/office/drawing/2014/main" id="{2E52AE99-FD87-9A46-AFCC-7272203F2AE0}"/>
              </a:ext>
            </a:extLst>
          </p:cNvPr>
          <p:cNvSpPr/>
          <p:nvPr/>
        </p:nvSpPr>
        <p:spPr>
          <a:xfrm>
            <a:off x="6704922" y="1329320"/>
            <a:ext cx="572540" cy="514114"/>
          </a:xfrm>
          <a:prstGeom prst="flowChartMagneticDisk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r>
              <a:rPr lang="en-GB" sz="1050" dirty="0"/>
              <a:t>SSD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53C378-DBDA-0845-A1D3-841E63BFD6E2}"/>
              </a:ext>
            </a:extLst>
          </p:cNvPr>
          <p:cNvSpPr txBox="1"/>
          <p:nvPr/>
        </p:nvSpPr>
        <p:spPr>
          <a:xfrm>
            <a:off x="7585789" y="2656703"/>
            <a:ext cx="1162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* Coming soon</a:t>
            </a:r>
          </a:p>
        </p:txBody>
      </p:sp>
    </p:spTree>
    <p:extLst>
      <p:ext uri="{BB962C8B-B14F-4D97-AF65-F5344CB8AC3E}">
        <p14:creationId xmlns:p14="http://schemas.microsoft.com/office/powerpoint/2010/main" val="3135991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76AC5-9740-8A43-B385-7CAA063448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Storage deployments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D94BDA-4336-A64E-8A69-B6273833627B}"/>
              </a:ext>
            </a:extLst>
          </p:cNvPr>
          <p:cNvSpPr txBox="1"/>
          <p:nvPr/>
        </p:nvSpPr>
        <p:spPr>
          <a:xfrm>
            <a:off x="62955" y="4841160"/>
            <a:ext cx="16713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1" i="1" dirty="0"/>
              <a:t>Virtual Machines</a:t>
            </a:r>
          </a:p>
          <a:p>
            <a:pPr algn="r"/>
            <a:r>
              <a:rPr lang="en-US" sz="900" dirty="0"/>
              <a:t>jasmin-sci1,2,5 /</a:t>
            </a:r>
            <a:r>
              <a:rPr lang="en-US" sz="900" dirty="0" err="1"/>
              <a:t>tmp</a:t>
            </a:r>
            <a:endParaRPr lang="en-US" sz="9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B5E3CA-04E9-C541-9561-C09E66FC7BC7}"/>
              </a:ext>
            </a:extLst>
          </p:cNvPr>
          <p:cNvSpPr/>
          <p:nvPr/>
        </p:nvSpPr>
        <p:spPr>
          <a:xfrm>
            <a:off x="7899175" y="3709502"/>
            <a:ext cx="1076554" cy="514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storage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5AB31F7-C82F-4343-8438-CA63CF2C607A}"/>
              </a:ext>
            </a:extLst>
          </p:cNvPr>
          <p:cNvSpPr/>
          <p:nvPr/>
        </p:nvSpPr>
        <p:spPr>
          <a:xfrm>
            <a:off x="6976392" y="2867755"/>
            <a:ext cx="715618" cy="42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home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860338D-76EF-B545-947B-50F863FD734C}"/>
              </a:ext>
            </a:extLst>
          </p:cNvPr>
          <p:cNvSpPr/>
          <p:nvPr/>
        </p:nvSpPr>
        <p:spPr>
          <a:xfrm>
            <a:off x="6976392" y="3519232"/>
            <a:ext cx="715618" cy="42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GWS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CBEA2BC-810E-8140-834D-DCB1074D3BEB}"/>
              </a:ext>
            </a:extLst>
          </p:cNvPr>
          <p:cNvSpPr/>
          <p:nvPr/>
        </p:nvSpPr>
        <p:spPr>
          <a:xfrm>
            <a:off x="6973853" y="4762594"/>
            <a:ext cx="803019" cy="424898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CEDA archive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0784484-C443-404A-A320-1C90BA10DEA6}"/>
              </a:ext>
            </a:extLst>
          </p:cNvPr>
          <p:cNvSpPr/>
          <p:nvPr/>
        </p:nvSpPr>
        <p:spPr>
          <a:xfrm>
            <a:off x="6973854" y="4119216"/>
            <a:ext cx="715618" cy="42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other</a:t>
            </a:r>
          </a:p>
        </p:txBody>
      </p:sp>
      <p:cxnSp>
        <p:nvCxnSpPr>
          <p:cNvPr id="11" name="Straight Connector 48">
            <a:extLst>
              <a:ext uri="{FF2B5EF4-FFF2-40B4-BE49-F238E27FC236}">
                <a16:creationId xmlns:a16="http://schemas.microsoft.com/office/drawing/2014/main" id="{534CCB10-F69C-A246-8B73-00E98397353A}"/>
              </a:ext>
            </a:extLst>
          </p:cNvPr>
          <p:cNvCxnSpPr>
            <a:cxnSpLocks/>
            <a:stCxn id="6" idx="2"/>
            <a:endCxn id="7" idx="3"/>
          </p:cNvCxnSpPr>
          <p:nvPr/>
        </p:nvCxnSpPr>
        <p:spPr>
          <a:xfrm rot="10800000">
            <a:off x="7692011" y="3080205"/>
            <a:ext cx="207165" cy="88647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0">
            <a:extLst>
              <a:ext uri="{FF2B5EF4-FFF2-40B4-BE49-F238E27FC236}">
                <a16:creationId xmlns:a16="http://schemas.microsoft.com/office/drawing/2014/main" id="{CEAAF481-626A-C64B-A13F-6D1DA80E535E}"/>
              </a:ext>
            </a:extLst>
          </p:cNvPr>
          <p:cNvCxnSpPr>
            <a:cxnSpLocks/>
            <a:stCxn id="6" idx="2"/>
            <a:endCxn id="8" idx="3"/>
          </p:cNvCxnSpPr>
          <p:nvPr/>
        </p:nvCxnSpPr>
        <p:spPr>
          <a:xfrm rot="10800000">
            <a:off x="7692011" y="3731681"/>
            <a:ext cx="207165" cy="23499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2">
            <a:extLst>
              <a:ext uri="{FF2B5EF4-FFF2-40B4-BE49-F238E27FC236}">
                <a16:creationId xmlns:a16="http://schemas.microsoft.com/office/drawing/2014/main" id="{D3FF05D9-D58A-D141-9FAB-0BD5D5917F18}"/>
              </a:ext>
            </a:extLst>
          </p:cNvPr>
          <p:cNvCxnSpPr>
            <a:cxnSpLocks/>
            <a:stCxn id="6" idx="2"/>
            <a:endCxn id="9" idx="3"/>
          </p:cNvCxnSpPr>
          <p:nvPr/>
        </p:nvCxnSpPr>
        <p:spPr>
          <a:xfrm rot="10800000" flipV="1">
            <a:off x="7776873" y="3966677"/>
            <a:ext cx="122303" cy="100836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54">
            <a:extLst>
              <a:ext uri="{FF2B5EF4-FFF2-40B4-BE49-F238E27FC236}">
                <a16:creationId xmlns:a16="http://schemas.microsoft.com/office/drawing/2014/main" id="{3F3C5ADC-4D98-604B-8BCD-5CEC60DAD31F}"/>
              </a:ext>
            </a:extLst>
          </p:cNvPr>
          <p:cNvCxnSpPr>
            <a:cxnSpLocks/>
            <a:stCxn id="6" idx="2"/>
            <a:endCxn id="10" idx="3"/>
          </p:cNvCxnSpPr>
          <p:nvPr/>
        </p:nvCxnSpPr>
        <p:spPr>
          <a:xfrm rot="10800000" flipV="1">
            <a:off x="7689473" y="3966677"/>
            <a:ext cx="209703" cy="3649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A88B04F-F294-C742-BA03-0B12086BC5FC}"/>
              </a:ext>
            </a:extLst>
          </p:cNvPr>
          <p:cNvCxnSpPr>
            <a:cxnSpLocks/>
            <a:stCxn id="8" idx="1"/>
            <a:endCxn id="35" idx="4"/>
          </p:cNvCxnSpPr>
          <p:nvPr/>
        </p:nvCxnSpPr>
        <p:spPr>
          <a:xfrm flipH="1" flipV="1">
            <a:off x="5727305" y="2153635"/>
            <a:ext cx="1249087" cy="1578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3D1F7C7-E7A5-1F43-930A-F8523EAFAC3C}"/>
              </a:ext>
            </a:extLst>
          </p:cNvPr>
          <p:cNvCxnSpPr>
            <a:cxnSpLocks/>
            <a:stCxn id="8" idx="1"/>
            <a:endCxn id="40" idx="3"/>
          </p:cNvCxnSpPr>
          <p:nvPr/>
        </p:nvCxnSpPr>
        <p:spPr>
          <a:xfrm flipH="1" flipV="1">
            <a:off x="5810063" y="2864455"/>
            <a:ext cx="1166329" cy="867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CFA27F-1FCB-5240-A7AB-D360AE60DF7D}"/>
              </a:ext>
            </a:extLst>
          </p:cNvPr>
          <p:cNvCxnSpPr>
            <a:cxnSpLocks/>
            <a:stCxn id="35" idx="2"/>
            <a:endCxn id="37" idx="4"/>
          </p:cNvCxnSpPr>
          <p:nvPr/>
        </p:nvCxnSpPr>
        <p:spPr>
          <a:xfrm flipH="1" flipV="1">
            <a:off x="4275186" y="1924816"/>
            <a:ext cx="999762" cy="228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BE7880F-C08A-E14A-84F3-11CD820A790F}"/>
              </a:ext>
            </a:extLst>
          </p:cNvPr>
          <p:cNvCxnSpPr>
            <a:cxnSpLocks/>
            <a:stCxn id="35" idx="2"/>
            <a:endCxn id="38" idx="4"/>
          </p:cNvCxnSpPr>
          <p:nvPr/>
        </p:nvCxnSpPr>
        <p:spPr>
          <a:xfrm flipH="1">
            <a:off x="4298370" y="2153634"/>
            <a:ext cx="976578" cy="287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078AD18-D373-B443-8712-EDB38FA2C64E}"/>
              </a:ext>
            </a:extLst>
          </p:cNvPr>
          <p:cNvCxnSpPr>
            <a:cxnSpLocks/>
            <a:stCxn id="35" idx="2"/>
            <a:endCxn id="39" idx="4"/>
          </p:cNvCxnSpPr>
          <p:nvPr/>
        </p:nvCxnSpPr>
        <p:spPr>
          <a:xfrm flipH="1">
            <a:off x="4290773" y="2153634"/>
            <a:ext cx="984175" cy="822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D130B6E-3354-B941-949B-5AE0701FC45E}"/>
              </a:ext>
            </a:extLst>
          </p:cNvPr>
          <p:cNvCxnSpPr>
            <a:cxnSpLocks/>
            <a:stCxn id="7" idx="1"/>
            <a:endCxn id="34" idx="4"/>
          </p:cNvCxnSpPr>
          <p:nvPr/>
        </p:nvCxnSpPr>
        <p:spPr>
          <a:xfrm flipH="1" flipV="1">
            <a:off x="5707549" y="1452982"/>
            <a:ext cx="1268843" cy="1627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9C9026C-4DDA-4C4D-A6C6-62C0212753C3}"/>
              </a:ext>
            </a:extLst>
          </p:cNvPr>
          <p:cNvSpPr/>
          <p:nvPr/>
        </p:nvSpPr>
        <p:spPr>
          <a:xfrm>
            <a:off x="3725430" y="3500563"/>
            <a:ext cx="650637" cy="208939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50" dirty="0">
                <a:solidFill>
                  <a:schemeClr val="bg1"/>
                </a:solidFill>
              </a:rPr>
              <a:t>scratch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BE9D390-0B09-324E-A063-B35ED46C87D7}"/>
              </a:ext>
            </a:extLst>
          </p:cNvPr>
          <p:cNvSpPr/>
          <p:nvPr/>
        </p:nvSpPr>
        <p:spPr>
          <a:xfrm>
            <a:off x="2003034" y="4936012"/>
            <a:ext cx="378257" cy="18040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050" dirty="0" err="1">
                <a:solidFill>
                  <a:schemeClr val="bg1"/>
                </a:solidFill>
              </a:rPr>
              <a:t>tmp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C79C872-B17A-C94B-8B2F-2361F5E69E83}"/>
              </a:ext>
            </a:extLst>
          </p:cNvPr>
          <p:cNvSpPr/>
          <p:nvPr/>
        </p:nvSpPr>
        <p:spPr>
          <a:xfrm>
            <a:off x="5397190" y="4715327"/>
            <a:ext cx="1070396" cy="64711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050" dirty="0">
                <a:solidFill>
                  <a:schemeClr val="bg1"/>
                </a:solidFill>
              </a:rPr>
              <a:t>storage for cloud tenancies &amp; virtual machines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FFBDD2C-47E5-B847-AF1A-B935192D5510}"/>
              </a:ext>
            </a:extLst>
          </p:cNvPr>
          <p:cNvCxnSpPr>
            <a:cxnSpLocks/>
            <a:stCxn id="10" idx="1"/>
            <a:endCxn id="21" idx="3"/>
          </p:cNvCxnSpPr>
          <p:nvPr/>
        </p:nvCxnSpPr>
        <p:spPr>
          <a:xfrm flipH="1" flipV="1">
            <a:off x="4376067" y="3605033"/>
            <a:ext cx="2597787" cy="726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798DC83-64CA-1340-8560-2E83D85CE7C5}"/>
              </a:ext>
            </a:extLst>
          </p:cNvPr>
          <p:cNvCxnSpPr>
            <a:cxnSpLocks/>
            <a:stCxn id="10" idx="1"/>
            <a:endCxn id="23" idx="3"/>
          </p:cNvCxnSpPr>
          <p:nvPr/>
        </p:nvCxnSpPr>
        <p:spPr>
          <a:xfrm flipH="1">
            <a:off x="6467586" y="4331665"/>
            <a:ext cx="506268" cy="707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2B0451-DD83-4C43-9B2A-3E68F4E525BF}"/>
              </a:ext>
            </a:extLst>
          </p:cNvPr>
          <p:cNvCxnSpPr>
            <a:cxnSpLocks/>
            <a:stCxn id="21" idx="1"/>
            <a:endCxn id="49" idx="4"/>
          </p:cNvCxnSpPr>
          <p:nvPr/>
        </p:nvCxnSpPr>
        <p:spPr>
          <a:xfrm flipH="1" flipV="1">
            <a:off x="3243387" y="3219069"/>
            <a:ext cx="482043" cy="385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23B33F2-D3F7-7948-9D36-083C23F04D36}"/>
              </a:ext>
            </a:extLst>
          </p:cNvPr>
          <p:cNvCxnSpPr>
            <a:cxnSpLocks/>
            <a:stCxn id="21" idx="1"/>
            <a:endCxn id="50" idx="4"/>
          </p:cNvCxnSpPr>
          <p:nvPr/>
        </p:nvCxnSpPr>
        <p:spPr>
          <a:xfrm flipH="1">
            <a:off x="3243387" y="3605033"/>
            <a:ext cx="482043" cy="57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AC20A88-0C47-9C41-A1D0-3A3E9E72131B}"/>
              </a:ext>
            </a:extLst>
          </p:cNvPr>
          <p:cNvCxnSpPr>
            <a:cxnSpLocks/>
            <a:stCxn id="23" idx="1"/>
            <a:endCxn id="42" idx="4"/>
          </p:cNvCxnSpPr>
          <p:nvPr/>
        </p:nvCxnSpPr>
        <p:spPr>
          <a:xfrm flipH="1" flipV="1">
            <a:off x="5144057" y="5026212"/>
            <a:ext cx="253133" cy="12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9EDCC83-30BA-4740-9C81-4B539E41BA2A}"/>
              </a:ext>
            </a:extLst>
          </p:cNvPr>
          <p:cNvCxnSpPr>
            <a:cxnSpLocks/>
            <a:stCxn id="23" idx="1"/>
            <a:endCxn id="41" idx="0"/>
          </p:cNvCxnSpPr>
          <p:nvPr/>
        </p:nvCxnSpPr>
        <p:spPr>
          <a:xfrm flipH="1">
            <a:off x="5142944" y="5038886"/>
            <a:ext cx="254246" cy="582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85298DD3-2B57-FD43-8A7F-6C9DA7D4A394}"/>
              </a:ext>
            </a:extLst>
          </p:cNvPr>
          <p:cNvSpPr/>
          <p:nvPr/>
        </p:nvSpPr>
        <p:spPr>
          <a:xfrm>
            <a:off x="3968502" y="4194114"/>
            <a:ext cx="318249" cy="21982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050" dirty="0" err="1">
                <a:solidFill>
                  <a:schemeClr val="bg1"/>
                </a:solidFill>
              </a:rPr>
              <a:t>xfc</a:t>
            </a:r>
            <a:endParaRPr lang="en-US" sz="1050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631167C-F272-4943-8971-82569DAD0225}"/>
              </a:ext>
            </a:extLst>
          </p:cNvPr>
          <p:cNvCxnSpPr>
            <a:cxnSpLocks/>
            <a:stCxn id="30" idx="3"/>
            <a:endCxn id="10" idx="1"/>
          </p:cNvCxnSpPr>
          <p:nvPr/>
        </p:nvCxnSpPr>
        <p:spPr>
          <a:xfrm>
            <a:off x="4286751" y="4304026"/>
            <a:ext cx="2687103" cy="27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882B069-A0C7-DB47-9A8E-6113AE36A29E}"/>
              </a:ext>
            </a:extLst>
          </p:cNvPr>
          <p:cNvCxnSpPr>
            <a:cxnSpLocks/>
            <a:stCxn id="36" idx="0"/>
            <a:endCxn id="8" idx="1"/>
          </p:cNvCxnSpPr>
          <p:nvPr/>
        </p:nvCxnSpPr>
        <p:spPr>
          <a:xfrm>
            <a:off x="5932388" y="3538880"/>
            <a:ext cx="1044003" cy="192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3638FF2-E289-F740-89F4-20F03E2CF73A}"/>
              </a:ext>
            </a:extLst>
          </p:cNvPr>
          <p:cNvCxnSpPr>
            <a:cxnSpLocks/>
            <a:stCxn id="30" idx="1"/>
            <a:endCxn id="57" idx="4"/>
          </p:cNvCxnSpPr>
          <p:nvPr/>
        </p:nvCxnSpPr>
        <p:spPr>
          <a:xfrm flipH="1">
            <a:off x="3251766" y="4304026"/>
            <a:ext cx="716737" cy="12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Magnetic Disk 33">
            <a:extLst>
              <a:ext uri="{FF2B5EF4-FFF2-40B4-BE49-F238E27FC236}">
                <a16:creationId xmlns:a16="http://schemas.microsoft.com/office/drawing/2014/main" id="{2C250CFF-8CA4-044A-BFB7-0876D87FD175}"/>
              </a:ext>
            </a:extLst>
          </p:cNvPr>
          <p:cNvSpPr/>
          <p:nvPr/>
        </p:nvSpPr>
        <p:spPr>
          <a:xfrm>
            <a:off x="5255193" y="1249884"/>
            <a:ext cx="452357" cy="406196"/>
          </a:xfrm>
          <a:prstGeom prst="flowChartMagneticDisk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r>
              <a:rPr lang="en-GB" sz="1050" dirty="0"/>
              <a:t>SSD</a:t>
            </a:r>
          </a:p>
        </p:txBody>
      </p:sp>
      <p:sp>
        <p:nvSpPr>
          <p:cNvPr id="35" name="Magnetic Disk 34">
            <a:extLst>
              <a:ext uri="{FF2B5EF4-FFF2-40B4-BE49-F238E27FC236}">
                <a16:creationId xmlns:a16="http://schemas.microsoft.com/office/drawing/2014/main" id="{1B1A00DB-C16C-8B41-992B-2D367479A11B}"/>
              </a:ext>
            </a:extLst>
          </p:cNvPr>
          <p:cNvSpPr/>
          <p:nvPr/>
        </p:nvSpPr>
        <p:spPr>
          <a:xfrm>
            <a:off x="5274948" y="1950536"/>
            <a:ext cx="452357" cy="406196"/>
          </a:xfrm>
          <a:prstGeom prst="flowChartMagneticDisk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r>
              <a:rPr lang="en-GB" sz="1050" dirty="0"/>
              <a:t>disk</a:t>
            </a:r>
          </a:p>
        </p:txBody>
      </p:sp>
      <p:sp>
        <p:nvSpPr>
          <p:cNvPr id="36" name="Cloud 35">
            <a:extLst>
              <a:ext uri="{FF2B5EF4-FFF2-40B4-BE49-F238E27FC236}">
                <a16:creationId xmlns:a16="http://schemas.microsoft.com/office/drawing/2014/main" id="{B1A1C2F5-67EE-7E4B-BC29-B9F0B52DE414}"/>
              </a:ext>
            </a:extLst>
          </p:cNvPr>
          <p:cNvSpPr/>
          <p:nvPr/>
        </p:nvSpPr>
        <p:spPr>
          <a:xfrm>
            <a:off x="5165984" y="3306912"/>
            <a:ext cx="767044" cy="463935"/>
          </a:xfrm>
          <a:prstGeom prst="cloud">
            <a:avLst/>
          </a:prstGeom>
          <a:solidFill>
            <a:schemeClr val="accent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r>
              <a:rPr lang="en-US" sz="1050" dirty="0"/>
              <a:t>Object</a:t>
            </a:r>
          </a:p>
          <a:p>
            <a:pPr algn="ctr"/>
            <a:r>
              <a:rPr lang="en-US" sz="1050" dirty="0"/>
              <a:t>Store</a:t>
            </a:r>
          </a:p>
        </p:txBody>
      </p:sp>
      <p:sp>
        <p:nvSpPr>
          <p:cNvPr id="37" name="Magnetic Disk 36">
            <a:extLst>
              <a:ext uri="{FF2B5EF4-FFF2-40B4-BE49-F238E27FC236}">
                <a16:creationId xmlns:a16="http://schemas.microsoft.com/office/drawing/2014/main" id="{51B3C335-FB43-F744-9F38-59917A3CFDAC}"/>
              </a:ext>
            </a:extLst>
          </p:cNvPr>
          <p:cNvSpPr/>
          <p:nvPr/>
        </p:nvSpPr>
        <p:spPr>
          <a:xfrm>
            <a:off x="3806194" y="1714249"/>
            <a:ext cx="468992" cy="421133"/>
          </a:xfrm>
          <a:prstGeom prst="flowChartMagneticDisk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r>
              <a:rPr lang="en-GB" sz="1050" dirty="0"/>
              <a:t>PFS</a:t>
            </a:r>
          </a:p>
        </p:txBody>
      </p:sp>
      <p:sp>
        <p:nvSpPr>
          <p:cNvPr id="38" name="Magnetic Disk 37">
            <a:extLst>
              <a:ext uri="{FF2B5EF4-FFF2-40B4-BE49-F238E27FC236}">
                <a16:creationId xmlns:a16="http://schemas.microsoft.com/office/drawing/2014/main" id="{2D3D26F5-C9AC-EC41-953D-5C65FFF9DBFF}"/>
              </a:ext>
            </a:extLst>
          </p:cNvPr>
          <p:cNvSpPr/>
          <p:nvPr/>
        </p:nvSpPr>
        <p:spPr>
          <a:xfrm>
            <a:off x="3829378" y="2230487"/>
            <a:ext cx="468992" cy="421133"/>
          </a:xfrm>
          <a:prstGeom prst="flowChartMagneticDisk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r>
              <a:rPr lang="en-GB" sz="1050" dirty="0"/>
              <a:t>SOF</a:t>
            </a:r>
          </a:p>
        </p:txBody>
      </p:sp>
      <p:sp>
        <p:nvSpPr>
          <p:cNvPr id="39" name="Magnetic Disk 38">
            <a:extLst>
              <a:ext uri="{FF2B5EF4-FFF2-40B4-BE49-F238E27FC236}">
                <a16:creationId xmlns:a16="http://schemas.microsoft.com/office/drawing/2014/main" id="{B650A2EF-E7C5-EF43-99BF-4271AD2F89BB}"/>
              </a:ext>
            </a:extLst>
          </p:cNvPr>
          <p:cNvSpPr/>
          <p:nvPr/>
        </p:nvSpPr>
        <p:spPr>
          <a:xfrm>
            <a:off x="3821781" y="2765909"/>
            <a:ext cx="468992" cy="421133"/>
          </a:xfrm>
          <a:prstGeom prst="flowChartMagneticDisk">
            <a:avLst/>
          </a:prstGeom>
          <a:solidFill>
            <a:schemeClr val="accent6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r>
              <a:rPr lang="en-GB" sz="1050" dirty="0"/>
              <a:t>SSD</a:t>
            </a:r>
          </a:p>
        </p:txBody>
      </p:sp>
      <p:sp>
        <p:nvSpPr>
          <p:cNvPr id="40" name="Sequential Access Storage 39">
            <a:extLst>
              <a:ext uri="{FF2B5EF4-FFF2-40B4-BE49-F238E27FC236}">
                <a16:creationId xmlns:a16="http://schemas.microsoft.com/office/drawing/2014/main" id="{9C309BB4-425D-1746-A9A5-002AE877FA21}"/>
              </a:ext>
            </a:extLst>
          </p:cNvPr>
          <p:cNvSpPr/>
          <p:nvPr/>
        </p:nvSpPr>
        <p:spPr>
          <a:xfrm>
            <a:off x="5192189" y="2588164"/>
            <a:ext cx="617874" cy="552581"/>
          </a:xfrm>
          <a:prstGeom prst="flowChartMagneticTap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r>
              <a:rPr lang="en-US" sz="1050" dirty="0" err="1"/>
              <a:t>ElasticTape</a:t>
            </a:r>
            <a:endParaRPr lang="en-US" sz="1050" dirty="0"/>
          </a:p>
        </p:txBody>
      </p:sp>
      <p:sp>
        <p:nvSpPr>
          <p:cNvPr id="41" name="Cloud 40">
            <a:extLst>
              <a:ext uri="{FF2B5EF4-FFF2-40B4-BE49-F238E27FC236}">
                <a16:creationId xmlns:a16="http://schemas.microsoft.com/office/drawing/2014/main" id="{4F34E34B-91FE-104C-93AB-C6411DF8D60A}"/>
              </a:ext>
            </a:extLst>
          </p:cNvPr>
          <p:cNvSpPr/>
          <p:nvPr/>
        </p:nvSpPr>
        <p:spPr>
          <a:xfrm>
            <a:off x="4376540" y="5389814"/>
            <a:ext cx="767044" cy="463935"/>
          </a:xfrm>
          <a:prstGeom prst="cloud">
            <a:avLst/>
          </a:prstGeom>
          <a:solidFill>
            <a:schemeClr val="accent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r>
              <a:rPr lang="en-US" sz="1050" dirty="0"/>
              <a:t>Object</a:t>
            </a:r>
          </a:p>
          <a:p>
            <a:pPr algn="ctr"/>
            <a:r>
              <a:rPr lang="en-US" sz="1050" dirty="0"/>
              <a:t>Store</a:t>
            </a:r>
          </a:p>
        </p:txBody>
      </p:sp>
      <p:sp>
        <p:nvSpPr>
          <p:cNvPr id="42" name="Direct Access Storage 41">
            <a:extLst>
              <a:ext uri="{FF2B5EF4-FFF2-40B4-BE49-F238E27FC236}">
                <a16:creationId xmlns:a16="http://schemas.microsoft.com/office/drawing/2014/main" id="{1955EFF7-BEAA-F344-82AF-9B229E341EC4}"/>
              </a:ext>
            </a:extLst>
          </p:cNvPr>
          <p:cNvSpPr/>
          <p:nvPr/>
        </p:nvSpPr>
        <p:spPr>
          <a:xfrm>
            <a:off x="4376067" y="4812652"/>
            <a:ext cx="767990" cy="427118"/>
          </a:xfrm>
          <a:prstGeom prst="flowChartMagneticDrum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r>
              <a:rPr lang="en-US" sz="1050" dirty="0"/>
              <a:t>block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43235C-686F-CD49-8457-755704A1BA89}"/>
              </a:ext>
            </a:extLst>
          </p:cNvPr>
          <p:cNvSpPr txBox="1"/>
          <p:nvPr/>
        </p:nvSpPr>
        <p:spPr>
          <a:xfrm>
            <a:off x="637577" y="1672169"/>
            <a:ext cx="2599958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/</a:t>
            </a:r>
            <a:r>
              <a:rPr lang="en-US" sz="900" dirty="0" err="1"/>
              <a:t>group_workspaces</a:t>
            </a:r>
            <a:r>
              <a:rPr lang="en-US" sz="900" dirty="0"/>
              <a:t>/jasmin2/&lt;</a:t>
            </a:r>
            <a:r>
              <a:rPr lang="en-US" sz="900" dirty="0" err="1"/>
              <a:t>gwsname</a:t>
            </a:r>
            <a:r>
              <a:rPr lang="en-US" sz="900" dirty="0"/>
              <a:t>&gt;</a:t>
            </a:r>
          </a:p>
          <a:p>
            <a:pPr algn="r"/>
            <a:r>
              <a:rPr lang="en-US" sz="900" dirty="0"/>
              <a:t>/</a:t>
            </a:r>
            <a:r>
              <a:rPr lang="en-US" sz="900" dirty="0" err="1"/>
              <a:t>group_workspaces</a:t>
            </a:r>
            <a:r>
              <a:rPr lang="en-US" sz="900" dirty="0"/>
              <a:t>/cems2/&lt;</a:t>
            </a:r>
            <a:r>
              <a:rPr lang="en-US" sz="900" dirty="0" err="1"/>
              <a:t>gwsname</a:t>
            </a:r>
            <a:r>
              <a:rPr lang="en-US" sz="900" dirty="0"/>
              <a:t>&gt;</a:t>
            </a:r>
          </a:p>
          <a:p>
            <a:pPr algn="r"/>
            <a:r>
              <a:rPr lang="en-US" sz="900" dirty="0"/>
              <a:t>/</a:t>
            </a:r>
            <a:r>
              <a:rPr lang="en-US" sz="900" dirty="0" err="1"/>
              <a:t>group_workspaces</a:t>
            </a:r>
            <a:r>
              <a:rPr lang="en-US" sz="900" dirty="0"/>
              <a:t>/jasmin3/&lt;</a:t>
            </a:r>
            <a:r>
              <a:rPr lang="en-US" sz="900" dirty="0" err="1"/>
              <a:t>gwsname</a:t>
            </a:r>
            <a:r>
              <a:rPr lang="en-US" sz="900" dirty="0"/>
              <a:t>&gt;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763531F-8598-A948-A6E1-C60A1DDE64CE}"/>
              </a:ext>
            </a:extLst>
          </p:cNvPr>
          <p:cNvCxnSpPr>
            <a:cxnSpLocks/>
            <a:stCxn id="37" idx="2"/>
            <a:endCxn id="43" idx="3"/>
          </p:cNvCxnSpPr>
          <p:nvPr/>
        </p:nvCxnSpPr>
        <p:spPr>
          <a:xfrm flipH="1">
            <a:off x="3237535" y="1924816"/>
            <a:ext cx="568659" cy="1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353FDAD-A009-2640-9C42-2279FFECE55F}"/>
              </a:ext>
            </a:extLst>
          </p:cNvPr>
          <p:cNvSpPr txBox="1"/>
          <p:nvPr/>
        </p:nvSpPr>
        <p:spPr>
          <a:xfrm>
            <a:off x="637577" y="2244869"/>
            <a:ext cx="25999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/</a:t>
            </a:r>
            <a:r>
              <a:rPr lang="en-US" sz="900" dirty="0" err="1"/>
              <a:t>group_workspaces</a:t>
            </a:r>
            <a:r>
              <a:rPr lang="en-US" sz="900" dirty="0"/>
              <a:t>/jasmin4/&lt;</a:t>
            </a:r>
            <a:r>
              <a:rPr lang="en-US" sz="900" dirty="0" err="1"/>
              <a:t>gwsname</a:t>
            </a:r>
            <a:r>
              <a:rPr lang="en-US" sz="900" dirty="0"/>
              <a:t>&gt;</a:t>
            </a:r>
          </a:p>
          <a:p>
            <a:pPr algn="r"/>
            <a:r>
              <a:rPr lang="en-US" sz="900" dirty="0"/>
              <a:t>/</a:t>
            </a:r>
            <a:r>
              <a:rPr lang="en-US" sz="900" dirty="0" err="1"/>
              <a:t>gws</a:t>
            </a:r>
            <a:r>
              <a:rPr lang="en-US" sz="900" dirty="0"/>
              <a:t>/</a:t>
            </a:r>
            <a:r>
              <a:rPr lang="en-US" sz="900" dirty="0" err="1"/>
              <a:t>nopw</a:t>
            </a:r>
            <a:r>
              <a:rPr lang="en-US" sz="900" dirty="0"/>
              <a:t>/j04/&lt;</a:t>
            </a:r>
            <a:r>
              <a:rPr lang="en-US" sz="900" dirty="0" err="1"/>
              <a:t>gwsname</a:t>
            </a:r>
            <a:r>
              <a:rPr lang="en-US" sz="900" dirty="0"/>
              <a:t>&gt;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5DA4298-AD74-874B-8AD0-7BFE6FE4DC29}"/>
              </a:ext>
            </a:extLst>
          </p:cNvPr>
          <p:cNvCxnSpPr>
            <a:cxnSpLocks/>
            <a:stCxn id="38" idx="2"/>
            <a:endCxn id="45" idx="3"/>
          </p:cNvCxnSpPr>
          <p:nvPr/>
        </p:nvCxnSpPr>
        <p:spPr>
          <a:xfrm flipH="1" flipV="1">
            <a:off x="3237535" y="2429535"/>
            <a:ext cx="591843" cy="11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60B685A-13B0-5C40-98B1-3A9781ED5E90}"/>
              </a:ext>
            </a:extLst>
          </p:cNvPr>
          <p:cNvSpPr txBox="1"/>
          <p:nvPr/>
        </p:nvSpPr>
        <p:spPr>
          <a:xfrm>
            <a:off x="637576" y="2665473"/>
            <a:ext cx="2599958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/</a:t>
            </a:r>
            <a:r>
              <a:rPr lang="en-US" sz="900" dirty="0" err="1"/>
              <a:t>gws</a:t>
            </a:r>
            <a:r>
              <a:rPr lang="en-US" sz="900" dirty="0"/>
              <a:t>/</a:t>
            </a:r>
            <a:r>
              <a:rPr lang="en-US" sz="900" dirty="0" err="1"/>
              <a:t>smf</a:t>
            </a:r>
            <a:r>
              <a:rPr lang="en-US" sz="900" dirty="0"/>
              <a:t>/j04/&lt;</a:t>
            </a:r>
            <a:r>
              <a:rPr lang="en-US" sz="900" dirty="0" err="1"/>
              <a:t>gwsname</a:t>
            </a:r>
            <a:r>
              <a:rPr lang="en-US" sz="900" dirty="0"/>
              <a:t>&gt;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4C5D24D-67B3-5F47-B653-E0629B2BDB6C}"/>
              </a:ext>
            </a:extLst>
          </p:cNvPr>
          <p:cNvCxnSpPr>
            <a:cxnSpLocks/>
            <a:stCxn id="39" idx="2"/>
            <a:endCxn id="47" idx="3"/>
          </p:cNvCxnSpPr>
          <p:nvPr/>
        </p:nvCxnSpPr>
        <p:spPr>
          <a:xfrm flipH="1" flipV="1">
            <a:off x="3237534" y="2780889"/>
            <a:ext cx="584247" cy="195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Magnetic Disk 48">
            <a:extLst>
              <a:ext uri="{FF2B5EF4-FFF2-40B4-BE49-F238E27FC236}">
                <a16:creationId xmlns:a16="http://schemas.microsoft.com/office/drawing/2014/main" id="{271352E0-CF46-BA43-92DB-315081FB6DAE}"/>
              </a:ext>
            </a:extLst>
          </p:cNvPr>
          <p:cNvSpPr/>
          <p:nvPr/>
        </p:nvSpPr>
        <p:spPr>
          <a:xfrm>
            <a:off x="2778417" y="3026096"/>
            <a:ext cx="464970" cy="385946"/>
          </a:xfrm>
          <a:prstGeom prst="flowChartMagneticDisk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r>
              <a:rPr lang="en-GB" sz="1050" dirty="0"/>
              <a:t>PFS</a:t>
            </a:r>
          </a:p>
        </p:txBody>
      </p:sp>
      <p:sp>
        <p:nvSpPr>
          <p:cNvPr id="50" name="Magnetic Disk 49">
            <a:extLst>
              <a:ext uri="{FF2B5EF4-FFF2-40B4-BE49-F238E27FC236}">
                <a16:creationId xmlns:a16="http://schemas.microsoft.com/office/drawing/2014/main" id="{C68BF71E-5E3B-004C-967C-CB5E6363D6A0}"/>
              </a:ext>
            </a:extLst>
          </p:cNvPr>
          <p:cNvSpPr/>
          <p:nvPr/>
        </p:nvSpPr>
        <p:spPr>
          <a:xfrm>
            <a:off x="2778417" y="3470146"/>
            <a:ext cx="464970" cy="385202"/>
          </a:xfrm>
          <a:prstGeom prst="flowChartMagneticDisk">
            <a:avLst/>
          </a:prstGeom>
          <a:solidFill>
            <a:schemeClr val="accent6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r>
              <a:rPr lang="en-GB" sz="1050" dirty="0"/>
              <a:t>SSD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1AA31A0-3F9E-D14D-8B91-B67A8FB5E003}"/>
              </a:ext>
            </a:extLst>
          </p:cNvPr>
          <p:cNvSpPr txBox="1"/>
          <p:nvPr/>
        </p:nvSpPr>
        <p:spPr>
          <a:xfrm>
            <a:off x="1076608" y="3140745"/>
            <a:ext cx="1313993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75 Tb    /work/scratch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CBCB38F-3185-6644-95DD-7C19F3ED3EBB}"/>
              </a:ext>
            </a:extLst>
          </p:cNvPr>
          <p:cNvSpPr txBox="1"/>
          <p:nvPr/>
        </p:nvSpPr>
        <p:spPr>
          <a:xfrm>
            <a:off x="540328" y="3563098"/>
            <a:ext cx="1845998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250 Tb    /work/scratch-</a:t>
            </a:r>
            <a:r>
              <a:rPr lang="en-US" sz="900" dirty="0" err="1"/>
              <a:t>nompiio</a:t>
            </a:r>
            <a:endParaRPr lang="en-US" sz="900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82C8099-8D9E-C440-A39F-A087D1FF2661}"/>
              </a:ext>
            </a:extLst>
          </p:cNvPr>
          <p:cNvCxnSpPr>
            <a:cxnSpLocks/>
            <a:stCxn id="49" idx="2"/>
            <a:endCxn id="51" idx="3"/>
          </p:cNvCxnSpPr>
          <p:nvPr/>
        </p:nvCxnSpPr>
        <p:spPr>
          <a:xfrm flipH="1">
            <a:off x="2390601" y="3219069"/>
            <a:ext cx="387816" cy="3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9C36972-DFA6-5347-AD82-8E65EC812CC7}"/>
              </a:ext>
            </a:extLst>
          </p:cNvPr>
          <p:cNvCxnSpPr>
            <a:cxnSpLocks/>
            <a:stCxn id="50" idx="2"/>
            <a:endCxn id="52" idx="3"/>
          </p:cNvCxnSpPr>
          <p:nvPr/>
        </p:nvCxnSpPr>
        <p:spPr>
          <a:xfrm flipH="1">
            <a:off x="2386326" y="3662747"/>
            <a:ext cx="392091" cy="15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06E26E8-A532-0543-9B74-FC738673B2F1}"/>
              </a:ext>
            </a:extLst>
          </p:cNvPr>
          <p:cNvSpPr txBox="1"/>
          <p:nvPr/>
        </p:nvSpPr>
        <p:spPr>
          <a:xfrm>
            <a:off x="3483429" y="1101326"/>
            <a:ext cx="1469764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 100 Gb    /home/users/&lt;username&gt;</a:t>
            </a:r>
            <a:br>
              <a:rPr lang="en-US" sz="900" dirty="0"/>
            </a:br>
            <a:r>
              <a:rPr lang="en-US" sz="900" b="1" dirty="0"/>
              <a:t>backed up &amp; snapshots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99741AF-1420-4147-B22C-532A62B2B91F}"/>
              </a:ext>
            </a:extLst>
          </p:cNvPr>
          <p:cNvCxnSpPr>
            <a:cxnSpLocks/>
            <a:stCxn id="34" idx="2"/>
            <a:endCxn id="55" idx="3"/>
          </p:cNvCxnSpPr>
          <p:nvPr/>
        </p:nvCxnSpPr>
        <p:spPr>
          <a:xfrm flipH="1" flipV="1">
            <a:off x="4953193" y="1355242"/>
            <a:ext cx="302000" cy="97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Magnetic Disk 56">
            <a:extLst>
              <a:ext uri="{FF2B5EF4-FFF2-40B4-BE49-F238E27FC236}">
                <a16:creationId xmlns:a16="http://schemas.microsoft.com/office/drawing/2014/main" id="{2C1A3B41-F0FE-7F4C-ABB1-72AC080B17D1}"/>
              </a:ext>
            </a:extLst>
          </p:cNvPr>
          <p:cNvSpPr/>
          <p:nvPr/>
        </p:nvSpPr>
        <p:spPr>
          <a:xfrm>
            <a:off x="2782774" y="4106424"/>
            <a:ext cx="468992" cy="421133"/>
          </a:xfrm>
          <a:prstGeom prst="flowChartMagneticDisk">
            <a:avLst/>
          </a:prstGeom>
          <a:solidFill>
            <a:srgbClr val="7030A0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r>
              <a:rPr lang="en-GB" sz="1050" dirty="0"/>
              <a:t>SOF</a:t>
            </a:r>
          </a:p>
        </p:txBody>
      </p:sp>
      <p:sp>
        <p:nvSpPr>
          <p:cNvPr id="58" name="Magnetic Disk 57">
            <a:extLst>
              <a:ext uri="{FF2B5EF4-FFF2-40B4-BE49-F238E27FC236}">
                <a16:creationId xmlns:a16="http://schemas.microsoft.com/office/drawing/2014/main" id="{08DB9C7C-E815-FC41-B793-00FBCFB9425F}"/>
              </a:ext>
            </a:extLst>
          </p:cNvPr>
          <p:cNvSpPr/>
          <p:nvPr/>
        </p:nvSpPr>
        <p:spPr>
          <a:xfrm>
            <a:off x="2724629" y="4830643"/>
            <a:ext cx="586443" cy="391138"/>
          </a:xfrm>
          <a:prstGeom prst="flowChartMagneticDisk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r>
              <a:rPr lang="en-GB" sz="1050" dirty="0"/>
              <a:t>VM disk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CA5E275-2D9F-7941-993B-47E5A13709EC}"/>
              </a:ext>
            </a:extLst>
          </p:cNvPr>
          <p:cNvSpPr txBox="1"/>
          <p:nvPr/>
        </p:nvSpPr>
        <p:spPr>
          <a:xfrm>
            <a:off x="62955" y="5290516"/>
            <a:ext cx="16791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1" i="1" dirty="0"/>
              <a:t>Physical Machines</a:t>
            </a:r>
          </a:p>
          <a:p>
            <a:pPr algn="r"/>
            <a:br>
              <a:rPr lang="en-US" sz="900" dirty="0"/>
            </a:br>
            <a:r>
              <a:rPr lang="en-US" sz="900" dirty="0"/>
              <a:t>LOTUS host??? /</a:t>
            </a:r>
            <a:r>
              <a:rPr lang="en-US" sz="900" dirty="0" err="1"/>
              <a:t>tmp</a:t>
            </a:r>
            <a:endParaRPr lang="en-US" sz="900" dirty="0"/>
          </a:p>
          <a:p>
            <a:pPr algn="r"/>
            <a:r>
              <a:rPr lang="en-US" sz="900" dirty="0"/>
              <a:t>cems-sci2, jasmin-sci3,6 /</a:t>
            </a:r>
            <a:r>
              <a:rPr lang="en-US" sz="900" dirty="0" err="1"/>
              <a:t>tmp</a:t>
            </a:r>
            <a:endParaRPr lang="en-US" sz="900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E4765C4-F8D8-0D42-B4E8-FA39A4BF30AD}"/>
              </a:ext>
            </a:extLst>
          </p:cNvPr>
          <p:cNvCxnSpPr>
            <a:cxnSpLocks/>
            <a:stCxn id="42" idx="1"/>
            <a:endCxn id="58" idx="4"/>
          </p:cNvCxnSpPr>
          <p:nvPr/>
        </p:nvCxnSpPr>
        <p:spPr>
          <a:xfrm flipH="1">
            <a:off x="3311073" y="5026212"/>
            <a:ext cx="106499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Magnetic Disk 60">
            <a:extLst>
              <a:ext uri="{FF2B5EF4-FFF2-40B4-BE49-F238E27FC236}">
                <a16:creationId xmlns:a16="http://schemas.microsoft.com/office/drawing/2014/main" id="{87956EFD-911C-974A-88AF-B10652C3DC86}"/>
              </a:ext>
            </a:extLst>
          </p:cNvPr>
          <p:cNvSpPr/>
          <p:nvPr/>
        </p:nvSpPr>
        <p:spPr>
          <a:xfrm>
            <a:off x="2724630" y="5461219"/>
            <a:ext cx="597319" cy="478266"/>
          </a:xfrm>
          <a:prstGeom prst="flowChartMagneticDisk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/>
            <a:r>
              <a:rPr lang="en-GB" sz="1050" dirty="0"/>
              <a:t>PM disk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1BF9C7A-EE5B-4F42-8CB5-D83716915835}"/>
              </a:ext>
            </a:extLst>
          </p:cNvPr>
          <p:cNvSpPr txBox="1"/>
          <p:nvPr/>
        </p:nvSpPr>
        <p:spPr>
          <a:xfrm>
            <a:off x="125219" y="4210229"/>
            <a:ext cx="226110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/work/</a:t>
            </a:r>
            <a:r>
              <a:rPr lang="en-US" sz="900" dirty="0" err="1"/>
              <a:t>xfc</a:t>
            </a:r>
            <a:r>
              <a:rPr lang="en-US" sz="900" dirty="0"/>
              <a:t>/</a:t>
            </a:r>
            <a:r>
              <a:rPr lang="en-US" sz="900" dirty="0" err="1"/>
              <a:t>vol</a:t>
            </a:r>
            <a:r>
              <a:rPr lang="en-US" sz="900" dirty="0"/>
              <a:t>[1-3]/</a:t>
            </a:r>
            <a:r>
              <a:rPr lang="en-US" sz="900" dirty="0" err="1"/>
              <a:t>user_cache</a:t>
            </a:r>
            <a:r>
              <a:rPr lang="en-US" sz="900" dirty="0"/>
              <a:t>/&lt;username&gt;</a:t>
            </a:r>
            <a:br>
              <a:rPr lang="en-US" sz="900" dirty="0"/>
            </a:br>
            <a:r>
              <a:rPr lang="en-US" sz="900" dirty="0"/>
              <a:t>5TB HQ, 300TB TQ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4E0DEEA-F8BF-564C-B63A-5695E6182278}"/>
              </a:ext>
            </a:extLst>
          </p:cNvPr>
          <p:cNvCxnSpPr>
            <a:cxnSpLocks/>
            <a:stCxn id="57" idx="2"/>
            <a:endCxn id="62" idx="3"/>
          </p:cNvCxnSpPr>
          <p:nvPr/>
        </p:nvCxnSpPr>
        <p:spPr>
          <a:xfrm flipH="1">
            <a:off x="2386326" y="4316991"/>
            <a:ext cx="396448" cy="77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B733BAC-8D6F-CA4C-9E2F-7966A4ED31D6}"/>
              </a:ext>
            </a:extLst>
          </p:cNvPr>
          <p:cNvSpPr txBox="1"/>
          <p:nvPr/>
        </p:nvSpPr>
        <p:spPr>
          <a:xfrm>
            <a:off x="6695059" y="5534671"/>
            <a:ext cx="686678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/</a:t>
            </a:r>
            <a:r>
              <a:rPr lang="en-US" sz="900" dirty="0" err="1"/>
              <a:t>neodc</a:t>
            </a:r>
            <a:r>
              <a:rPr lang="en-US" sz="900" dirty="0"/>
              <a:t> RO</a:t>
            </a:r>
          </a:p>
          <a:p>
            <a:pPr algn="r"/>
            <a:r>
              <a:rPr lang="en-US" sz="900" dirty="0"/>
              <a:t>/</a:t>
            </a:r>
            <a:r>
              <a:rPr lang="en-US" sz="900" dirty="0" err="1"/>
              <a:t>badc</a:t>
            </a:r>
            <a:r>
              <a:rPr lang="en-US" sz="900" dirty="0"/>
              <a:t> RO</a:t>
            </a:r>
          </a:p>
          <a:p>
            <a:pPr algn="r"/>
            <a:r>
              <a:rPr lang="en-US" sz="900" dirty="0"/>
              <a:t>…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EB40FFE-710C-4740-8865-676608881A11}"/>
              </a:ext>
            </a:extLst>
          </p:cNvPr>
          <p:cNvCxnSpPr>
            <a:cxnSpLocks/>
            <a:stCxn id="9" idx="2"/>
            <a:endCxn id="64" idx="0"/>
          </p:cNvCxnSpPr>
          <p:nvPr/>
        </p:nvCxnSpPr>
        <p:spPr>
          <a:xfrm flipH="1">
            <a:off x="7038398" y="5187492"/>
            <a:ext cx="336965" cy="347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40E64DE-2D1A-BA42-BE08-0A8516520A76}"/>
              </a:ext>
            </a:extLst>
          </p:cNvPr>
          <p:cNvCxnSpPr>
            <a:cxnSpLocks/>
            <a:stCxn id="22" idx="1"/>
            <a:endCxn id="4" idx="3"/>
          </p:cNvCxnSpPr>
          <p:nvPr/>
        </p:nvCxnSpPr>
        <p:spPr>
          <a:xfrm flipH="1" flipV="1">
            <a:off x="1734268" y="5025826"/>
            <a:ext cx="268766" cy="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C9FCF85-BD31-AD42-AC6D-B993B55DF914}"/>
              </a:ext>
            </a:extLst>
          </p:cNvPr>
          <p:cNvCxnSpPr>
            <a:cxnSpLocks/>
            <a:stCxn id="58" idx="2"/>
            <a:endCxn id="22" idx="3"/>
          </p:cNvCxnSpPr>
          <p:nvPr/>
        </p:nvCxnSpPr>
        <p:spPr>
          <a:xfrm flipH="1">
            <a:off x="2381291" y="5026212"/>
            <a:ext cx="3433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29CCC097-B6D1-8349-B889-4A39AF049C46}"/>
              </a:ext>
            </a:extLst>
          </p:cNvPr>
          <p:cNvSpPr/>
          <p:nvPr/>
        </p:nvSpPr>
        <p:spPr>
          <a:xfrm>
            <a:off x="2012224" y="5523307"/>
            <a:ext cx="378257" cy="18040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050" dirty="0" err="1">
                <a:solidFill>
                  <a:schemeClr val="bg1"/>
                </a:solidFill>
              </a:rPr>
              <a:t>tmp</a:t>
            </a:r>
            <a:endParaRPr lang="en-US" sz="1050" dirty="0">
              <a:solidFill>
                <a:schemeClr val="bg1"/>
              </a:solidFill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5F02843-DAB3-C243-9FBF-01BF02ED075C}"/>
              </a:ext>
            </a:extLst>
          </p:cNvPr>
          <p:cNvCxnSpPr>
            <a:cxnSpLocks/>
            <a:stCxn id="68" idx="1"/>
            <a:endCxn id="59" idx="3"/>
          </p:cNvCxnSpPr>
          <p:nvPr/>
        </p:nvCxnSpPr>
        <p:spPr>
          <a:xfrm flipH="1">
            <a:off x="1742139" y="5613507"/>
            <a:ext cx="270085" cy="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F04CDA4-CC18-1A4A-A60D-A3CC08D74DE9}"/>
              </a:ext>
            </a:extLst>
          </p:cNvPr>
          <p:cNvCxnSpPr>
            <a:cxnSpLocks/>
            <a:stCxn id="61" idx="2"/>
            <a:endCxn id="68" idx="3"/>
          </p:cNvCxnSpPr>
          <p:nvPr/>
        </p:nvCxnSpPr>
        <p:spPr>
          <a:xfrm flipH="1" flipV="1">
            <a:off x="2390481" y="5613507"/>
            <a:ext cx="334149" cy="86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14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21" grpId="0" animBg="1"/>
      <p:bldP spid="22" grpId="0" animBg="1"/>
      <p:bldP spid="23" grpId="0" animBg="1"/>
      <p:bldP spid="30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5" grpId="0" animBg="1"/>
      <p:bldP spid="47" grpId="0" animBg="1"/>
      <p:bldP spid="49" grpId="0" animBg="1"/>
      <p:bldP spid="50" grpId="0" animBg="1"/>
      <p:bldP spid="51" grpId="0" animBg="1"/>
      <p:bldP spid="52" grpId="0" animBg="1"/>
      <p:bldP spid="55" grpId="0" animBg="1"/>
      <p:bldP spid="57" grpId="0" animBg="1"/>
      <p:bldP spid="58" grpId="0" animBg="1"/>
      <p:bldP spid="59" grpId="0" animBg="1"/>
      <p:bldP spid="61" grpId="0" animBg="1"/>
      <p:bldP spid="62" grpId="0" animBg="1"/>
      <p:bldP spid="64" grpId="0" animBg="1"/>
      <p:bldP spid="6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6C16A-6F8B-984B-8BF0-39B96E46B3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Workspaces (GWS)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C208B-D35E-9841-B10E-0AB7BC09FC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Collaborative workspace storage provided to a “Project”</a:t>
            </a:r>
          </a:p>
          <a:p>
            <a:pPr lvl="1"/>
            <a:r>
              <a:rPr lang="en-US" dirty="0">
                <a:solidFill>
                  <a:srgbClr val="63666A"/>
                </a:solidFill>
              </a:rPr>
              <a:t>GWS Manager is responsible for</a:t>
            </a:r>
          </a:p>
          <a:p>
            <a:pPr lvl="2"/>
            <a:r>
              <a:rPr lang="en-US" dirty="0">
                <a:solidFill>
                  <a:srgbClr val="63666A"/>
                </a:solidFill>
              </a:rPr>
              <a:t>Data 				(not CEDA/JASMIN team)</a:t>
            </a:r>
          </a:p>
          <a:p>
            <a:pPr lvl="2"/>
            <a:r>
              <a:rPr lang="en-US" dirty="0">
                <a:solidFill>
                  <a:srgbClr val="63666A"/>
                </a:solidFill>
              </a:rPr>
              <a:t>Granting access to their GWS 	(not CEDA/JASMIN team)</a:t>
            </a:r>
          </a:p>
          <a:p>
            <a:pPr lvl="1"/>
            <a:r>
              <a:rPr lang="en-US" b="1" dirty="0">
                <a:solidFill>
                  <a:srgbClr val="63666A"/>
                </a:solidFill>
              </a:rPr>
              <a:t>Not backed up</a:t>
            </a:r>
          </a:p>
          <a:p>
            <a:pPr lvl="2"/>
            <a:r>
              <a:rPr lang="en-US" dirty="0">
                <a:solidFill>
                  <a:srgbClr val="63666A"/>
                </a:solidFill>
              </a:rPr>
              <a:t>Use high-performance, reliable storage systems</a:t>
            </a:r>
          </a:p>
          <a:p>
            <a:pPr lvl="2"/>
            <a:r>
              <a:rPr lang="en-US" dirty="0">
                <a:solidFill>
                  <a:srgbClr val="63666A"/>
                </a:solidFill>
              </a:rPr>
              <a:t>But tools provided for managing secondary copy (Elastic Tape, JDMA)</a:t>
            </a:r>
          </a:p>
          <a:p>
            <a:pPr lvl="1"/>
            <a:r>
              <a:rPr lang="en-US" dirty="0">
                <a:solidFill>
                  <a:srgbClr val="63666A"/>
                </a:solidFill>
              </a:rPr>
              <a:t>For science-related data only</a:t>
            </a:r>
          </a:p>
          <a:p>
            <a:pPr lvl="2"/>
            <a:r>
              <a:rPr lang="en-US" dirty="0">
                <a:solidFill>
                  <a:srgbClr val="63666A"/>
                </a:solidFill>
              </a:rPr>
              <a:t>No personal / sensitive / confidential data (true for all of JASMIN)</a:t>
            </a:r>
          </a:p>
          <a:p>
            <a:pPr lvl="1"/>
            <a:r>
              <a:rPr lang="en-US" dirty="0">
                <a:solidFill>
                  <a:srgbClr val="63666A"/>
                </a:solidFill>
              </a:rPr>
              <a:t>Not permanent</a:t>
            </a:r>
          </a:p>
          <a:p>
            <a:pPr lvl="2"/>
            <a:r>
              <a:rPr lang="en-US" dirty="0">
                <a:solidFill>
                  <a:srgbClr val="63666A"/>
                </a:solidFill>
              </a:rPr>
              <a:t>For duration of project</a:t>
            </a:r>
          </a:p>
          <a:p>
            <a:pPr lvl="2"/>
            <a:r>
              <a:rPr lang="en-US" dirty="0">
                <a:solidFill>
                  <a:srgbClr val="63666A"/>
                </a:solidFill>
              </a:rPr>
              <a:t>Speak to CEDA Archive team for long-term curation of data</a:t>
            </a:r>
          </a:p>
          <a:p>
            <a:pPr lvl="1"/>
            <a:r>
              <a:rPr lang="en-US" dirty="0">
                <a:solidFill>
                  <a:srgbClr val="63666A"/>
                </a:solidFill>
              </a:rPr>
              <a:t>Consortium Manager</a:t>
            </a:r>
          </a:p>
          <a:p>
            <a:pPr lvl="2"/>
            <a:r>
              <a:rPr lang="en-US" dirty="0">
                <a:solidFill>
                  <a:srgbClr val="63666A"/>
                </a:solidFill>
              </a:rPr>
              <a:t>Responsible for allocating Projects with GWS resources (CEDA implements!)</a:t>
            </a:r>
          </a:p>
          <a:p>
            <a:r>
              <a:rPr lang="en-GB" dirty="0">
                <a:hlinkClick r:id="rId2"/>
              </a:rPr>
              <a:t>https://help.jasmin.ac.uk/category/195-short-term-project-storage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572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2CB19-D093-064B-8B14-8957A10E43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What’s mounted where?</a:t>
            </a:r>
          </a:p>
        </p:txBody>
      </p:sp>
      <p:graphicFrame>
        <p:nvGraphicFramePr>
          <p:cNvPr id="4" name="Content Placeholder 11">
            <a:extLst>
              <a:ext uri="{FF2B5EF4-FFF2-40B4-BE49-F238E27FC236}">
                <a16:creationId xmlns:a16="http://schemas.microsoft.com/office/drawing/2014/main" id="{39455298-B35E-F345-8A85-C966599C97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8333816"/>
              </p:ext>
            </p:extLst>
          </p:nvPr>
        </p:nvGraphicFramePr>
        <p:xfrm>
          <a:off x="824088" y="1727200"/>
          <a:ext cx="7640288" cy="35539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9820">
                  <a:extLst>
                    <a:ext uri="{9D8B030D-6E8A-4147-A177-3AD203B41FA5}">
                      <a16:colId xmlns:a16="http://schemas.microsoft.com/office/drawing/2014/main" val="4133105486"/>
                    </a:ext>
                  </a:extLst>
                </a:gridCol>
                <a:gridCol w="1131894">
                  <a:extLst>
                    <a:ext uri="{9D8B030D-6E8A-4147-A177-3AD203B41FA5}">
                      <a16:colId xmlns:a16="http://schemas.microsoft.com/office/drawing/2014/main" val="3974884084"/>
                    </a:ext>
                  </a:extLst>
                </a:gridCol>
                <a:gridCol w="990409">
                  <a:extLst>
                    <a:ext uri="{9D8B030D-6E8A-4147-A177-3AD203B41FA5}">
                      <a16:colId xmlns:a16="http://schemas.microsoft.com/office/drawing/2014/main" val="374102560"/>
                    </a:ext>
                  </a:extLst>
                </a:gridCol>
                <a:gridCol w="984340">
                  <a:extLst>
                    <a:ext uri="{9D8B030D-6E8A-4147-A177-3AD203B41FA5}">
                      <a16:colId xmlns:a16="http://schemas.microsoft.com/office/drawing/2014/main" val="4234424828"/>
                    </a:ext>
                  </a:extLst>
                </a:gridCol>
                <a:gridCol w="963825">
                  <a:extLst>
                    <a:ext uri="{9D8B030D-6E8A-4147-A177-3AD203B41FA5}">
                      <a16:colId xmlns:a16="http://schemas.microsoft.com/office/drawing/2014/main" val="2688714061"/>
                    </a:ext>
                  </a:extLst>
                </a:gridCol>
              </a:tblGrid>
              <a:tr h="363253">
                <a:tc>
                  <a:txBody>
                    <a:bodyPr/>
                    <a:lstStyle/>
                    <a:p>
                      <a:r>
                        <a:rPr lang="en-US" sz="1400" dirty="0"/>
                        <a:t>Storage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login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sci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xfer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LOTUS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03083321"/>
                  </a:ext>
                </a:extLst>
              </a:tr>
              <a:tr h="363253">
                <a:tc>
                  <a:txBody>
                    <a:bodyPr/>
                    <a:lstStyle/>
                    <a:p>
                      <a:r>
                        <a:rPr lang="en-US" sz="1400" dirty="0"/>
                        <a:t>/home/users/&lt;username&gt;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24316550"/>
                  </a:ext>
                </a:extLst>
              </a:tr>
              <a:tr h="1462831"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effectLst/>
                        </a:rPr>
                        <a:t>/</a:t>
                      </a:r>
                      <a:r>
                        <a:rPr lang="en-GB" sz="1400" kern="1200" dirty="0" err="1">
                          <a:effectLst/>
                        </a:rPr>
                        <a:t>group_workspaces</a:t>
                      </a:r>
                      <a:r>
                        <a:rPr lang="en-GB" sz="1400" kern="1200" dirty="0">
                          <a:effectLst/>
                        </a:rPr>
                        <a:t>/jasmin2/&lt;</a:t>
                      </a:r>
                      <a:r>
                        <a:rPr lang="en-GB" sz="1400" kern="1200" dirty="0" err="1">
                          <a:effectLst/>
                        </a:rPr>
                        <a:t>gwsname</a:t>
                      </a:r>
                      <a:r>
                        <a:rPr lang="en-GB" sz="1400" kern="1200" dirty="0">
                          <a:effectLst/>
                        </a:rPr>
                        <a:t>&gt;</a:t>
                      </a:r>
                      <a:br>
                        <a:rPr lang="en-GB" sz="1400" dirty="0"/>
                      </a:br>
                      <a:r>
                        <a:rPr lang="en-GB" sz="1400" kern="1200" dirty="0">
                          <a:effectLst/>
                        </a:rPr>
                        <a:t>/</a:t>
                      </a:r>
                      <a:r>
                        <a:rPr lang="en-GB" sz="1400" kern="1200" dirty="0" err="1">
                          <a:effectLst/>
                        </a:rPr>
                        <a:t>group_workspaces</a:t>
                      </a:r>
                      <a:r>
                        <a:rPr lang="en-GB" sz="1400" kern="1200" dirty="0">
                          <a:effectLst/>
                        </a:rPr>
                        <a:t>/jasmin4/&lt;</a:t>
                      </a:r>
                      <a:r>
                        <a:rPr lang="en-GB" sz="1400" kern="1200" dirty="0" err="1">
                          <a:effectLst/>
                        </a:rPr>
                        <a:t>gwsname</a:t>
                      </a:r>
                      <a:r>
                        <a:rPr lang="en-GB" sz="1400" kern="1200" dirty="0">
                          <a:effectLst/>
                        </a:rPr>
                        <a:t>&gt;</a:t>
                      </a:r>
                      <a:br>
                        <a:rPr lang="en-GB" sz="1400" dirty="0"/>
                      </a:br>
                      <a:r>
                        <a:rPr lang="en-GB" sz="1400" kern="1200" dirty="0">
                          <a:effectLst/>
                        </a:rPr>
                        <a:t>/</a:t>
                      </a:r>
                      <a:r>
                        <a:rPr lang="en-GB" sz="1400" kern="1200" dirty="0" err="1">
                          <a:effectLst/>
                        </a:rPr>
                        <a:t>gws</a:t>
                      </a:r>
                      <a:r>
                        <a:rPr lang="en-GB" sz="1400" kern="1200" dirty="0">
                          <a:effectLst/>
                        </a:rPr>
                        <a:t>/</a:t>
                      </a:r>
                      <a:r>
                        <a:rPr lang="en-GB" sz="1400" kern="1200" dirty="0" err="1">
                          <a:effectLst/>
                        </a:rPr>
                        <a:t>nopw</a:t>
                      </a:r>
                      <a:r>
                        <a:rPr lang="en-GB" sz="1400" kern="1200" dirty="0">
                          <a:effectLst/>
                        </a:rPr>
                        <a:t>/j04/&lt;</a:t>
                      </a:r>
                      <a:r>
                        <a:rPr lang="en-GB" sz="1400" kern="1200" dirty="0" err="1">
                          <a:effectLst/>
                        </a:rPr>
                        <a:t>gwsname</a:t>
                      </a:r>
                      <a:r>
                        <a:rPr lang="en-GB" sz="1400" kern="1200" dirty="0">
                          <a:effectLst/>
                        </a:rPr>
                        <a:t>&gt;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latin typeface="Webdings" pitchFamily="2" charset="2"/>
                        </a:rPr>
                        <a:t>r</a:t>
                      </a:r>
                    </a:p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latin typeface="Webdings" pitchFamily="2" charset="2"/>
                        </a:rPr>
                        <a:t>r</a:t>
                      </a:r>
                    </a:p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latin typeface="Webdings" pitchFamily="2" charset="2"/>
                        </a:rPr>
                        <a:t>r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</a:p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</a:p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</a:p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</a:p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</a:p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</a:p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78699103"/>
                  </a:ext>
                </a:extLst>
              </a:tr>
              <a:tr h="363253"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effectLst/>
                        </a:rPr>
                        <a:t>/work/</a:t>
                      </a:r>
                      <a:r>
                        <a:rPr lang="en-GB" sz="1400" kern="1200" dirty="0" err="1">
                          <a:effectLst/>
                        </a:rPr>
                        <a:t>xfc</a:t>
                      </a:r>
                      <a:r>
                        <a:rPr lang="en-GB" sz="1400" kern="1200" dirty="0">
                          <a:effectLst/>
                        </a:rPr>
                        <a:t>/</a:t>
                      </a:r>
                      <a:r>
                        <a:rPr lang="en-GB" sz="1400" kern="1200" dirty="0" err="1">
                          <a:effectLst/>
                        </a:rPr>
                        <a:t>volX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74343618"/>
                  </a:ext>
                </a:extLst>
              </a:tr>
              <a:tr h="638148"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effectLst/>
                        </a:rPr>
                        <a:t>/work/scratch</a:t>
                      </a:r>
                      <a:br>
                        <a:rPr lang="en-GB" sz="1400" dirty="0"/>
                      </a:br>
                      <a:r>
                        <a:rPr lang="en-GB" sz="1400" kern="1200" dirty="0">
                          <a:effectLst/>
                        </a:rPr>
                        <a:t>/work/scratch-</a:t>
                      </a:r>
                      <a:r>
                        <a:rPr lang="en-GB" sz="1400" kern="1200" dirty="0" err="1">
                          <a:effectLst/>
                        </a:rPr>
                        <a:t>nompiio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latin typeface="Webdings" pitchFamily="2" charset="2"/>
                        </a:rPr>
                        <a:t>r</a:t>
                      </a:r>
                    </a:p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latin typeface="Webdings" pitchFamily="2" charset="2"/>
                        </a:rPr>
                        <a:t>r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</a:p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latin typeface="Webdings" pitchFamily="2" charset="2"/>
                        </a:rPr>
                        <a:t>r</a:t>
                      </a:r>
                    </a:p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latin typeface="Webdings" pitchFamily="2" charset="2"/>
                        </a:rPr>
                        <a:t>r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</a:p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11149017"/>
                  </a:ext>
                </a:extLst>
              </a:tr>
              <a:tr h="363253"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effectLst/>
                        </a:rPr>
                        <a:t>/</a:t>
                      </a:r>
                      <a:r>
                        <a:rPr lang="en-GB" sz="1400" kern="1200" dirty="0" err="1">
                          <a:effectLst/>
                        </a:rPr>
                        <a:t>badc</a:t>
                      </a:r>
                      <a:r>
                        <a:rPr lang="en-GB" sz="1400" kern="1200" dirty="0">
                          <a:effectLst/>
                        </a:rPr>
                        <a:t>, /</a:t>
                      </a:r>
                      <a:r>
                        <a:rPr lang="en-GB" sz="1400" kern="1200" dirty="0" err="1">
                          <a:effectLst/>
                        </a:rPr>
                        <a:t>neodc</a:t>
                      </a:r>
                      <a:r>
                        <a:rPr lang="en-GB" sz="1400" kern="1200" dirty="0">
                          <a:effectLst/>
                        </a:rPr>
                        <a:t> (CEDA Archive)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latin typeface="Webdings" pitchFamily="2" charset="2"/>
                        </a:rPr>
                        <a:t>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  <a:r>
                        <a:rPr lang="en-US" sz="1200" dirty="0" err="1">
                          <a:solidFill>
                            <a:srgbClr val="00B050"/>
                          </a:solidFill>
                          <a:latin typeface="+mn-lt"/>
                        </a:rPr>
                        <a:t>Read</a:t>
                      </a:r>
                      <a:r>
                        <a:rPr lang="en-US" sz="1200" dirty="0">
                          <a:solidFill>
                            <a:srgbClr val="00B050"/>
                          </a:solidFill>
                          <a:latin typeface="+mn-lt"/>
                        </a:rPr>
                        <a:t> Only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  <a:r>
                        <a:rPr lang="en-US" sz="1200" dirty="0" err="1">
                          <a:solidFill>
                            <a:srgbClr val="00B050"/>
                          </a:solidFill>
                          <a:latin typeface="+mn-lt"/>
                        </a:rPr>
                        <a:t>Read</a:t>
                      </a:r>
                      <a:r>
                        <a:rPr lang="en-US" sz="1200" dirty="0">
                          <a:solidFill>
                            <a:srgbClr val="00B050"/>
                          </a:solidFill>
                          <a:latin typeface="+mn-lt"/>
                        </a:rPr>
                        <a:t> Only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rgbClr val="00B050"/>
                          </a:solidFill>
                          <a:latin typeface="Webdings" pitchFamily="2" charset="2"/>
                        </a:rPr>
                        <a:t>a</a:t>
                      </a:r>
                      <a:r>
                        <a:rPr lang="en-US" sz="1200" dirty="0" err="1">
                          <a:solidFill>
                            <a:srgbClr val="00B050"/>
                          </a:solidFill>
                          <a:latin typeface="+mn-lt"/>
                        </a:rPr>
                        <a:t>Read</a:t>
                      </a:r>
                      <a:r>
                        <a:rPr lang="en-US" sz="1200" dirty="0">
                          <a:solidFill>
                            <a:srgbClr val="00B050"/>
                          </a:solidFill>
                          <a:latin typeface="+mn-lt"/>
                        </a:rPr>
                        <a:t> Only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87008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035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 PowerPoint Template" id="{5A76CAC8-1372-4A71-B6CF-110492D97CC5}" vid="{3820CB05-24E3-4464-A123-B07520D621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730</TotalTime>
  <Words>1344</Words>
  <Application>Microsoft Macintosh PowerPoint</Application>
  <PresentationFormat>On-screen Show (4:3)</PresentationFormat>
  <Paragraphs>385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Courier</vt:lpstr>
      <vt:lpstr>Courier New</vt:lpstr>
      <vt:lpstr>Webdings</vt:lpstr>
      <vt:lpstr>Wingdings</vt:lpstr>
      <vt:lpstr>Office Theme</vt:lpstr>
      <vt:lpstr>JASMIN Overview</vt:lpstr>
      <vt:lpstr>What is JASMIN for?</vt:lpstr>
      <vt:lpstr>How does JASMIN achieve this?</vt:lpstr>
      <vt:lpstr>JASMIN components - 1</vt:lpstr>
      <vt:lpstr>JASMIN components - 2</vt:lpstr>
      <vt:lpstr>Storage types</vt:lpstr>
      <vt:lpstr>Storage deployments</vt:lpstr>
      <vt:lpstr>Group Workspaces (GWS)</vt:lpstr>
      <vt:lpstr>What’s mounted where?</vt:lpstr>
      <vt:lpstr>Interactive compute</vt:lpstr>
      <vt:lpstr>Scientific analysis servers (sci)</vt:lpstr>
      <vt:lpstr>Interactive compute – organized by community</vt:lpstr>
      <vt:lpstr>Batch compute cluster: LOTUS</vt:lpstr>
      <vt:lpstr>Schematic view of LOTUS on JASMIN  </vt:lpstr>
      <vt:lpstr>Scientific analysis servers</vt:lpstr>
      <vt:lpstr>Access to CEDA Archive data</vt:lpstr>
      <vt:lpstr>Data transfer</vt:lpstr>
      <vt:lpstr>Software</vt:lpstr>
      <vt:lpstr>Your account</vt:lpstr>
      <vt:lpstr>Support</vt:lpstr>
      <vt:lpstr>Expectations</vt:lpstr>
    </vt:vector>
  </TitlesOfParts>
  <Company>UKSBS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Sloper (PSU, Project Office)</dc:creator>
  <cp:lastModifiedBy>Microsoft Office User</cp:lastModifiedBy>
  <cp:revision>81</cp:revision>
  <dcterms:created xsi:type="dcterms:W3CDTF">2018-04-25T09:59:10Z</dcterms:created>
  <dcterms:modified xsi:type="dcterms:W3CDTF">2019-06-26T08:49:37Z</dcterms:modified>
</cp:coreProperties>
</file>