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slide" Target="slides/slide8.xml"/><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328a3701f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328a3701f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328a3701f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328a3701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328a3701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328a3701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328a3701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328a3701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328a3701f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328a3701f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328a3701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328a3701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328a3701f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328a3701f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328a3701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328a3701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328a3701f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328a3701f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CA" sz="1300">
                <a:solidFill>
                  <a:schemeClr val="dk1"/>
                </a:solidFill>
              </a:rPr>
              <a:t>Layer Explanations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CA">
                <a:solidFill>
                  <a:schemeClr val="dk1"/>
                </a:solidFill>
              </a:rPr>
              <a:t>WeChat API</a:t>
            </a:r>
            <a:r>
              <a:rPr lang="en-CA">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Acts as the bridge between the WeChat user and your backend application.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Receives messages from WeChat users and sends responses back to them.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CA">
                <a:solidFill>
                  <a:schemeClr val="dk1"/>
                </a:solidFill>
              </a:rPr>
              <a:t>Frontend (Admin Interface)</a:t>
            </a:r>
            <a:r>
              <a:rPr lang="en-CA">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Admin Dashboard</a:t>
            </a:r>
            <a:r>
              <a:rPr lang="en-CA">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Provides an interface for administrators to manage and monitor the chatbot.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Allows admins to view chat logs, user data, and system status, and perform administrative tasks such as adjusting settings and viewing analytics.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CA">
                <a:solidFill>
                  <a:schemeClr val="dk1"/>
                </a:solidFill>
              </a:rPr>
              <a:t>Backend (Django Application)</a:t>
            </a:r>
            <a:r>
              <a:rPr lang="en-CA">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Webhook Endpoint</a:t>
            </a:r>
            <a:r>
              <a:rPr lang="en-CA">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Receives messages from the WeChat API.</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Processes incoming messages and routes them to the chatbot logic.</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Chatbot Logic</a:t>
            </a:r>
            <a:r>
              <a:rPr lang="en-CA">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Core logic for processing user inputs and generating responses.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Takes user inputs, processes them using the Llama model, and generates appropriate responses.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Admin Endpoint</a:t>
            </a:r>
            <a:r>
              <a:rPr lang="en-CA">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Handles requests from the admin dashboard.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Provides data and functionalities to the admin interface, such as fetching user data, chat logs, and system metrics.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Database Access Layer</a:t>
            </a:r>
            <a:r>
              <a:rPr lang="en-CA">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Interacts with the database.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Provides an abstraction layer for reading from and writing to the PostgreSQL database, ensuring data is stored and retrieved efficiently.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CA">
                <a:solidFill>
                  <a:schemeClr val="dk1"/>
                </a:solidFill>
              </a:rPr>
              <a:t>PostgreSQL Database</a:t>
            </a:r>
            <a:r>
              <a:rPr lang="en-CA">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Stores persistent data required by the chatbot and admin interface.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Holds user profiles, chat logs, configurations, and other relevant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CA">
                <a:solidFill>
                  <a:schemeClr val="dk1"/>
                </a:solidFill>
              </a:rPr>
              <a:t>Server</a:t>
            </a:r>
            <a:r>
              <a:rPr lang="en-CA">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GPU Resources</a:t>
            </a:r>
            <a:r>
              <a:rPr lang="en-CA">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Provides computational power needed for running the Llama model.</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Handles the intensive computations required by the Llama model for processing natural language inputs and generating outputs.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Llama Model</a:t>
            </a:r>
            <a:r>
              <a:rPr lang="en-CA">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The machine learning model used to process and understand user inputs.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Generates responses based on the input received from the chatbot logic.</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CA">
                <a:solidFill>
                  <a:schemeClr val="dk1"/>
                </a:solidFill>
              </a:rPr>
              <a:t>Django Application</a:t>
            </a:r>
            <a:r>
              <a:rPr lang="en-CA">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Purpose</a:t>
            </a:r>
            <a:r>
              <a:rPr lang="en-CA">
                <a:solidFill>
                  <a:schemeClr val="dk1"/>
                </a:solidFill>
              </a:rPr>
              <a:t>: The main backend application running the chatbot logic and handling admin requests.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CA">
                <a:solidFill>
                  <a:schemeClr val="dk1"/>
                </a:solidFill>
              </a:rPr>
              <a:t>Function</a:t>
            </a:r>
            <a:r>
              <a:rPr lang="en-CA">
                <a:solidFill>
                  <a:schemeClr val="dk1"/>
                </a:solidFill>
              </a:rPr>
              <a:t>: Manages all backend functionalities, including interfacing with the Llama model, handling webhooks from WeChat, and serving the admin interface.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328a3701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328a3701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LLM </a:t>
            </a:r>
            <a:r>
              <a:rPr lang="en-CA"/>
              <a:t>Development</a:t>
            </a:r>
            <a:r>
              <a:rPr lang="en-CA"/>
              <a:t> &amp; Deployment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CA"/>
              <a:t>By Terry Tu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Questions</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CA"/>
              <a:t>What are the hardware </a:t>
            </a:r>
            <a:r>
              <a:rPr lang="en-CA"/>
              <a:t>resources</a:t>
            </a:r>
            <a:r>
              <a:rPr lang="en-CA"/>
              <a:t> we are granted? (i.e. 3090 GPU, cloud, database server)</a:t>
            </a:r>
            <a:endParaRPr/>
          </a:p>
          <a:p>
            <a:pPr indent="-311150" lvl="0" marL="457200" rtl="0" algn="l">
              <a:spcBef>
                <a:spcPts val="0"/>
              </a:spcBef>
              <a:spcAft>
                <a:spcPts val="0"/>
              </a:spcAft>
              <a:buSzPts val="1300"/>
              <a:buAutoNum type="arabicPeriod"/>
            </a:pPr>
            <a:r>
              <a:rPr lang="en-CA"/>
              <a:t>What is the operating system of our server?</a:t>
            </a:r>
            <a:endParaRPr/>
          </a:p>
          <a:p>
            <a:pPr indent="-311150" lvl="0" marL="457200" rtl="0" algn="l">
              <a:spcBef>
                <a:spcPts val="0"/>
              </a:spcBef>
              <a:spcAft>
                <a:spcPts val="0"/>
              </a:spcAft>
              <a:buSzPts val="1300"/>
              <a:buAutoNum type="arabicPeriod"/>
            </a:pPr>
            <a:r>
              <a:rPr lang="en-CA"/>
              <a:t>Are there any preferred tools, libraries, or frameworks we should use for development (e.g., Django, Flask, PyTorch)?</a:t>
            </a:r>
            <a:endParaRPr/>
          </a:p>
          <a:p>
            <a:pPr indent="-311150" lvl="0" marL="457200" rtl="0" algn="l">
              <a:spcBef>
                <a:spcPts val="0"/>
              </a:spcBef>
              <a:spcAft>
                <a:spcPts val="0"/>
              </a:spcAft>
              <a:buSzPts val="1300"/>
              <a:buAutoNum type="arabicPeriod"/>
            </a:pPr>
            <a:r>
              <a:rPr lang="en-CA"/>
              <a:t>Are there any specific functionalities or features that the chatbot must include?</a:t>
            </a:r>
            <a:endParaRPr/>
          </a:p>
          <a:p>
            <a:pPr indent="-311150" lvl="0" marL="457200" rtl="0" algn="l">
              <a:spcBef>
                <a:spcPts val="0"/>
              </a:spcBef>
              <a:spcAft>
                <a:spcPts val="0"/>
              </a:spcAft>
              <a:buSzPts val="1300"/>
              <a:buAutoNum type="arabicPeriod"/>
            </a:pPr>
            <a:r>
              <a:rPr lang="en-CA"/>
              <a:t>What are the expected use cases and user interactions for the chatbot?</a:t>
            </a:r>
            <a:endParaRPr/>
          </a:p>
          <a:p>
            <a:pPr indent="-311150" lvl="0" marL="457200" rtl="0" algn="l">
              <a:spcBef>
                <a:spcPts val="0"/>
              </a:spcBef>
              <a:spcAft>
                <a:spcPts val="0"/>
              </a:spcAft>
              <a:buSzPts val="1300"/>
              <a:buAutoNum type="arabicPeriod"/>
            </a:pPr>
            <a:r>
              <a:rPr lang="en-CA"/>
              <a:t>Are there any specific requirements for the admin interface or monitoring tools?</a:t>
            </a:r>
            <a:endParaRPr/>
          </a:p>
          <a:p>
            <a:pPr indent="-311150" lvl="0" marL="457200" rtl="0" algn="l">
              <a:spcBef>
                <a:spcPts val="0"/>
              </a:spcBef>
              <a:spcAft>
                <a:spcPts val="0"/>
              </a:spcAft>
              <a:buSzPts val="1300"/>
              <a:buAutoNum type="arabicPeriod"/>
            </a:pPr>
            <a:r>
              <a:rPr lang="en-CA"/>
              <a:t>Do we have a preferred database system for this project (e.g., PostgreSQL, MySQL)?</a:t>
            </a:r>
            <a:endParaRPr/>
          </a:p>
          <a:p>
            <a:pPr indent="-311150" lvl="0" marL="457200" rtl="0" algn="l">
              <a:spcBef>
                <a:spcPts val="0"/>
              </a:spcBef>
              <a:spcAft>
                <a:spcPts val="0"/>
              </a:spcAft>
              <a:buSzPts val="1300"/>
              <a:buAutoNum type="arabicPeriod"/>
            </a:pPr>
            <a:r>
              <a:rPr lang="en-CA"/>
              <a:t>What are the expectations for monitoring the chatbot’s performance and usage?</a:t>
            </a:r>
            <a:endParaRPr/>
          </a:p>
          <a:p>
            <a:pPr indent="-311150" lvl="0" marL="457200" rtl="0" algn="l">
              <a:spcBef>
                <a:spcPts val="0"/>
              </a:spcBef>
              <a:spcAft>
                <a:spcPts val="0"/>
              </a:spcAft>
              <a:buSzPts val="1300"/>
              <a:buAutoNum type="arabicPeriod"/>
            </a:pPr>
            <a:r>
              <a:rPr lang="en-CA"/>
              <a:t>What is the expected timeline for the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Main Problem we want to solve</a:t>
            </a:r>
            <a:endParaRPr/>
          </a:p>
        </p:txBody>
      </p:sp>
      <p:sp>
        <p:nvSpPr>
          <p:cNvPr id="135" name="Google Shape;135;p14"/>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b="1" lang="en-CA" sz="787">
                <a:solidFill>
                  <a:srgbClr val="000000"/>
                </a:solidFill>
                <a:latin typeface="Arial"/>
                <a:ea typeface="Arial"/>
                <a:cs typeface="Arial"/>
                <a:sym typeface="Arial"/>
              </a:rPr>
              <a:t>Access to Medical Information</a:t>
            </a:r>
            <a:r>
              <a:rPr lang="en-CA" sz="787">
                <a:solidFill>
                  <a:srgbClr val="000000"/>
                </a:solidFill>
                <a:latin typeface="Arial"/>
                <a:ea typeface="Arial"/>
                <a:cs typeface="Arial"/>
                <a:sym typeface="Arial"/>
              </a:rPr>
              <a:t>:</a:t>
            </a:r>
            <a:endParaRPr sz="787">
              <a:solidFill>
                <a:srgbClr val="000000"/>
              </a:solidFill>
              <a:latin typeface="Arial"/>
              <a:ea typeface="Arial"/>
              <a:cs typeface="Arial"/>
              <a:sym typeface="Arial"/>
            </a:endParaRPr>
          </a:p>
          <a:p>
            <a:pPr indent="-278606" lvl="0" marL="457200" rtl="0" algn="l">
              <a:lnSpc>
                <a:spcPct val="105000"/>
              </a:lnSpc>
              <a:spcBef>
                <a:spcPts val="1200"/>
              </a:spcBef>
              <a:spcAft>
                <a:spcPts val="0"/>
              </a:spcAft>
              <a:buClr>
                <a:srgbClr val="000000"/>
              </a:buClr>
              <a:buSzPts val="788"/>
              <a:buFont typeface="Arial"/>
              <a:buChar char="●"/>
            </a:pPr>
            <a:r>
              <a:rPr lang="en-CA" sz="787">
                <a:solidFill>
                  <a:srgbClr val="000000"/>
                </a:solidFill>
                <a:latin typeface="Arial"/>
                <a:ea typeface="Arial"/>
                <a:cs typeface="Arial"/>
                <a:sym typeface="Arial"/>
              </a:rPr>
              <a:t>Provide immediate and reliable answers to minor medical questions.</a:t>
            </a:r>
            <a:endParaRPr sz="787">
              <a:solidFill>
                <a:srgbClr val="000000"/>
              </a:solidFill>
              <a:latin typeface="Arial"/>
              <a:ea typeface="Arial"/>
              <a:cs typeface="Arial"/>
              <a:sym typeface="Arial"/>
            </a:endParaRPr>
          </a:p>
          <a:p>
            <a:pPr indent="-278606" lvl="0" marL="457200" rtl="0" algn="l">
              <a:lnSpc>
                <a:spcPct val="105000"/>
              </a:lnSpc>
              <a:spcBef>
                <a:spcPts val="0"/>
              </a:spcBef>
              <a:spcAft>
                <a:spcPts val="0"/>
              </a:spcAft>
              <a:buClr>
                <a:srgbClr val="000000"/>
              </a:buClr>
              <a:buSzPts val="788"/>
              <a:buFont typeface="Arial"/>
              <a:buChar char="●"/>
            </a:pPr>
            <a:r>
              <a:rPr lang="en-CA" sz="787">
                <a:solidFill>
                  <a:srgbClr val="000000"/>
                </a:solidFill>
                <a:latin typeface="Arial"/>
                <a:ea typeface="Arial"/>
                <a:cs typeface="Arial"/>
                <a:sym typeface="Arial"/>
              </a:rPr>
              <a:t>Reduce the burden on healthcare professionals by handling common inquiries.</a:t>
            </a:r>
            <a:endParaRPr sz="787">
              <a:solidFill>
                <a:srgbClr val="000000"/>
              </a:solidFill>
              <a:latin typeface="Arial"/>
              <a:ea typeface="Arial"/>
              <a:cs typeface="Arial"/>
              <a:sym typeface="Arial"/>
            </a:endParaRPr>
          </a:p>
          <a:p>
            <a:pPr indent="0" lvl="0" marL="0" rtl="0" algn="l">
              <a:lnSpc>
                <a:spcPct val="105000"/>
              </a:lnSpc>
              <a:spcBef>
                <a:spcPts val="1200"/>
              </a:spcBef>
              <a:spcAft>
                <a:spcPts val="0"/>
              </a:spcAft>
              <a:buSzPts val="688"/>
              <a:buNone/>
            </a:pPr>
            <a:r>
              <a:rPr b="1" lang="en-CA" sz="787">
                <a:solidFill>
                  <a:srgbClr val="000000"/>
                </a:solidFill>
                <a:latin typeface="Arial"/>
                <a:ea typeface="Arial"/>
                <a:cs typeface="Arial"/>
                <a:sym typeface="Arial"/>
              </a:rPr>
              <a:t>User Convenience</a:t>
            </a:r>
            <a:r>
              <a:rPr lang="en-CA" sz="787">
                <a:solidFill>
                  <a:srgbClr val="000000"/>
                </a:solidFill>
                <a:latin typeface="Arial"/>
                <a:ea typeface="Arial"/>
                <a:cs typeface="Arial"/>
                <a:sym typeface="Arial"/>
              </a:rPr>
              <a:t>:</a:t>
            </a:r>
            <a:endParaRPr sz="787">
              <a:solidFill>
                <a:srgbClr val="000000"/>
              </a:solidFill>
              <a:latin typeface="Arial"/>
              <a:ea typeface="Arial"/>
              <a:cs typeface="Arial"/>
              <a:sym typeface="Arial"/>
            </a:endParaRPr>
          </a:p>
          <a:p>
            <a:pPr indent="-278606" lvl="0" marL="457200" rtl="0" algn="l">
              <a:lnSpc>
                <a:spcPct val="105000"/>
              </a:lnSpc>
              <a:spcBef>
                <a:spcPts val="1200"/>
              </a:spcBef>
              <a:spcAft>
                <a:spcPts val="0"/>
              </a:spcAft>
              <a:buClr>
                <a:srgbClr val="000000"/>
              </a:buClr>
              <a:buSzPts val="788"/>
              <a:buFont typeface="Arial"/>
              <a:buChar char="●"/>
            </a:pPr>
            <a:r>
              <a:rPr lang="en-CA" sz="787">
                <a:solidFill>
                  <a:srgbClr val="000000"/>
                </a:solidFill>
                <a:latin typeface="Arial"/>
                <a:ea typeface="Arial"/>
                <a:cs typeface="Arial"/>
                <a:sym typeface="Arial"/>
              </a:rPr>
              <a:t>Offer a readily accessible platform through WeChat, a popular messaging app.</a:t>
            </a:r>
            <a:endParaRPr sz="787">
              <a:solidFill>
                <a:srgbClr val="000000"/>
              </a:solidFill>
              <a:latin typeface="Arial"/>
              <a:ea typeface="Arial"/>
              <a:cs typeface="Arial"/>
              <a:sym typeface="Arial"/>
            </a:endParaRPr>
          </a:p>
          <a:p>
            <a:pPr indent="-278606" lvl="0" marL="457200" rtl="0" algn="l">
              <a:lnSpc>
                <a:spcPct val="105000"/>
              </a:lnSpc>
              <a:spcBef>
                <a:spcPts val="0"/>
              </a:spcBef>
              <a:spcAft>
                <a:spcPts val="0"/>
              </a:spcAft>
              <a:buClr>
                <a:srgbClr val="000000"/>
              </a:buClr>
              <a:buSzPts val="788"/>
              <a:buFont typeface="Arial"/>
              <a:buChar char="●"/>
            </a:pPr>
            <a:r>
              <a:rPr lang="en-CA" sz="787">
                <a:solidFill>
                  <a:srgbClr val="000000"/>
                </a:solidFill>
                <a:latin typeface="Arial"/>
                <a:ea typeface="Arial"/>
                <a:cs typeface="Arial"/>
                <a:sym typeface="Arial"/>
              </a:rPr>
              <a:t>Enable users to get medical advice anytime and anywhere without the need for appointments.</a:t>
            </a:r>
            <a:endParaRPr sz="787">
              <a:solidFill>
                <a:srgbClr val="000000"/>
              </a:solidFill>
              <a:latin typeface="Arial"/>
              <a:ea typeface="Arial"/>
              <a:cs typeface="Arial"/>
              <a:sym typeface="Arial"/>
            </a:endParaRPr>
          </a:p>
          <a:p>
            <a:pPr indent="0" lvl="0" marL="0" rtl="0" algn="l">
              <a:lnSpc>
                <a:spcPct val="105000"/>
              </a:lnSpc>
              <a:spcBef>
                <a:spcPts val="1200"/>
              </a:spcBef>
              <a:spcAft>
                <a:spcPts val="0"/>
              </a:spcAft>
              <a:buSzPts val="688"/>
              <a:buNone/>
            </a:pPr>
            <a:r>
              <a:rPr b="1" lang="en-CA" sz="787">
                <a:solidFill>
                  <a:srgbClr val="000000"/>
                </a:solidFill>
                <a:latin typeface="Arial"/>
                <a:ea typeface="Arial"/>
                <a:cs typeface="Arial"/>
                <a:sym typeface="Arial"/>
              </a:rPr>
              <a:t>Accurate and Contextual Responses</a:t>
            </a:r>
            <a:r>
              <a:rPr lang="en-CA" sz="787">
                <a:solidFill>
                  <a:srgbClr val="000000"/>
                </a:solidFill>
                <a:latin typeface="Arial"/>
                <a:ea typeface="Arial"/>
                <a:cs typeface="Arial"/>
                <a:sym typeface="Arial"/>
              </a:rPr>
              <a:t>:</a:t>
            </a:r>
            <a:endParaRPr sz="787">
              <a:solidFill>
                <a:srgbClr val="000000"/>
              </a:solidFill>
              <a:latin typeface="Arial"/>
              <a:ea typeface="Arial"/>
              <a:cs typeface="Arial"/>
              <a:sym typeface="Arial"/>
            </a:endParaRPr>
          </a:p>
          <a:p>
            <a:pPr indent="-278606" lvl="0" marL="457200" rtl="0" algn="l">
              <a:lnSpc>
                <a:spcPct val="105000"/>
              </a:lnSpc>
              <a:spcBef>
                <a:spcPts val="1200"/>
              </a:spcBef>
              <a:spcAft>
                <a:spcPts val="0"/>
              </a:spcAft>
              <a:buClr>
                <a:srgbClr val="000000"/>
              </a:buClr>
              <a:buSzPts val="788"/>
              <a:buFont typeface="Arial"/>
              <a:buChar char="●"/>
            </a:pPr>
            <a:r>
              <a:rPr lang="en-CA" sz="787">
                <a:solidFill>
                  <a:srgbClr val="000000"/>
                </a:solidFill>
                <a:latin typeface="Arial"/>
                <a:ea typeface="Arial"/>
                <a:cs typeface="Arial"/>
                <a:sym typeface="Arial"/>
              </a:rPr>
              <a:t>Utilize advanced natural language processing (NLP) capabilities of the Llama model.</a:t>
            </a:r>
            <a:endParaRPr sz="787">
              <a:solidFill>
                <a:srgbClr val="000000"/>
              </a:solidFill>
              <a:latin typeface="Arial"/>
              <a:ea typeface="Arial"/>
              <a:cs typeface="Arial"/>
              <a:sym typeface="Arial"/>
            </a:endParaRPr>
          </a:p>
          <a:p>
            <a:pPr indent="-278606" lvl="0" marL="457200" rtl="0" algn="l">
              <a:lnSpc>
                <a:spcPct val="105000"/>
              </a:lnSpc>
              <a:spcBef>
                <a:spcPts val="0"/>
              </a:spcBef>
              <a:spcAft>
                <a:spcPts val="0"/>
              </a:spcAft>
              <a:buClr>
                <a:srgbClr val="000000"/>
              </a:buClr>
              <a:buSzPts val="788"/>
              <a:buFont typeface="Arial"/>
              <a:buChar char="●"/>
            </a:pPr>
            <a:r>
              <a:rPr lang="en-CA" sz="787">
                <a:solidFill>
                  <a:srgbClr val="000000"/>
                </a:solidFill>
                <a:latin typeface="Arial"/>
                <a:ea typeface="Arial"/>
                <a:cs typeface="Arial"/>
                <a:sym typeface="Arial"/>
              </a:rPr>
              <a:t>Ensure responses are contextually relevant and easy to understand for users.</a:t>
            </a:r>
            <a:endParaRPr sz="787">
              <a:solidFill>
                <a:srgbClr val="000000"/>
              </a:solidFill>
              <a:latin typeface="Arial"/>
              <a:ea typeface="Arial"/>
              <a:cs typeface="Arial"/>
              <a:sym typeface="Arial"/>
            </a:endParaRPr>
          </a:p>
          <a:p>
            <a:pPr indent="0" lvl="0" marL="0" rtl="0" algn="l">
              <a:lnSpc>
                <a:spcPct val="105000"/>
              </a:lnSpc>
              <a:spcBef>
                <a:spcPts val="1200"/>
              </a:spcBef>
              <a:spcAft>
                <a:spcPts val="1200"/>
              </a:spcAft>
              <a:buSzPts val="688"/>
              <a:buNone/>
            </a:pPr>
            <a:r>
              <a:t/>
            </a:r>
            <a:endParaRPr sz="812"/>
          </a:p>
        </p:txBody>
      </p:sp>
      <p:sp>
        <p:nvSpPr>
          <p:cNvPr id="136" name="Google Shape;136;p14"/>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CA" sz="787">
                <a:solidFill>
                  <a:srgbClr val="000000"/>
                </a:solidFill>
                <a:latin typeface="Arial"/>
                <a:ea typeface="Arial"/>
                <a:cs typeface="Arial"/>
                <a:sym typeface="Arial"/>
              </a:rPr>
              <a:t>Efficient Resource Utilization</a:t>
            </a:r>
            <a:r>
              <a:rPr lang="en-CA" sz="787">
                <a:solidFill>
                  <a:srgbClr val="000000"/>
                </a:solidFill>
                <a:latin typeface="Arial"/>
                <a:ea typeface="Arial"/>
                <a:cs typeface="Arial"/>
                <a:sym typeface="Arial"/>
              </a:rPr>
              <a:t>:</a:t>
            </a:r>
            <a:endParaRPr sz="787">
              <a:solidFill>
                <a:srgbClr val="000000"/>
              </a:solidFill>
              <a:latin typeface="Arial"/>
              <a:ea typeface="Arial"/>
              <a:cs typeface="Arial"/>
              <a:sym typeface="Arial"/>
            </a:endParaRPr>
          </a:p>
          <a:p>
            <a:pPr indent="-278606" lvl="0" marL="457200" rtl="0" algn="l">
              <a:lnSpc>
                <a:spcPct val="95000"/>
              </a:lnSpc>
              <a:spcBef>
                <a:spcPts val="1200"/>
              </a:spcBef>
              <a:spcAft>
                <a:spcPts val="0"/>
              </a:spcAft>
              <a:buClr>
                <a:srgbClr val="000000"/>
              </a:buClr>
              <a:buSzPts val="788"/>
              <a:buFont typeface="Arial"/>
              <a:buChar char="●"/>
            </a:pPr>
            <a:r>
              <a:rPr lang="en-CA" sz="787">
                <a:solidFill>
                  <a:srgbClr val="000000"/>
                </a:solidFill>
                <a:latin typeface="Arial"/>
                <a:ea typeface="Arial"/>
                <a:cs typeface="Arial"/>
                <a:sym typeface="Arial"/>
              </a:rPr>
              <a:t>Optimize the use of GPU resources for handling computationally intensive tasks.</a:t>
            </a:r>
            <a:endParaRPr sz="787">
              <a:solidFill>
                <a:srgbClr val="000000"/>
              </a:solidFill>
              <a:latin typeface="Arial"/>
              <a:ea typeface="Arial"/>
              <a:cs typeface="Arial"/>
              <a:sym typeface="Arial"/>
            </a:endParaRPr>
          </a:p>
          <a:p>
            <a:pPr indent="-278606" lvl="0" marL="457200" rtl="0" algn="l">
              <a:lnSpc>
                <a:spcPct val="95000"/>
              </a:lnSpc>
              <a:spcBef>
                <a:spcPts val="0"/>
              </a:spcBef>
              <a:spcAft>
                <a:spcPts val="0"/>
              </a:spcAft>
              <a:buClr>
                <a:srgbClr val="000000"/>
              </a:buClr>
              <a:buSzPts val="788"/>
              <a:buFont typeface="Arial"/>
              <a:buChar char="●"/>
            </a:pPr>
            <a:r>
              <a:rPr lang="en-CA" sz="787">
                <a:solidFill>
                  <a:srgbClr val="000000"/>
                </a:solidFill>
                <a:latin typeface="Arial"/>
                <a:ea typeface="Arial"/>
                <a:cs typeface="Arial"/>
                <a:sym typeface="Arial"/>
              </a:rPr>
              <a:t>Maintain high performance and quick response times even with a high volume of queries.</a:t>
            </a:r>
            <a:endParaRPr sz="787">
              <a:solidFill>
                <a:srgbClr val="000000"/>
              </a:solidFill>
              <a:latin typeface="Arial"/>
              <a:ea typeface="Arial"/>
              <a:cs typeface="Arial"/>
              <a:sym typeface="Arial"/>
            </a:endParaRPr>
          </a:p>
          <a:p>
            <a:pPr indent="0" lvl="0" marL="0" rtl="0" algn="l">
              <a:lnSpc>
                <a:spcPct val="95000"/>
              </a:lnSpc>
              <a:spcBef>
                <a:spcPts val="1200"/>
              </a:spcBef>
              <a:spcAft>
                <a:spcPts val="0"/>
              </a:spcAft>
              <a:buSzPts val="688"/>
              <a:buNone/>
            </a:pPr>
            <a:r>
              <a:rPr b="1" lang="en-CA" sz="787">
                <a:solidFill>
                  <a:srgbClr val="000000"/>
                </a:solidFill>
                <a:latin typeface="Arial"/>
                <a:ea typeface="Arial"/>
                <a:cs typeface="Arial"/>
                <a:sym typeface="Arial"/>
              </a:rPr>
              <a:t>Administrative Oversight</a:t>
            </a:r>
            <a:r>
              <a:rPr lang="en-CA" sz="787">
                <a:solidFill>
                  <a:srgbClr val="000000"/>
                </a:solidFill>
                <a:latin typeface="Arial"/>
                <a:ea typeface="Arial"/>
                <a:cs typeface="Arial"/>
                <a:sym typeface="Arial"/>
              </a:rPr>
              <a:t>:</a:t>
            </a:r>
            <a:endParaRPr sz="787">
              <a:solidFill>
                <a:srgbClr val="000000"/>
              </a:solidFill>
              <a:latin typeface="Arial"/>
              <a:ea typeface="Arial"/>
              <a:cs typeface="Arial"/>
              <a:sym typeface="Arial"/>
            </a:endParaRPr>
          </a:p>
          <a:p>
            <a:pPr indent="-278606" lvl="0" marL="457200" rtl="0" algn="l">
              <a:lnSpc>
                <a:spcPct val="95000"/>
              </a:lnSpc>
              <a:spcBef>
                <a:spcPts val="1200"/>
              </a:spcBef>
              <a:spcAft>
                <a:spcPts val="0"/>
              </a:spcAft>
              <a:buClr>
                <a:srgbClr val="000000"/>
              </a:buClr>
              <a:buSzPts val="788"/>
              <a:buFont typeface="Arial"/>
              <a:buChar char="●"/>
            </a:pPr>
            <a:r>
              <a:rPr lang="en-CA" sz="787">
                <a:solidFill>
                  <a:srgbClr val="000000"/>
                </a:solidFill>
                <a:latin typeface="Arial"/>
                <a:ea typeface="Arial"/>
                <a:cs typeface="Arial"/>
                <a:sym typeface="Arial"/>
              </a:rPr>
              <a:t>Provide tools for administrators to monitor and manage the chatbot effectively.</a:t>
            </a:r>
            <a:endParaRPr sz="787">
              <a:solidFill>
                <a:srgbClr val="000000"/>
              </a:solidFill>
              <a:latin typeface="Arial"/>
              <a:ea typeface="Arial"/>
              <a:cs typeface="Arial"/>
              <a:sym typeface="Arial"/>
            </a:endParaRPr>
          </a:p>
          <a:p>
            <a:pPr indent="-278606" lvl="0" marL="457200" rtl="0" algn="l">
              <a:lnSpc>
                <a:spcPct val="95000"/>
              </a:lnSpc>
              <a:spcBef>
                <a:spcPts val="0"/>
              </a:spcBef>
              <a:spcAft>
                <a:spcPts val="0"/>
              </a:spcAft>
              <a:buClr>
                <a:srgbClr val="000000"/>
              </a:buClr>
              <a:buSzPts val="788"/>
              <a:buFont typeface="Arial"/>
              <a:buChar char="●"/>
            </a:pPr>
            <a:r>
              <a:rPr lang="en-CA" sz="787">
                <a:solidFill>
                  <a:srgbClr val="000000"/>
                </a:solidFill>
                <a:latin typeface="Arial"/>
                <a:ea typeface="Arial"/>
                <a:cs typeface="Arial"/>
                <a:sym typeface="Arial"/>
              </a:rPr>
              <a:t>Enable the continuous improvement of the chatbot based on user interactions and feedback.</a:t>
            </a:r>
            <a:endParaRPr sz="787">
              <a:solidFill>
                <a:srgbClr val="000000"/>
              </a:solidFill>
              <a:latin typeface="Arial"/>
              <a:ea typeface="Arial"/>
              <a:cs typeface="Arial"/>
              <a:sym typeface="Arial"/>
            </a:endParaRPr>
          </a:p>
          <a:p>
            <a:pPr indent="0" lvl="0" marL="0" rtl="0" algn="l">
              <a:lnSpc>
                <a:spcPct val="95000"/>
              </a:lnSpc>
              <a:spcBef>
                <a:spcPts val="1200"/>
              </a:spcBef>
              <a:spcAft>
                <a:spcPts val="0"/>
              </a:spcAft>
              <a:buSzPts val="688"/>
              <a:buNone/>
            </a:pPr>
            <a:r>
              <a:rPr b="1" lang="en-CA" sz="787">
                <a:solidFill>
                  <a:srgbClr val="000000"/>
                </a:solidFill>
                <a:latin typeface="Arial"/>
                <a:ea typeface="Arial"/>
                <a:cs typeface="Arial"/>
                <a:sym typeface="Arial"/>
              </a:rPr>
              <a:t>Data Management</a:t>
            </a:r>
            <a:r>
              <a:rPr lang="en-CA" sz="787">
                <a:solidFill>
                  <a:srgbClr val="000000"/>
                </a:solidFill>
                <a:latin typeface="Arial"/>
                <a:ea typeface="Arial"/>
                <a:cs typeface="Arial"/>
                <a:sym typeface="Arial"/>
              </a:rPr>
              <a:t>:</a:t>
            </a:r>
            <a:endParaRPr sz="787">
              <a:solidFill>
                <a:srgbClr val="000000"/>
              </a:solidFill>
              <a:latin typeface="Arial"/>
              <a:ea typeface="Arial"/>
              <a:cs typeface="Arial"/>
              <a:sym typeface="Arial"/>
            </a:endParaRPr>
          </a:p>
          <a:p>
            <a:pPr indent="-278606" lvl="0" marL="457200" rtl="0" algn="l">
              <a:lnSpc>
                <a:spcPct val="95000"/>
              </a:lnSpc>
              <a:spcBef>
                <a:spcPts val="1200"/>
              </a:spcBef>
              <a:spcAft>
                <a:spcPts val="0"/>
              </a:spcAft>
              <a:buClr>
                <a:srgbClr val="000000"/>
              </a:buClr>
              <a:buSzPts val="788"/>
              <a:buFont typeface="Arial"/>
              <a:buChar char="●"/>
            </a:pPr>
            <a:r>
              <a:rPr lang="en-CA" sz="787">
                <a:solidFill>
                  <a:srgbClr val="000000"/>
                </a:solidFill>
                <a:latin typeface="Arial"/>
                <a:ea typeface="Arial"/>
                <a:cs typeface="Arial"/>
                <a:sym typeface="Arial"/>
              </a:rPr>
              <a:t>Securely store user data and chat logs for future reference and analysis.</a:t>
            </a:r>
            <a:endParaRPr sz="787">
              <a:solidFill>
                <a:srgbClr val="000000"/>
              </a:solidFill>
              <a:latin typeface="Arial"/>
              <a:ea typeface="Arial"/>
              <a:cs typeface="Arial"/>
              <a:sym typeface="Arial"/>
            </a:endParaRPr>
          </a:p>
          <a:p>
            <a:pPr indent="-278606" lvl="0" marL="457200" rtl="0" algn="l">
              <a:lnSpc>
                <a:spcPct val="95000"/>
              </a:lnSpc>
              <a:spcBef>
                <a:spcPts val="0"/>
              </a:spcBef>
              <a:spcAft>
                <a:spcPts val="0"/>
              </a:spcAft>
              <a:buClr>
                <a:srgbClr val="000000"/>
              </a:buClr>
              <a:buSzPts val="788"/>
              <a:buFont typeface="Arial"/>
              <a:buChar char="●"/>
            </a:pPr>
            <a:r>
              <a:rPr lang="en-CA" sz="787">
                <a:solidFill>
                  <a:srgbClr val="000000"/>
                </a:solidFill>
                <a:latin typeface="Arial"/>
                <a:ea typeface="Arial"/>
                <a:cs typeface="Arial"/>
                <a:sym typeface="Arial"/>
              </a:rPr>
              <a:t>Ensure data integrity and accessibility for administrative purposes.</a:t>
            </a:r>
            <a:endParaRPr sz="787">
              <a:solidFill>
                <a:srgbClr val="000000"/>
              </a:solidFill>
              <a:latin typeface="Arial"/>
              <a:ea typeface="Arial"/>
              <a:cs typeface="Arial"/>
              <a:sym typeface="Arial"/>
            </a:endParaRPr>
          </a:p>
          <a:p>
            <a:pPr indent="0" lvl="0" marL="0" rtl="0" algn="l">
              <a:lnSpc>
                <a:spcPct val="95000"/>
              </a:lnSpc>
              <a:spcBef>
                <a:spcPts val="1200"/>
              </a:spcBef>
              <a:spcAft>
                <a:spcPts val="1200"/>
              </a:spcAft>
              <a:buSzPts val="688"/>
              <a:buNone/>
            </a:pPr>
            <a:r>
              <a:t/>
            </a:r>
            <a:endParaRPr sz="81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Main Function of the Chatbot</a:t>
            </a:r>
            <a:endParaRPr/>
          </a:p>
        </p:txBody>
      </p:sp>
      <p:sp>
        <p:nvSpPr>
          <p:cNvPr id="142" name="Google Shape;142;p1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b="1" lang="en-CA" sz="750">
                <a:solidFill>
                  <a:srgbClr val="000000"/>
                </a:solidFill>
                <a:latin typeface="Arial"/>
                <a:ea typeface="Arial"/>
                <a:cs typeface="Arial"/>
                <a:sym typeface="Arial"/>
              </a:rPr>
              <a:t>User Interaction via WeChat</a:t>
            </a:r>
            <a:r>
              <a:rPr lang="en-CA" sz="750">
                <a:solidFill>
                  <a:srgbClr val="000000"/>
                </a:solidFill>
                <a:latin typeface="Arial"/>
                <a:ea typeface="Arial"/>
                <a:cs typeface="Arial"/>
                <a:sym typeface="Arial"/>
              </a:rPr>
              <a:t>:</a:t>
            </a:r>
            <a:endParaRPr sz="750">
              <a:solidFill>
                <a:srgbClr val="000000"/>
              </a:solidFill>
              <a:latin typeface="Arial"/>
              <a:ea typeface="Arial"/>
              <a:cs typeface="Arial"/>
              <a:sym typeface="Arial"/>
            </a:endParaRPr>
          </a:p>
          <a:p>
            <a:pPr indent="-276225" lvl="0" marL="457200" rtl="0" algn="l">
              <a:lnSpc>
                <a:spcPct val="105000"/>
              </a:lnSpc>
              <a:spcBef>
                <a:spcPts val="1200"/>
              </a:spcBef>
              <a:spcAft>
                <a:spcPts val="0"/>
              </a:spcAft>
              <a:buClr>
                <a:srgbClr val="000000"/>
              </a:buClr>
              <a:buSzPts val="750"/>
              <a:buFont typeface="Arial"/>
              <a:buChar char="●"/>
            </a:pPr>
            <a:r>
              <a:rPr lang="en-CA" sz="750">
                <a:solidFill>
                  <a:srgbClr val="000000"/>
                </a:solidFill>
                <a:latin typeface="Arial"/>
                <a:ea typeface="Arial"/>
                <a:cs typeface="Arial"/>
                <a:sym typeface="Arial"/>
              </a:rPr>
              <a:t>Seamlessly integrates with WeChat to interact with users.</a:t>
            </a:r>
            <a:endParaRPr sz="750">
              <a:solidFill>
                <a:srgbClr val="000000"/>
              </a:solidFill>
              <a:latin typeface="Arial"/>
              <a:ea typeface="Arial"/>
              <a:cs typeface="Arial"/>
              <a:sym typeface="Arial"/>
            </a:endParaRPr>
          </a:p>
          <a:p>
            <a:pPr indent="-276225" lvl="0" marL="457200" rtl="0" algn="l">
              <a:lnSpc>
                <a:spcPct val="105000"/>
              </a:lnSpc>
              <a:spcBef>
                <a:spcPts val="0"/>
              </a:spcBef>
              <a:spcAft>
                <a:spcPts val="0"/>
              </a:spcAft>
              <a:buClr>
                <a:srgbClr val="000000"/>
              </a:buClr>
              <a:buSzPts val="750"/>
              <a:buFont typeface="Arial"/>
              <a:buChar char="●"/>
            </a:pPr>
            <a:r>
              <a:rPr lang="en-CA" sz="750">
                <a:solidFill>
                  <a:srgbClr val="000000"/>
                </a:solidFill>
                <a:latin typeface="Arial"/>
                <a:ea typeface="Arial"/>
                <a:cs typeface="Arial"/>
                <a:sym typeface="Arial"/>
              </a:rPr>
              <a:t>Receives and processes user messages through the WeChat API.</a:t>
            </a:r>
            <a:endParaRPr sz="75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rPr b="1" lang="en-CA" sz="750">
                <a:solidFill>
                  <a:srgbClr val="000000"/>
                </a:solidFill>
                <a:latin typeface="Arial"/>
                <a:ea typeface="Arial"/>
                <a:cs typeface="Arial"/>
                <a:sym typeface="Arial"/>
              </a:rPr>
              <a:t>Backend Processing</a:t>
            </a:r>
            <a:r>
              <a:rPr lang="en-CA" sz="750">
                <a:solidFill>
                  <a:srgbClr val="000000"/>
                </a:solidFill>
                <a:latin typeface="Arial"/>
                <a:ea typeface="Arial"/>
                <a:cs typeface="Arial"/>
                <a:sym typeface="Arial"/>
              </a:rPr>
              <a:t>:</a:t>
            </a:r>
            <a:endParaRPr sz="750">
              <a:solidFill>
                <a:srgbClr val="000000"/>
              </a:solidFill>
              <a:latin typeface="Arial"/>
              <a:ea typeface="Arial"/>
              <a:cs typeface="Arial"/>
              <a:sym typeface="Arial"/>
            </a:endParaRPr>
          </a:p>
          <a:p>
            <a:pPr indent="-276225" lvl="0" marL="457200" rtl="0" algn="l">
              <a:lnSpc>
                <a:spcPct val="105000"/>
              </a:lnSpc>
              <a:spcBef>
                <a:spcPts val="1200"/>
              </a:spcBef>
              <a:spcAft>
                <a:spcPts val="0"/>
              </a:spcAft>
              <a:buClr>
                <a:srgbClr val="000000"/>
              </a:buClr>
              <a:buSzPts val="750"/>
              <a:buFont typeface="Arial"/>
              <a:buChar char="●"/>
            </a:pPr>
            <a:r>
              <a:rPr lang="en-CA" sz="750">
                <a:solidFill>
                  <a:srgbClr val="000000"/>
                </a:solidFill>
                <a:latin typeface="Arial"/>
                <a:ea typeface="Arial"/>
                <a:cs typeface="Arial"/>
                <a:sym typeface="Arial"/>
              </a:rPr>
              <a:t>Utilizes Django to manage backend processes and API endpoints.</a:t>
            </a:r>
            <a:endParaRPr sz="750">
              <a:solidFill>
                <a:srgbClr val="000000"/>
              </a:solidFill>
              <a:latin typeface="Arial"/>
              <a:ea typeface="Arial"/>
              <a:cs typeface="Arial"/>
              <a:sym typeface="Arial"/>
            </a:endParaRPr>
          </a:p>
          <a:p>
            <a:pPr indent="-276225" lvl="0" marL="457200" rtl="0" algn="l">
              <a:lnSpc>
                <a:spcPct val="105000"/>
              </a:lnSpc>
              <a:spcBef>
                <a:spcPts val="0"/>
              </a:spcBef>
              <a:spcAft>
                <a:spcPts val="0"/>
              </a:spcAft>
              <a:buClr>
                <a:srgbClr val="000000"/>
              </a:buClr>
              <a:buSzPts val="750"/>
              <a:buFont typeface="Arial"/>
              <a:buChar char="●"/>
            </a:pPr>
            <a:r>
              <a:rPr lang="en-CA" sz="750">
                <a:solidFill>
                  <a:srgbClr val="000000"/>
                </a:solidFill>
                <a:latin typeface="Arial"/>
                <a:ea typeface="Arial"/>
                <a:cs typeface="Arial"/>
                <a:sym typeface="Arial"/>
              </a:rPr>
              <a:t>Employs Django REST Framework (DRF) for creating RESTful APIs.</a:t>
            </a:r>
            <a:endParaRPr sz="750">
              <a:solidFill>
                <a:srgbClr val="000000"/>
              </a:solidFill>
              <a:latin typeface="Arial"/>
              <a:ea typeface="Arial"/>
              <a:cs typeface="Arial"/>
              <a:sym typeface="Arial"/>
            </a:endParaRPr>
          </a:p>
          <a:p>
            <a:pPr indent="-276225" lvl="0" marL="457200" rtl="0" algn="l">
              <a:lnSpc>
                <a:spcPct val="105000"/>
              </a:lnSpc>
              <a:spcBef>
                <a:spcPts val="0"/>
              </a:spcBef>
              <a:spcAft>
                <a:spcPts val="0"/>
              </a:spcAft>
              <a:buClr>
                <a:srgbClr val="000000"/>
              </a:buClr>
              <a:buSzPts val="750"/>
              <a:buFont typeface="Arial"/>
              <a:buChar char="●"/>
            </a:pPr>
            <a:r>
              <a:rPr lang="en-CA" sz="750">
                <a:solidFill>
                  <a:srgbClr val="000000"/>
                </a:solidFill>
                <a:latin typeface="Arial"/>
                <a:ea typeface="Arial"/>
                <a:cs typeface="Arial"/>
                <a:sym typeface="Arial"/>
              </a:rPr>
              <a:t>Integrates with the Llama model for natural language understanding and response generation.</a:t>
            </a:r>
            <a:endParaRPr sz="75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rPr b="1" lang="en-CA" sz="750">
                <a:solidFill>
                  <a:srgbClr val="000000"/>
                </a:solidFill>
                <a:latin typeface="Arial"/>
                <a:ea typeface="Arial"/>
                <a:cs typeface="Arial"/>
                <a:sym typeface="Arial"/>
              </a:rPr>
              <a:t>Llama Model Deployment</a:t>
            </a:r>
            <a:r>
              <a:rPr lang="en-CA" sz="750">
                <a:solidFill>
                  <a:srgbClr val="000000"/>
                </a:solidFill>
                <a:latin typeface="Arial"/>
                <a:ea typeface="Arial"/>
                <a:cs typeface="Arial"/>
                <a:sym typeface="Arial"/>
              </a:rPr>
              <a:t>:</a:t>
            </a:r>
            <a:endParaRPr sz="750">
              <a:solidFill>
                <a:srgbClr val="000000"/>
              </a:solidFill>
              <a:latin typeface="Arial"/>
              <a:ea typeface="Arial"/>
              <a:cs typeface="Arial"/>
              <a:sym typeface="Arial"/>
            </a:endParaRPr>
          </a:p>
          <a:p>
            <a:pPr indent="-276225" lvl="0" marL="457200" rtl="0" algn="l">
              <a:lnSpc>
                <a:spcPct val="105000"/>
              </a:lnSpc>
              <a:spcBef>
                <a:spcPts val="1200"/>
              </a:spcBef>
              <a:spcAft>
                <a:spcPts val="0"/>
              </a:spcAft>
              <a:buClr>
                <a:srgbClr val="000000"/>
              </a:buClr>
              <a:buSzPts val="750"/>
              <a:buFont typeface="Arial"/>
              <a:buChar char="●"/>
            </a:pPr>
            <a:r>
              <a:rPr lang="en-CA" sz="750">
                <a:solidFill>
                  <a:srgbClr val="000000"/>
                </a:solidFill>
                <a:latin typeface="Arial"/>
                <a:ea typeface="Arial"/>
                <a:cs typeface="Arial"/>
                <a:sym typeface="Arial"/>
              </a:rPr>
              <a:t>Uses a powerful Llama language model hosted on a server with dual NVIDIA RTX 3090 GPUs.</a:t>
            </a:r>
            <a:endParaRPr sz="750">
              <a:solidFill>
                <a:srgbClr val="000000"/>
              </a:solidFill>
              <a:latin typeface="Arial"/>
              <a:ea typeface="Arial"/>
              <a:cs typeface="Arial"/>
              <a:sym typeface="Arial"/>
            </a:endParaRPr>
          </a:p>
          <a:p>
            <a:pPr indent="-276225" lvl="0" marL="457200" rtl="0" algn="l">
              <a:lnSpc>
                <a:spcPct val="105000"/>
              </a:lnSpc>
              <a:spcBef>
                <a:spcPts val="0"/>
              </a:spcBef>
              <a:spcAft>
                <a:spcPts val="0"/>
              </a:spcAft>
              <a:buClr>
                <a:srgbClr val="000000"/>
              </a:buClr>
              <a:buSzPts val="750"/>
              <a:buFont typeface="Arial"/>
              <a:buChar char="●"/>
            </a:pPr>
            <a:r>
              <a:rPr lang="en-CA" sz="750">
                <a:solidFill>
                  <a:srgbClr val="000000"/>
                </a:solidFill>
                <a:latin typeface="Arial"/>
                <a:ea typeface="Arial"/>
                <a:cs typeface="Arial"/>
                <a:sym typeface="Arial"/>
              </a:rPr>
              <a:t>Processes user inputs to provide accurate and contextually relevant responses.</a:t>
            </a:r>
            <a:endParaRPr sz="750">
              <a:solidFill>
                <a:srgbClr val="000000"/>
              </a:solidFill>
              <a:latin typeface="Arial"/>
              <a:ea typeface="Arial"/>
              <a:cs typeface="Arial"/>
              <a:sym typeface="Arial"/>
            </a:endParaRPr>
          </a:p>
          <a:p>
            <a:pPr indent="0" lvl="0" marL="0" rtl="0" algn="l">
              <a:lnSpc>
                <a:spcPct val="105000"/>
              </a:lnSpc>
              <a:spcBef>
                <a:spcPts val="1200"/>
              </a:spcBef>
              <a:spcAft>
                <a:spcPts val="1200"/>
              </a:spcAft>
              <a:buSzPts val="605"/>
              <a:buNone/>
            </a:pPr>
            <a:r>
              <a:t/>
            </a:r>
            <a:endParaRPr sz="715"/>
          </a:p>
        </p:txBody>
      </p:sp>
      <p:sp>
        <p:nvSpPr>
          <p:cNvPr id="143" name="Google Shape;143;p1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CA" sz="750">
                <a:solidFill>
                  <a:srgbClr val="000000"/>
                </a:solidFill>
                <a:latin typeface="Arial"/>
                <a:ea typeface="Arial"/>
                <a:cs typeface="Arial"/>
                <a:sym typeface="Arial"/>
              </a:rPr>
              <a:t>Administrative Interface</a:t>
            </a:r>
            <a:r>
              <a:rPr lang="en-CA" sz="750">
                <a:solidFill>
                  <a:srgbClr val="000000"/>
                </a:solidFill>
                <a:latin typeface="Arial"/>
                <a:ea typeface="Arial"/>
                <a:cs typeface="Arial"/>
                <a:sym typeface="Arial"/>
              </a:rPr>
              <a:t>:</a:t>
            </a:r>
            <a:endParaRPr sz="750">
              <a:solidFill>
                <a:srgbClr val="000000"/>
              </a:solidFill>
              <a:latin typeface="Arial"/>
              <a:ea typeface="Arial"/>
              <a:cs typeface="Arial"/>
              <a:sym typeface="Arial"/>
            </a:endParaRPr>
          </a:p>
          <a:p>
            <a:pPr indent="-276225" lvl="0" marL="457200" rtl="0" algn="l">
              <a:spcBef>
                <a:spcPts val="1200"/>
              </a:spcBef>
              <a:spcAft>
                <a:spcPts val="0"/>
              </a:spcAft>
              <a:buClr>
                <a:srgbClr val="000000"/>
              </a:buClr>
              <a:buSzPts val="750"/>
              <a:buFont typeface="Arial"/>
              <a:buChar char="●"/>
            </a:pPr>
            <a:r>
              <a:rPr lang="en-CA" sz="750">
                <a:solidFill>
                  <a:srgbClr val="000000"/>
                </a:solidFill>
                <a:latin typeface="Arial"/>
                <a:ea typeface="Arial"/>
                <a:cs typeface="Arial"/>
                <a:sym typeface="Arial"/>
              </a:rPr>
              <a:t>Provides an admin dashboard for monitoring and managing chatbot interactions.</a:t>
            </a:r>
            <a:endParaRPr sz="750">
              <a:solidFill>
                <a:srgbClr val="000000"/>
              </a:solidFill>
              <a:latin typeface="Arial"/>
              <a:ea typeface="Arial"/>
              <a:cs typeface="Arial"/>
              <a:sym typeface="Arial"/>
            </a:endParaRPr>
          </a:p>
          <a:p>
            <a:pPr indent="-276225" lvl="0" marL="457200" rtl="0" algn="l">
              <a:spcBef>
                <a:spcPts val="0"/>
              </a:spcBef>
              <a:spcAft>
                <a:spcPts val="0"/>
              </a:spcAft>
              <a:buClr>
                <a:srgbClr val="000000"/>
              </a:buClr>
              <a:buSzPts val="750"/>
              <a:buFont typeface="Arial"/>
              <a:buChar char="●"/>
            </a:pPr>
            <a:r>
              <a:rPr lang="en-CA" sz="750">
                <a:solidFill>
                  <a:srgbClr val="000000"/>
                </a:solidFill>
                <a:latin typeface="Arial"/>
                <a:ea typeface="Arial"/>
                <a:cs typeface="Arial"/>
                <a:sym typeface="Arial"/>
              </a:rPr>
              <a:t>Allows administrators to view chat logs, user data, and system performance metrics.</a:t>
            </a:r>
            <a:endParaRPr sz="750">
              <a:solidFill>
                <a:srgbClr val="000000"/>
              </a:solidFill>
              <a:latin typeface="Arial"/>
              <a:ea typeface="Arial"/>
              <a:cs typeface="Arial"/>
              <a:sym typeface="Arial"/>
            </a:endParaRPr>
          </a:p>
          <a:p>
            <a:pPr indent="-276225" lvl="0" marL="457200" rtl="0" algn="l">
              <a:spcBef>
                <a:spcPts val="0"/>
              </a:spcBef>
              <a:spcAft>
                <a:spcPts val="0"/>
              </a:spcAft>
              <a:buClr>
                <a:srgbClr val="000000"/>
              </a:buClr>
              <a:buSzPts val="750"/>
              <a:buFont typeface="Arial"/>
              <a:buChar char="●"/>
            </a:pPr>
            <a:r>
              <a:rPr lang="en-CA" sz="750">
                <a:solidFill>
                  <a:srgbClr val="000000"/>
                </a:solidFill>
                <a:latin typeface="Arial"/>
                <a:ea typeface="Arial"/>
                <a:cs typeface="Arial"/>
                <a:sym typeface="Arial"/>
              </a:rPr>
              <a:t>Enables configuration and maintenance of chatbot settings.</a:t>
            </a:r>
            <a:endParaRPr sz="750">
              <a:solidFill>
                <a:srgbClr val="000000"/>
              </a:solidFill>
              <a:latin typeface="Arial"/>
              <a:ea typeface="Arial"/>
              <a:cs typeface="Arial"/>
              <a:sym typeface="Arial"/>
            </a:endParaRPr>
          </a:p>
          <a:p>
            <a:pPr indent="0" lvl="0" marL="0" rtl="0" algn="l">
              <a:spcBef>
                <a:spcPts val="1200"/>
              </a:spcBef>
              <a:spcAft>
                <a:spcPts val="0"/>
              </a:spcAft>
              <a:buSzPts val="605"/>
              <a:buNone/>
            </a:pPr>
            <a:r>
              <a:rPr b="1" lang="en-CA" sz="750">
                <a:solidFill>
                  <a:srgbClr val="000000"/>
                </a:solidFill>
                <a:latin typeface="Arial"/>
                <a:ea typeface="Arial"/>
                <a:cs typeface="Arial"/>
                <a:sym typeface="Arial"/>
              </a:rPr>
              <a:t>Database Management</a:t>
            </a:r>
            <a:r>
              <a:rPr lang="en-CA" sz="750">
                <a:solidFill>
                  <a:srgbClr val="000000"/>
                </a:solidFill>
                <a:latin typeface="Arial"/>
                <a:ea typeface="Arial"/>
                <a:cs typeface="Arial"/>
                <a:sym typeface="Arial"/>
              </a:rPr>
              <a:t>:</a:t>
            </a:r>
            <a:endParaRPr sz="750">
              <a:solidFill>
                <a:srgbClr val="000000"/>
              </a:solidFill>
              <a:latin typeface="Arial"/>
              <a:ea typeface="Arial"/>
              <a:cs typeface="Arial"/>
              <a:sym typeface="Arial"/>
            </a:endParaRPr>
          </a:p>
          <a:p>
            <a:pPr indent="-276225" lvl="0" marL="457200" rtl="0" algn="l">
              <a:spcBef>
                <a:spcPts val="1200"/>
              </a:spcBef>
              <a:spcAft>
                <a:spcPts val="0"/>
              </a:spcAft>
              <a:buClr>
                <a:srgbClr val="000000"/>
              </a:buClr>
              <a:buSzPts val="750"/>
              <a:buFont typeface="Arial"/>
              <a:buChar char="●"/>
            </a:pPr>
            <a:r>
              <a:rPr lang="en-CA" sz="750">
                <a:solidFill>
                  <a:srgbClr val="000000"/>
                </a:solidFill>
                <a:latin typeface="Arial"/>
                <a:ea typeface="Arial"/>
                <a:cs typeface="Arial"/>
                <a:sym typeface="Arial"/>
              </a:rPr>
              <a:t>Utilizes PostgreSQL for storing user profiles, chat logs, and other relevant data.</a:t>
            </a:r>
            <a:endParaRPr sz="750">
              <a:solidFill>
                <a:srgbClr val="000000"/>
              </a:solidFill>
              <a:latin typeface="Arial"/>
              <a:ea typeface="Arial"/>
              <a:cs typeface="Arial"/>
              <a:sym typeface="Arial"/>
            </a:endParaRPr>
          </a:p>
          <a:p>
            <a:pPr indent="-276225" lvl="0" marL="457200" rtl="0" algn="l">
              <a:spcBef>
                <a:spcPts val="0"/>
              </a:spcBef>
              <a:spcAft>
                <a:spcPts val="0"/>
              </a:spcAft>
              <a:buClr>
                <a:srgbClr val="000000"/>
              </a:buClr>
              <a:buSzPts val="750"/>
              <a:buFont typeface="Arial"/>
              <a:buChar char="●"/>
            </a:pPr>
            <a:r>
              <a:rPr lang="en-CA" sz="750">
                <a:solidFill>
                  <a:srgbClr val="000000"/>
                </a:solidFill>
                <a:latin typeface="Arial"/>
                <a:ea typeface="Arial"/>
                <a:cs typeface="Arial"/>
                <a:sym typeface="Arial"/>
              </a:rPr>
              <a:t>Ensures efficient data retrieval and storage for all chatbot interactions.</a:t>
            </a:r>
            <a:endParaRPr sz="750">
              <a:solidFill>
                <a:srgbClr val="000000"/>
              </a:solidFill>
              <a:latin typeface="Arial"/>
              <a:ea typeface="Arial"/>
              <a:cs typeface="Arial"/>
              <a:sym typeface="Arial"/>
            </a:endParaRPr>
          </a:p>
          <a:p>
            <a:pPr indent="0" lvl="0" marL="0" rtl="0" algn="l">
              <a:spcBef>
                <a:spcPts val="1200"/>
              </a:spcBef>
              <a:spcAft>
                <a:spcPts val="0"/>
              </a:spcAft>
              <a:buSzPts val="605"/>
              <a:buNone/>
            </a:pPr>
            <a:r>
              <a:rPr b="1" lang="en-CA" sz="750">
                <a:solidFill>
                  <a:srgbClr val="000000"/>
                </a:solidFill>
                <a:latin typeface="Arial"/>
                <a:ea typeface="Arial"/>
                <a:cs typeface="Arial"/>
                <a:sym typeface="Arial"/>
              </a:rPr>
              <a:t>Scalability and Performance</a:t>
            </a:r>
            <a:r>
              <a:rPr lang="en-CA" sz="750">
                <a:solidFill>
                  <a:srgbClr val="000000"/>
                </a:solidFill>
                <a:latin typeface="Arial"/>
                <a:ea typeface="Arial"/>
                <a:cs typeface="Arial"/>
                <a:sym typeface="Arial"/>
              </a:rPr>
              <a:t>:</a:t>
            </a:r>
            <a:endParaRPr sz="750">
              <a:solidFill>
                <a:srgbClr val="000000"/>
              </a:solidFill>
              <a:latin typeface="Arial"/>
              <a:ea typeface="Arial"/>
              <a:cs typeface="Arial"/>
              <a:sym typeface="Arial"/>
            </a:endParaRPr>
          </a:p>
          <a:p>
            <a:pPr indent="-276225" lvl="0" marL="457200" rtl="0" algn="l">
              <a:spcBef>
                <a:spcPts val="1200"/>
              </a:spcBef>
              <a:spcAft>
                <a:spcPts val="0"/>
              </a:spcAft>
              <a:buClr>
                <a:srgbClr val="000000"/>
              </a:buClr>
              <a:buSzPts val="750"/>
              <a:buFont typeface="Arial"/>
              <a:buChar char="●"/>
            </a:pPr>
            <a:r>
              <a:rPr lang="en-CA" sz="750">
                <a:solidFill>
                  <a:srgbClr val="000000"/>
                </a:solidFill>
                <a:latin typeface="Arial"/>
                <a:ea typeface="Arial"/>
                <a:cs typeface="Arial"/>
                <a:sym typeface="Arial"/>
              </a:rPr>
              <a:t>Designed to handle multiple concurrent users efficiently.</a:t>
            </a:r>
            <a:endParaRPr sz="750">
              <a:solidFill>
                <a:srgbClr val="000000"/>
              </a:solidFill>
              <a:latin typeface="Arial"/>
              <a:ea typeface="Arial"/>
              <a:cs typeface="Arial"/>
              <a:sym typeface="Arial"/>
            </a:endParaRPr>
          </a:p>
          <a:p>
            <a:pPr indent="-276225" lvl="0" marL="457200" rtl="0" algn="l">
              <a:spcBef>
                <a:spcPts val="0"/>
              </a:spcBef>
              <a:spcAft>
                <a:spcPts val="0"/>
              </a:spcAft>
              <a:buClr>
                <a:srgbClr val="000000"/>
              </a:buClr>
              <a:buSzPts val="750"/>
              <a:buFont typeface="Arial"/>
              <a:buChar char="●"/>
            </a:pPr>
            <a:r>
              <a:rPr lang="en-CA" sz="750">
                <a:solidFill>
                  <a:srgbClr val="000000"/>
                </a:solidFill>
                <a:latin typeface="Arial"/>
                <a:ea typeface="Arial"/>
                <a:cs typeface="Arial"/>
                <a:sym typeface="Arial"/>
              </a:rPr>
              <a:t>Leverages GPU resources for fast and accurate response generation.</a:t>
            </a:r>
            <a:endParaRPr sz="750">
              <a:solidFill>
                <a:srgbClr val="000000"/>
              </a:solidFill>
              <a:latin typeface="Arial"/>
              <a:ea typeface="Arial"/>
              <a:cs typeface="Arial"/>
              <a:sym typeface="Arial"/>
            </a:endParaRPr>
          </a:p>
          <a:p>
            <a:pPr indent="0" lvl="0" marL="0" rtl="0" algn="l">
              <a:spcBef>
                <a:spcPts val="1200"/>
              </a:spcBef>
              <a:spcAft>
                <a:spcPts val="1200"/>
              </a:spcAft>
              <a:buSzPts val="605"/>
              <a:buNone/>
            </a:pPr>
            <a:r>
              <a:t/>
            </a:r>
            <a:endParaRPr sz="71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Technology Stack Ideas - Frontend</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100">
                <a:solidFill>
                  <a:srgbClr val="000000"/>
                </a:solidFill>
                <a:latin typeface="Arial"/>
                <a:ea typeface="Arial"/>
                <a:cs typeface="Arial"/>
                <a:sym typeface="Arial"/>
              </a:rPr>
              <a:t>JavaScript (with frameworks like </a:t>
            </a:r>
            <a:r>
              <a:rPr b="1" lang="en-CA" sz="1100" u="sng">
                <a:solidFill>
                  <a:srgbClr val="000000"/>
                </a:solidFill>
                <a:latin typeface="Arial"/>
                <a:ea typeface="Arial"/>
                <a:cs typeface="Arial"/>
                <a:sym typeface="Arial"/>
              </a:rPr>
              <a:t>React</a:t>
            </a:r>
            <a:r>
              <a:rPr b="1" lang="en-CA" sz="1100">
                <a:solidFill>
                  <a:srgbClr val="000000"/>
                </a:solidFill>
                <a:latin typeface="Arial"/>
                <a:ea typeface="Arial"/>
                <a:cs typeface="Arial"/>
                <a:sym typeface="Arial"/>
              </a:rPr>
              <a:t>, Vue.js, or Angular)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CA" sz="1100">
                <a:solidFill>
                  <a:srgbClr val="000000"/>
                </a:solidFill>
                <a:latin typeface="Arial"/>
                <a:ea typeface="Arial"/>
                <a:cs typeface="Arial"/>
                <a:sym typeface="Arial"/>
              </a:rPr>
              <a:t>Pros: Widely used, large community support, and extensive libraries.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CA" sz="1100">
                <a:solidFill>
                  <a:srgbClr val="000000"/>
                </a:solidFill>
                <a:latin typeface="Arial"/>
                <a:ea typeface="Arial"/>
                <a:cs typeface="Arial"/>
                <a:sym typeface="Arial"/>
              </a:rPr>
              <a:t>Use Cases: Building web-based admin interfaces, dashboards, and monitoring tools.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HTML/CSS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CA" sz="1100">
                <a:solidFill>
                  <a:srgbClr val="000000"/>
                </a:solidFill>
                <a:latin typeface="Arial"/>
                <a:ea typeface="Arial"/>
                <a:cs typeface="Arial"/>
                <a:sym typeface="Arial"/>
              </a:rPr>
              <a:t>Pros: Simple to use, essential for web development.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CA" sz="1100">
                <a:solidFill>
                  <a:srgbClr val="000000"/>
                </a:solidFill>
                <a:latin typeface="Arial"/>
                <a:ea typeface="Arial"/>
                <a:cs typeface="Arial"/>
                <a:sym typeface="Arial"/>
              </a:rPr>
              <a:t>Use Cases: Basic web interfaces and static pages.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Technology Stack Ideas - Backend</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100">
                <a:solidFill>
                  <a:srgbClr val="000000"/>
                </a:solidFill>
                <a:latin typeface="Arial"/>
                <a:ea typeface="Arial"/>
                <a:cs typeface="Arial"/>
                <a:sym typeface="Arial"/>
              </a:rPr>
              <a:t>Node.js (JavaScript)</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CA" sz="1100">
                <a:solidFill>
                  <a:srgbClr val="000000"/>
                </a:solidFill>
                <a:latin typeface="Arial"/>
                <a:ea typeface="Arial"/>
                <a:cs typeface="Arial"/>
                <a:sym typeface="Arial"/>
              </a:rPr>
              <a:t>Pros: Non-blocking I/O, good for handling multiple concurrent connections, large ecosystem.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CA" sz="1100">
                <a:solidFill>
                  <a:srgbClr val="000000"/>
                </a:solidFill>
                <a:latin typeface="Arial"/>
                <a:ea typeface="Arial"/>
                <a:cs typeface="Arial"/>
                <a:sym typeface="Arial"/>
              </a:rPr>
              <a:t>Use Cases: Building scalable server-side applications, integrating with WeChat APIs.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Java</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CA" sz="1100">
                <a:solidFill>
                  <a:srgbClr val="000000"/>
                </a:solidFill>
                <a:latin typeface="Arial"/>
                <a:ea typeface="Arial"/>
                <a:cs typeface="Arial"/>
                <a:sym typeface="Arial"/>
              </a:rPr>
              <a:t>Pros: Strong performance, robustness, and extensive libraries for enterprise applications.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CA" sz="1100">
                <a:solidFill>
                  <a:srgbClr val="000000"/>
                </a:solidFill>
                <a:latin typeface="Arial"/>
                <a:ea typeface="Arial"/>
                <a:cs typeface="Arial"/>
                <a:sym typeface="Arial"/>
              </a:rPr>
              <a:t>Use Cases: Backend services requiring high performance and scalability.</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Technology Stack Ideas - Backend cont.</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a:bodyPr>
          <a:lstStyle/>
          <a:p>
            <a:pPr indent="0" lvl="0" marL="0" rtl="0" algn="l">
              <a:spcBef>
                <a:spcPts val="1400"/>
              </a:spcBef>
              <a:spcAft>
                <a:spcPts val="0"/>
              </a:spcAft>
              <a:buNone/>
            </a:pPr>
            <a:r>
              <a:rPr b="1" lang="en-CA">
                <a:solidFill>
                  <a:srgbClr val="000000"/>
                </a:solidFill>
                <a:latin typeface="Arial"/>
                <a:ea typeface="Arial"/>
                <a:cs typeface="Arial"/>
                <a:sym typeface="Arial"/>
              </a:rPr>
              <a:t>Using Django for Backend</a:t>
            </a:r>
            <a:endParaRPr b="1">
              <a:solidFill>
                <a:srgbClr val="000000"/>
              </a:solidFill>
              <a:latin typeface="Arial"/>
              <a:ea typeface="Arial"/>
              <a:cs typeface="Arial"/>
              <a:sym typeface="Arial"/>
            </a:endParaRPr>
          </a:p>
          <a:p>
            <a:pPr indent="0" lvl="0" marL="0" rtl="0" algn="l">
              <a:lnSpc>
                <a:spcPct val="110000"/>
              </a:lnSpc>
              <a:spcBef>
                <a:spcPts val="1200"/>
              </a:spcBef>
              <a:spcAft>
                <a:spcPts val="0"/>
              </a:spcAft>
              <a:buNone/>
            </a:pPr>
            <a:r>
              <a:rPr lang="en-CA" sz="1100">
                <a:solidFill>
                  <a:srgbClr val="000000"/>
                </a:solidFill>
                <a:latin typeface="Arial"/>
                <a:ea typeface="Arial"/>
                <a:cs typeface="Arial"/>
                <a:sym typeface="Arial"/>
              </a:rPr>
              <a:t>Django can handle the backend tasks for your chatbot, such as managing API requests, interfacing with the Llama model, and integrating with WeChat's API. Here’s how Django fits into the overall architecture:</a:t>
            </a:r>
            <a:endParaRPr sz="1100">
              <a:solidFill>
                <a:srgbClr val="000000"/>
              </a:solidFill>
              <a:latin typeface="Arial"/>
              <a:ea typeface="Arial"/>
              <a:cs typeface="Arial"/>
              <a:sym typeface="Arial"/>
            </a:endParaRPr>
          </a:p>
          <a:p>
            <a:pPr indent="-293211" lvl="0" marL="457200" rtl="0" algn="l">
              <a:lnSpc>
                <a:spcPct val="110000"/>
              </a:lnSpc>
              <a:spcBef>
                <a:spcPts val="1200"/>
              </a:spcBef>
              <a:spcAft>
                <a:spcPts val="0"/>
              </a:spcAft>
              <a:buClr>
                <a:srgbClr val="000000"/>
              </a:buClr>
              <a:buSzPct val="100000"/>
              <a:buFont typeface="Arial"/>
              <a:buAutoNum type="arabicPeriod"/>
            </a:pPr>
            <a:r>
              <a:rPr b="1" lang="en-CA" sz="1100">
                <a:solidFill>
                  <a:srgbClr val="000000"/>
                </a:solidFill>
                <a:latin typeface="Arial"/>
                <a:ea typeface="Arial"/>
                <a:cs typeface="Arial"/>
                <a:sym typeface="Arial"/>
              </a:rPr>
              <a:t>API Development</a:t>
            </a:r>
            <a:r>
              <a:rPr lang="en-CA" sz="1100">
                <a:solidFill>
                  <a:srgbClr val="000000"/>
                </a:solidFill>
                <a:latin typeface="Arial"/>
                <a:ea typeface="Arial"/>
                <a:cs typeface="Arial"/>
                <a:sym typeface="Arial"/>
              </a:rPr>
              <a:t>: Use Django REST Framework (DRF) to create RESTful APIs that can handle requests from the WeChat platform.</a:t>
            </a:r>
            <a:endParaRPr sz="1100">
              <a:solidFill>
                <a:srgbClr val="000000"/>
              </a:solidFill>
              <a:latin typeface="Arial"/>
              <a:ea typeface="Arial"/>
              <a:cs typeface="Arial"/>
              <a:sym typeface="Arial"/>
            </a:endParaRPr>
          </a:p>
          <a:p>
            <a:pPr indent="-293211" lvl="0" marL="457200" rtl="0" algn="l">
              <a:lnSpc>
                <a:spcPct val="110000"/>
              </a:lnSpc>
              <a:spcBef>
                <a:spcPts val="0"/>
              </a:spcBef>
              <a:spcAft>
                <a:spcPts val="0"/>
              </a:spcAft>
              <a:buClr>
                <a:srgbClr val="000000"/>
              </a:buClr>
              <a:buSzPct val="100000"/>
              <a:buFont typeface="Arial"/>
              <a:buAutoNum type="arabicPeriod"/>
            </a:pPr>
            <a:r>
              <a:rPr b="1" lang="en-CA" sz="1100">
                <a:solidFill>
                  <a:srgbClr val="000000"/>
                </a:solidFill>
                <a:latin typeface="Arial"/>
                <a:ea typeface="Arial"/>
                <a:cs typeface="Arial"/>
                <a:sym typeface="Arial"/>
              </a:rPr>
              <a:t>Model Integration</a:t>
            </a:r>
            <a:r>
              <a:rPr lang="en-CA" sz="1100">
                <a:solidFill>
                  <a:srgbClr val="000000"/>
                </a:solidFill>
                <a:latin typeface="Arial"/>
                <a:ea typeface="Arial"/>
                <a:cs typeface="Arial"/>
                <a:sym typeface="Arial"/>
              </a:rPr>
              <a:t>: Load and run the Llama model using Django views or separate worker processes for handling intensive computations.</a:t>
            </a:r>
            <a:endParaRPr sz="1100">
              <a:solidFill>
                <a:srgbClr val="000000"/>
              </a:solidFill>
              <a:latin typeface="Arial"/>
              <a:ea typeface="Arial"/>
              <a:cs typeface="Arial"/>
              <a:sym typeface="Arial"/>
            </a:endParaRPr>
          </a:p>
          <a:p>
            <a:pPr indent="-293211" lvl="0" marL="457200" rtl="0" algn="l">
              <a:lnSpc>
                <a:spcPct val="110000"/>
              </a:lnSpc>
              <a:spcBef>
                <a:spcPts val="0"/>
              </a:spcBef>
              <a:spcAft>
                <a:spcPts val="0"/>
              </a:spcAft>
              <a:buClr>
                <a:srgbClr val="000000"/>
              </a:buClr>
              <a:buSzPct val="100000"/>
              <a:buFont typeface="Arial"/>
              <a:buAutoNum type="arabicPeriod"/>
            </a:pPr>
            <a:r>
              <a:rPr b="1" lang="en-CA" sz="1100">
                <a:solidFill>
                  <a:srgbClr val="000000"/>
                </a:solidFill>
                <a:latin typeface="Arial"/>
                <a:ea typeface="Arial"/>
                <a:cs typeface="Arial"/>
                <a:sym typeface="Arial"/>
              </a:rPr>
              <a:t>WeChat Integration</a:t>
            </a:r>
            <a:r>
              <a:rPr lang="en-CA" sz="1100">
                <a:solidFill>
                  <a:srgbClr val="000000"/>
                </a:solidFill>
                <a:latin typeface="Arial"/>
                <a:ea typeface="Arial"/>
                <a:cs typeface="Arial"/>
                <a:sym typeface="Arial"/>
              </a:rPr>
              <a:t>: Set up Django views to act as webhooks for receiving and responding to WeChat messages.</a:t>
            </a:r>
            <a:endParaRPr sz="1100">
              <a:solidFill>
                <a:srgbClr val="000000"/>
              </a:solidFill>
              <a:latin typeface="Arial"/>
              <a:ea typeface="Arial"/>
              <a:cs typeface="Arial"/>
              <a:sym typeface="Arial"/>
            </a:endParaRPr>
          </a:p>
          <a:p>
            <a:pPr indent="-293211" lvl="0" marL="457200" rtl="0" algn="l">
              <a:lnSpc>
                <a:spcPct val="110000"/>
              </a:lnSpc>
              <a:spcBef>
                <a:spcPts val="0"/>
              </a:spcBef>
              <a:spcAft>
                <a:spcPts val="0"/>
              </a:spcAft>
              <a:buClr>
                <a:srgbClr val="000000"/>
              </a:buClr>
              <a:buSzPct val="100000"/>
              <a:buFont typeface="Arial"/>
              <a:buAutoNum type="arabicPeriod"/>
            </a:pPr>
            <a:r>
              <a:rPr b="1" lang="en-CA" sz="1100">
                <a:solidFill>
                  <a:srgbClr val="000000"/>
                </a:solidFill>
                <a:latin typeface="Arial"/>
                <a:ea typeface="Arial"/>
                <a:cs typeface="Arial"/>
                <a:sym typeface="Arial"/>
              </a:rPr>
              <a:t>Admin Interface</a:t>
            </a:r>
            <a:r>
              <a:rPr lang="en-CA" sz="1100">
                <a:solidFill>
                  <a:srgbClr val="000000"/>
                </a:solidFill>
                <a:latin typeface="Arial"/>
                <a:ea typeface="Arial"/>
                <a:cs typeface="Arial"/>
                <a:sym typeface="Arial"/>
              </a:rPr>
              <a:t>: Use Django's built-in admin panel to monitor and manage chatbot interactions, logs, and user data.</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Technology Stack Ideas - Database</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100">
                <a:solidFill>
                  <a:srgbClr val="000000"/>
                </a:solidFill>
                <a:latin typeface="Arial"/>
                <a:ea typeface="Arial"/>
                <a:cs typeface="Arial"/>
                <a:sym typeface="Arial"/>
              </a:rPr>
              <a:t>SQLite</a:t>
            </a:r>
            <a:r>
              <a:rPr lang="en-CA" sz="1100">
                <a:solidFill>
                  <a:srgbClr val="000000"/>
                </a:solidFill>
                <a:latin typeface="Arial"/>
                <a:ea typeface="Arial"/>
                <a:cs typeface="Arial"/>
                <a:sym typeface="Arial"/>
              </a:rPr>
              <a:t>: Good for development and testing due to its simplicity, but not recommended for production use. (i.e. local deployment)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PostgreSQL</a:t>
            </a:r>
            <a:r>
              <a:rPr lang="en-CA" sz="1100">
                <a:solidFill>
                  <a:srgbClr val="000000"/>
                </a:solidFill>
                <a:latin typeface="Arial"/>
                <a:ea typeface="Arial"/>
                <a:cs typeface="Arial"/>
                <a:sym typeface="Arial"/>
              </a:rPr>
              <a:t>: Highly recommended for production due to its robustness, scalability, and support for complex queries.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MySQL</a:t>
            </a:r>
            <a:r>
              <a:rPr lang="en-CA" sz="1100">
                <a:solidFill>
                  <a:srgbClr val="000000"/>
                </a:solidFill>
                <a:latin typeface="Arial"/>
                <a:ea typeface="Arial"/>
                <a:cs typeface="Arial"/>
                <a:sym typeface="Arial"/>
              </a:rPr>
              <a:t>: Another good choice for production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MongoDB</a:t>
            </a:r>
            <a:r>
              <a:rPr lang="en-CA" sz="1100">
                <a:solidFill>
                  <a:srgbClr val="000000"/>
                </a:solidFill>
                <a:latin typeface="Arial"/>
                <a:ea typeface="Arial"/>
                <a:cs typeface="Arial"/>
                <a:sym typeface="Arial"/>
              </a:rPr>
              <a:t>: Suitable for storing unstructured data like chat logs, though Django's primary ORM does not support it out of the box. You can use third-party packages like </a:t>
            </a:r>
            <a:r>
              <a:rPr lang="en-CA" sz="1100">
                <a:solidFill>
                  <a:srgbClr val="188038"/>
                </a:solidFill>
                <a:latin typeface="Roboto Mono"/>
                <a:ea typeface="Roboto Mono"/>
                <a:cs typeface="Roboto Mono"/>
                <a:sym typeface="Roboto Mono"/>
              </a:rPr>
              <a:t>djongo</a:t>
            </a:r>
            <a:r>
              <a:rPr lang="en-CA" sz="1100">
                <a:solidFill>
                  <a:srgbClr val="000000"/>
                </a:solidFill>
                <a:latin typeface="Arial"/>
                <a:ea typeface="Arial"/>
                <a:cs typeface="Arial"/>
                <a:sym typeface="Arial"/>
              </a:rPr>
              <a:t> to integrate MongoDB with Django.</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Project High Level Design</a:t>
            </a:r>
            <a:endParaRPr/>
          </a:p>
        </p:txBody>
      </p:sp>
      <p:pic>
        <p:nvPicPr>
          <p:cNvPr id="173" name="Google Shape;173;p20"/>
          <p:cNvPicPr preferRelativeResize="0"/>
          <p:nvPr/>
        </p:nvPicPr>
        <p:blipFill>
          <a:blip r:embed="rId3">
            <a:alphaModFix/>
          </a:blip>
          <a:stretch>
            <a:fillRect/>
          </a:stretch>
        </p:blipFill>
        <p:spPr>
          <a:xfrm>
            <a:off x="1996363" y="1851175"/>
            <a:ext cx="5151274" cy="3023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Summary of the Application</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CA" sz="1100">
                <a:solidFill>
                  <a:srgbClr val="000000"/>
                </a:solidFill>
                <a:latin typeface="Arial"/>
                <a:ea typeface="Arial"/>
                <a:cs typeface="Arial"/>
                <a:sym typeface="Arial"/>
              </a:rPr>
              <a:t>WeChat User</a:t>
            </a:r>
            <a:r>
              <a:rPr lang="en-CA" sz="1100">
                <a:solidFill>
                  <a:srgbClr val="000000"/>
                </a:solidFill>
                <a:latin typeface="Arial"/>
                <a:ea typeface="Arial"/>
                <a:cs typeface="Arial"/>
                <a:sym typeface="Arial"/>
              </a:rPr>
              <a:t>: Interacts with the chatbot via the WeChat app.</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WeChat API</a:t>
            </a:r>
            <a:r>
              <a:rPr lang="en-CA" sz="1100">
                <a:solidFill>
                  <a:srgbClr val="000000"/>
                </a:solidFill>
                <a:latin typeface="Arial"/>
                <a:ea typeface="Arial"/>
                <a:cs typeface="Arial"/>
                <a:sym typeface="Arial"/>
              </a:rPr>
              <a:t>: Facilitates communication between the user and the backend.</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Frontend (Admin Interface)</a:t>
            </a:r>
            <a:r>
              <a:rPr lang="en-CA" sz="1100">
                <a:solidFill>
                  <a:srgbClr val="000000"/>
                </a:solidFill>
                <a:latin typeface="Arial"/>
                <a:ea typeface="Arial"/>
                <a:cs typeface="Arial"/>
                <a:sym typeface="Arial"/>
              </a:rPr>
              <a:t>: Allows administrators to manage the chatbot system.</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Backend (Django Application)</a:t>
            </a:r>
            <a:r>
              <a:rPr lang="en-CA" sz="1100">
                <a:solidFill>
                  <a:srgbClr val="000000"/>
                </a:solidFill>
                <a:latin typeface="Arial"/>
                <a:ea typeface="Arial"/>
                <a:cs typeface="Arial"/>
                <a:sym typeface="Arial"/>
              </a:rPr>
              <a:t>: Contains the core logic for processing user inputs and managing administrative tasks.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PostgreSQL Database</a:t>
            </a:r>
            <a:r>
              <a:rPr lang="en-CA" sz="1100">
                <a:solidFill>
                  <a:srgbClr val="000000"/>
                </a:solidFill>
                <a:latin typeface="Arial"/>
                <a:ea typeface="Arial"/>
                <a:cs typeface="Arial"/>
                <a:sym typeface="Arial"/>
              </a:rPr>
              <a:t>: Stores all necessary data for the chatbot and admin functionalities.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CA" sz="1100">
                <a:solidFill>
                  <a:srgbClr val="000000"/>
                </a:solidFill>
                <a:latin typeface="Arial"/>
                <a:ea typeface="Arial"/>
                <a:cs typeface="Arial"/>
                <a:sym typeface="Arial"/>
              </a:rPr>
              <a:t>Server</a:t>
            </a:r>
            <a:r>
              <a:rPr lang="en-CA" sz="1100">
                <a:solidFill>
                  <a:srgbClr val="000000"/>
                </a:solidFill>
                <a:latin typeface="Arial"/>
                <a:ea typeface="Arial"/>
                <a:cs typeface="Arial"/>
                <a:sym typeface="Arial"/>
              </a:rPr>
              <a:t>: Hosts the Django application, Llama model, and GPU resources to ensure efficient processing and response generation.</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