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61" r:id="rId3"/>
    <p:sldId id="265" r:id="rId4"/>
    <p:sldId id="15717687" r:id="rId5"/>
    <p:sldId id="15717696" r:id="rId6"/>
    <p:sldId id="15717712" r:id="rId7"/>
    <p:sldId id="15717688" r:id="rId8"/>
    <p:sldId id="15717697" r:id="rId9"/>
    <p:sldId id="15717713" r:id="rId10"/>
    <p:sldId id="15717695" r:id="rId11"/>
    <p:sldId id="1571771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587"/>
    <a:srgbClr val="203864"/>
    <a:srgbClr val="2F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578" autoAdjust="0"/>
  </p:normalViewPr>
  <p:slideViewPr>
    <p:cSldViewPr snapToGrid="0">
      <p:cViewPr varScale="1">
        <p:scale>
          <a:sx n="106" d="100"/>
          <a:sy n="106" d="100"/>
        </p:scale>
        <p:origin x="204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35CEC-B10B-4D65-A5C8-9A96ADCA04D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D5A9-774B-4D3E-AD47-0275D9A49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0D5A9-774B-4D3E-AD47-0275D9A497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3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D5A9-774B-4D3E-AD47-0275D9A497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8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1833D-B3A1-206C-6A82-D909CB33D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7E6352-BA7D-1DC9-A0FC-B56978D6D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F6C28-6BB0-AFCD-A340-B49C3204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AD7D4-DB05-6F69-9375-7E707FF6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F7E02-DEBE-82EF-2E9C-624DA528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87905-D082-C620-052E-02F67EF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70982-1D4B-0756-F7A8-139A3209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D970A-A3B4-6B82-16AF-A233F012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BAFD6-6983-64FB-7A0E-F41C6EEC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BF377-163A-5F3B-F0E6-FBC70499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6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EBCACE-E46B-1AB7-4087-8B04A287C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21664-32EE-7B63-393C-5736A3CB6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73554-DF20-4E43-D04C-6A83BDE6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9595A-745C-0701-36F5-19D8195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2E427-AEE4-2324-A20C-E5C1E5E7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98272" y="-9951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9501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2024/6/17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4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2024/6/17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0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73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DC90D-87C2-AB72-4182-0DC5B530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FDA47-1FA0-0591-DF4C-C5401085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C952F-EBA8-D775-BAD2-9F7EC49D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5351E-7E42-3E1E-6D8B-B45F76F3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81E87-D203-8AA5-FA91-CBD2C0B5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F473D-8D3E-06DA-253B-04A244B5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95E03-EE4C-2F91-CB4B-9E8B72C0C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BD948-2DF6-1E33-1F84-436A25C5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B20D9-6D00-9F18-1B7D-3B427599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ED8C9-0C44-4BDA-7340-6AC5815C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3AAE-B332-E269-6BE7-D92B72B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06A08-3523-0EEB-ADA4-7512EFB90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6CA63-9638-6A77-5319-A1B0094F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0E4A47-44BA-7A8D-B40F-BC693AB8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532EAC-9CC7-867F-B322-6FFBE188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DFA52-A61E-9ED4-00FC-C792C1A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02631-3413-D2F3-FC29-530BCC3A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B23DB-8CF5-0473-47F3-BA066644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9B044-394C-24F3-5AC3-E5A4FE021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A68BA3-8B62-D62A-ECDB-40959FC37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7D8B3B-F443-EBCF-0209-3585005F2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978FB7-4AEA-4373-3CD5-ECC143F8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C96FB2-FFBF-81BE-D026-4E57F52C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6E355E-4818-8774-E745-15F1D241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655B7-C020-1634-857F-14D274CF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9235D-2433-A99A-5580-9E1D30AE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CCED8A-3751-1244-E017-497FC258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9DEEF0-5095-A2E6-4321-2C6023B0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CC7AD-555D-1B11-82CD-872196A8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E6092-E75D-3804-2DFE-809EAACE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BFEBC-C9B0-69F8-205F-68C25FDD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4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11EC3-2B1B-6D55-BD9E-E46D998B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4DBFD-3D94-76F8-3F56-46DC3887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1F375-6AD4-15CC-2880-EEC93F152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87DC8-ABE4-6F9B-8902-6BCF7CA5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D84E1-D26F-7586-96CD-5C3EFC40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46595-8684-DDD5-CBD5-556F5A5A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EA6ED-6657-E0B0-9CFD-4670E6FF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21F8E8-2B09-BAC6-094E-FC885EBA4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F719FA-E622-1B30-E298-14F232B17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6844B-0B32-098A-DEDC-BB3AB6A6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6E53B-C57C-2F52-B015-18ED64C2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0ABB25-D7F9-406E-2DFF-35336E4D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2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3CFC3-6627-DEE5-4835-103D2422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941BE-D5DF-9C46-60A5-1AA334D0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23193-21F5-2F01-C0D4-D2F1BB933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0C43-44E2-4CD1-8424-5A1A2C18FA1F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18957-A82E-0F2F-8711-461A1182A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F78BD-D0A1-76C4-9434-F53AA94A7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BAF24-162C-4BF9-BDC2-9400672B4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4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7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2D69C5F-D87B-FC99-023A-4F75D1C6104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9ACC6E1-9CF3-416F-7BE0-DB2850C26E4F}"/>
              </a:ext>
            </a:extLst>
          </p:cNvPr>
          <p:cNvSpPr/>
          <p:nvPr/>
        </p:nvSpPr>
        <p:spPr>
          <a:xfrm>
            <a:off x="255094" y="233615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0E1026-6911-51E1-2343-44F5E0ADC198}"/>
              </a:ext>
            </a:extLst>
          </p:cNvPr>
          <p:cNvSpPr txBox="1"/>
          <p:nvPr/>
        </p:nvSpPr>
        <p:spPr>
          <a:xfrm>
            <a:off x="1292269" y="2141859"/>
            <a:ext cx="100956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6000" spc="600" dirty="0">
                <a:solidFill>
                  <a:srgbClr val="106B95"/>
                </a:solidFill>
                <a:latin typeface="Times New Roman" panose="02020603050405020304" pitchFamily="18" charset="0"/>
                <a:ea typeface="字魂35号-经典雅黑" panose="00000500000000000000" pitchFamily="2" charset="-122"/>
                <a:cs typeface="Times New Roman" panose="02020603050405020304" pitchFamily="18" charset="0"/>
                <a:sym typeface="字魂35号-经典雅黑" panose="00000500000000000000" pitchFamily="2" charset="-122"/>
              </a:rPr>
              <a:t>API and Data Collection</a:t>
            </a:r>
          </a:p>
          <a:p>
            <a:pPr algn="dist"/>
            <a:endParaRPr lang="zh-CN" altLang="en-US" sz="7200" spc="6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0B95F7-68E8-D22C-EE22-93C3AC2170EA}"/>
              </a:ext>
            </a:extLst>
          </p:cNvPr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6C8250-DE55-6AEF-4FE3-01AC38C53DE3}"/>
              </a:ext>
            </a:extLst>
          </p:cNvPr>
          <p:cNvSpPr/>
          <p:nvPr/>
        </p:nvSpPr>
        <p:spPr>
          <a:xfrm>
            <a:off x="4960620" y="6435323"/>
            <a:ext cx="2270760" cy="1383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2247F13-8C10-F54C-779B-5ED3AB6FA044}"/>
              </a:ext>
            </a:extLst>
          </p:cNvPr>
          <p:cNvCxnSpPr/>
          <p:nvPr/>
        </p:nvCxnSpPr>
        <p:spPr>
          <a:xfrm>
            <a:off x="5771786" y="4193208"/>
            <a:ext cx="648429" cy="0"/>
          </a:xfrm>
          <a:prstGeom prst="line">
            <a:avLst/>
          </a:prstGeom>
          <a:ln w="57150" cap="rnd">
            <a:solidFill>
              <a:srgbClr val="2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CCF2DD-C292-8E84-6FEB-0007D52BAC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62230F-6AE8-E719-A60A-04D1EBB14FD6}"/>
              </a:ext>
            </a:extLst>
          </p:cNvPr>
          <p:cNvSpPr/>
          <p:nvPr/>
        </p:nvSpPr>
        <p:spPr>
          <a:xfrm>
            <a:off x="254547" y="202039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5767A4-AD3E-7F5F-B155-93CA094BBB21}"/>
              </a:ext>
            </a:extLst>
          </p:cNvPr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E2B99739-956B-C931-820B-F8BA36E41AFA}"/>
              </a:ext>
            </a:extLst>
          </p:cNvPr>
          <p:cNvSpPr/>
          <p:nvPr/>
        </p:nvSpPr>
        <p:spPr>
          <a:xfrm>
            <a:off x="2761661" y="303350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Calibri" panose="020F0502020204030204"/>
                <a:sym typeface="字魂35号-经典雅黑" panose="00000500000000000000" pitchFamily="2" charset="-122"/>
              </a:rPr>
              <a:t>01</a:t>
            </a:r>
            <a:endParaRPr lang="id-ID" sz="16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2" name="3">
            <a:extLst>
              <a:ext uri="{FF2B5EF4-FFF2-40B4-BE49-F238E27FC236}">
                <a16:creationId xmlns:a16="http://schemas.microsoft.com/office/drawing/2014/main" id="{C12C49EB-1F41-D8AF-4A22-297993891CEC}"/>
              </a:ext>
            </a:extLst>
          </p:cNvPr>
          <p:cNvSpPr txBox="1"/>
          <p:nvPr/>
        </p:nvSpPr>
        <p:spPr>
          <a:xfrm>
            <a:off x="2173126" y="3341283"/>
            <a:ext cx="1594172" cy="44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r>
              <a:rPr lang="en-US" altLang="zh-CN" sz="11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</a:rPr>
              <a:t>that you see nor half what you hear.</a:t>
            </a:r>
            <a:endParaRPr lang="id-ID" sz="11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cs typeface="Calibri" panose="020F0502020204030204"/>
              <a:sym typeface="字魂35号-经典雅黑" panose="00000500000000000000" pitchFamily="2" charset="-122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EB870E68-61A1-4578-B25A-A39235EA26A9}"/>
              </a:ext>
            </a:extLst>
          </p:cNvPr>
          <p:cNvSpPr/>
          <p:nvPr/>
        </p:nvSpPr>
        <p:spPr>
          <a:xfrm>
            <a:off x="5843148" y="3033506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Calibri" panose="020F0502020204030204"/>
                <a:sym typeface="字魂35号-经典雅黑" panose="00000500000000000000" pitchFamily="2" charset="-122"/>
              </a:rPr>
              <a:t>02</a:t>
            </a:r>
            <a:endParaRPr lang="id-ID" sz="16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4" name="2">
            <a:extLst>
              <a:ext uri="{FF2B5EF4-FFF2-40B4-BE49-F238E27FC236}">
                <a16:creationId xmlns:a16="http://schemas.microsoft.com/office/drawing/2014/main" id="{A22507A1-77F6-C81B-E060-86593804D147}"/>
              </a:ext>
            </a:extLst>
          </p:cNvPr>
          <p:cNvSpPr txBox="1"/>
          <p:nvPr/>
        </p:nvSpPr>
        <p:spPr>
          <a:xfrm>
            <a:off x="5298695" y="3341283"/>
            <a:ext cx="1594172" cy="44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r>
              <a:rPr lang="en-US" altLang="zh-CN" sz="11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</a:rPr>
              <a:t>that you see nor half what you hear.</a:t>
            </a:r>
            <a:endParaRPr lang="id-ID" sz="11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cs typeface="Calibri" panose="020F0502020204030204"/>
              <a:sym typeface="字魂35号-经典雅黑" panose="00000500000000000000" pitchFamily="2" charset="-122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7269E976-F436-4733-90D7-DE99B5E99747}"/>
              </a:ext>
            </a:extLst>
          </p:cNvPr>
          <p:cNvSpPr/>
          <p:nvPr/>
        </p:nvSpPr>
        <p:spPr>
          <a:xfrm>
            <a:off x="8969375" y="3033506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Calibri" panose="020F0502020204030204"/>
                <a:sym typeface="字魂35号-经典雅黑" panose="00000500000000000000" pitchFamily="2" charset="-122"/>
              </a:rPr>
              <a:t>03</a:t>
            </a:r>
            <a:endParaRPr lang="id-ID" sz="16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6" name="1">
            <a:extLst>
              <a:ext uri="{FF2B5EF4-FFF2-40B4-BE49-F238E27FC236}">
                <a16:creationId xmlns:a16="http://schemas.microsoft.com/office/drawing/2014/main" id="{BCFA288C-2130-FCDD-9808-D9B0FECB4B43}"/>
              </a:ext>
            </a:extLst>
          </p:cNvPr>
          <p:cNvSpPr txBox="1"/>
          <p:nvPr/>
        </p:nvSpPr>
        <p:spPr>
          <a:xfrm>
            <a:off x="8424922" y="3341283"/>
            <a:ext cx="1594172" cy="44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r>
              <a:rPr lang="en-US" altLang="zh-CN" sz="11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</a:rPr>
              <a:t>that you see nor half what you hear.</a:t>
            </a:r>
            <a:endParaRPr lang="id-ID" sz="11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cs typeface="Calibri" panose="020F0502020204030204"/>
              <a:sym typeface="字魂35号-经典雅黑" panose="00000500000000000000" pitchFamily="2" charset="-122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848A6BC9-26C2-75EE-5361-24031851F7AF}"/>
              </a:ext>
            </a:extLst>
          </p:cNvPr>
          <p:cNvSpPr txBox="1"/>
          <p:nvPr/>
        </p:nvSpPr>
        <p:spPr>
          <a:xfrm>
            <a:off x="4549775" y="517728"/>
            <a:ext cx="3092450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Bebas Neue" charset="0"/>
              </a:rPr>
              <a:t>03.ZHIHU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7267C-AEDC-0C6B-64C7-646E28725A42}"/>
              </a:ext>
            </a:extLst>
          </p:cNvPr>
          <p:cNvSpPr txBox="1"/>
          <p:nvPr/>
        </p:nvSpPr>
        <p:spPr>
          <a:xfrm>
            <a:off x="878305" y="1612232"/>
            <a:ext cx="10413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342900" indent="-342900">
              <a:buAutoNum type="arabicPeriod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Visits are often denied by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Zhihu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anti-scrapping</a:t>
            </a:r>
          </a:p>
          <a:p>
            <a:pPr marL="342900" indent="-342900">
              <a:buAutoNum type="arabicPeriod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kinds of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Web form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make it harder to extract various kinds of posts</a:t>
            </a:r>
          </a:p>
          <a:p>
            <a:pPr marL="342900" indent="-342900">
              <a:buAutoNum type="arabicPeriod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8492C4-A7CC-99F0-9040-27DE6605FB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371CAE-A754-0CFE-CFD6-2CE04CF95F8F}"/>
              </a:ext>
            </a:extLst>
          </p:cNvPr>
          <p:cNvSpPr/>
          <p:nvPr/>
        </p:nvSpPr>
        <p:spPr>
          <a:xfrm>
            <a:off x="255094" y="233615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FC08D8-B037-5736-3B64-02A44B87A20E}"/>
              </a:ext>
            </a:extLst>
          </p:cNvPr>
          <p:cNvGrpSpPr/>
          <p:nvPr/>
        </p:nvGrpSpPr>
        <p:grpSpPr>
          <a:xfrm>
            <a:off x="260032" y="1143317"/>
            <a:ext cx="2940685" cy="304800"/>
            <a:chOff x="285750" y="741680"/>
            <a:chExt cx="5601970" cy="3048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20E29B6-CC3A-1BA2-04BF-0916F2E91568}"/>
                </a:ext>
              </a:extLst>
            </p:cNvPr>
            <p:cNvSpPr/>
            <p:nvPr/>
          </p:nvSpPr>
          <p:spPr>
            <a:xfrm flipH="1">
              <a:off x="285750" y="741680"/>
              <a:ext cx="5029835" cy="304800"/>
            </a:xfrm>
            <a:prstGeom prst="rect">
              <a:avLst/>
            </a:prstGeom>
            <a:solidFill>
              <a:srgbClr val="2B6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0684D8F-FBD1-CB67-5BEA-011145066271}"/>
                </a:ext>
              </a:extLst>
            </p:cNvPr>
            <p:cNvSpPr/>
            <p:nvPr/>
          </p:nvSpPr>
          <p:spPr>
            <a:xfrm flipH="1">
              <a:off x="5315585" y="741680"/>
              <a:ext cx="572135" cy="304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4E4FC4C-AC8B-CC11-A4B2-1B4EC1A26D4D}"/>
              </a:ext>
            </a:extLst>
          </p:cNvPr>
          <p:cNvSpPr txBox="1"/>
          <p:nvPr/>
        </p:nvSpPr>
        <p:spPr>
          <a:xfrm>
            <a:off x="3335693" y="804485"/>
            <a:ext cx="3042821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2F6E95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rPr>
              <a:t>C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rPr>
              <a:t>ONTENTS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EBB0A2F-813E-A091-C6EB-36010E785023}"/>
              </a:ext>
            </a:extLst>
          </p:cNvPr>
          <p:cNvGrpSpPr/>
          <p:nvPr/>
        </p:nvGrpSpPr>
        <p:grpSpPr>
          <a:xfrm>
            <a:off x="1010602" y="2862262"/>
            <a:ext cx="10146030" cy="2010263"/>
            <a:chOff x="1010602" y="2862262"/>
            <a:chExt cx="10146030" cy="2010263"/>
          </a:xfrm>
        </p:grpSpPr>
        <p:sp>
          <p:nvSpPr>
            <p:cNvPr id="17" name="图形">
              <a:extLst>
                <a:ext uri="{FF2B5EF4-FFF2-40B4-BE49-F238E27FC236}">
                  <a16:creationId xmlns:a16="http://schemas.microsoft.com/office/drawing/2014/main" id="{24F9D2FB-9658-1DB7-BE02-14C114DD974B}"/>
                </a:ext>
              </a:extLst>
            </p:cNvPr>
            <p:cNvSpPr/>
            <p:nvPr/>
          </p:nvSpPr>
          <p:spPr>
            <a:xfrm>
              <a:off x="1060767" y="3965892"/>
              <a:ext cx="10095865" cy="154940"/>
            </a:xfrm>
            <a:prstGeom prst="rect">
              <a:avLst/>
            </a:prstGeom>
            <a:solidFill>
              <a:schemeClr val="bg1">
                <a:lumMod val="75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8" name="图形">
              <a:extLst>
                <a:ext uri="{FF2B5EF4-FFF2-40B4-BE49-F238E27FC236}">
                  <a16:creationId xmlns:a16="http://schemas.microsoft.com/office/drawing/2014/main" id="{6756A010-B76C-2241-65C3-4C5D2E6CA91A}"/>
                </a:ext>
              </a:extLst>
            </p:cNvPr>
            <p:cNvSpPr txBox="1"/>
            <p:nvPr/>
          </p:nvSpPr>
          <p:spPr>
            <a:xfrm>
              <a:off x="1010602" y="4334192"/>
              <a:ext cx="23310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+mn-ea"/>
                  <a:sym typeface="+mn-lt"/>
                </a:rPr>
                <a:t>Get XHS API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图形">
              <a:extLst>
                <a:ext uri="{FF2B5EF4-FFF2-40B4-BE49-F238E27FC236}">
                  <a16:creationId xmlns:a16="http://schemas.microsoft.com/office/drawing/2014/main" id="{0D0377D7-3C84-151F-CC5E-D2DC376A927C}"/>
                </a:ext>
              </a:extLst>
            </p:cNvPr>
            <p:cNvSpPr txBox="1"/>
            <p:nvPr/>
          </p:nvSpPr>
          <p:spPr>
            <a:xfrm>
              <a:off x="4556692" y="4350555"/>
              <a:ext cx="23310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+mn-ea"/>
                  <a:sym typeface="+mn-lt"/>
                </a:rPr>
                <a:t>Use XHS API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0" name="图形">
              <a:extLst>
                <a:ext uri="{FF2B5EF4-FFF2-40B4-BE49-F238E27FC236}">
                  <a16:creationId xmlns:a16="http://schemas.microsoft.com/office/drawing/2014/main" id="{D00AE3BA-43C2-4972-4511-FA1A97692267}"/>
                </a:ext>
              </a:extLst>
            </p:cNvPr>
            <p:cNvSpPr txBox="1"/>
            <p:nvPr/>
          </p:nvSpPr>
          <p:spPr>
            <a:xfrm>
              <a:off x="7911785" y="4309429"/>
              <a:ext cx="2331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cs typeface="+mn-ea"/>
                  <a:sym typeface="+mn-lt"/>
                </a:rPr>
                <a:t>ZHIHU Data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2" name="图形">
              <a:extLst>
                <a:ext uri="{FF2B5EF4-FFF2-40B4-BE49-F238E27FC236}">
                  <a16:creationId xmlns:a16="http://schemas.microsoft.com/office/drawing/2014/main" id="{1A2DF93C-8A21-AC05-4BA8-04F7A08508BB}"/>
                </a:ext>
              </a:extLst>
            </p:cNvPr>
            <p:cNvSpPr/>
            <p:nvPr/>
          </p:nvSpPr>
          <p:spPr>
            <a:xfrm>
              <a:off x="1060767" y="2862262"/>
              <a:ext cx="2146300" cy="482600"/>
            </a:xfrm>
            <a:prstGeom prst="rect">
              <a:avLst/>
            </a:prstGeom>
            <a:solidFill>
              <a:srgbClr val="2F6E9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+mn-lt"/>
                </a:rPr>
                <a:t>PART ONE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3" name="图形">
              <a:extLst>
                <a:ext uri="{FF2B5EF4-FFF2-40B4-BE49-F238E27FC236}">
                  <a16:creationId xmlns:a16="http://schemas.microsoft.com/office/drawing/2014/main" id="{FB8A37E8-0D8C-2AF2-9DE0-D1F97C62AC5E}"/>
                </a:ext>
              </a:extLst>
            </p:cNvPr>
            <p:cNvSpPr/>
            <p:nvPr/>
          </p:nvSpPr>
          <p:spPr>
            <a:xfrm>
              <a:off x="4649085" y="2862262"/>
              <a:ext cx="2146300" cy="482600"/>
            </a:xfrm>
            <a:prstGeom prst="rect">
              <a:avLst/>
            </a:prstGeom>
            <a:solidFill>
              <a:srgbClr val="2F6E9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+mn-lt"/>
                </a:rPr>
                <a:t>PART TWO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5" name="图形">
              <a:extLst>
                <a:ext uri="{FF2B5EF4-FFF2-40B4-BE49-F238E27FC236}">
                  <a16:creationId xmlns:a16="http://schemas.microsoft.com/office/drawing/2014/main" id="{90E2F430-04CD-A487-B0CF-0C77EBBC895A}"/>
                </a:ext>
              </a:extLst>
            </p:cNvPr>
            <p:cNvSpPr/>
            <p:nvPr/>
          </p:nvSpPr>
          <p:spPr>
            <a:xfrm>
              <a:off x="7911785" y="2865219"/>
              <a:ext cx="2146300" cy="482600"/>
            </a:xfrm>
            <a:prstGeom prst="rect">
              <a:avLst/>
            </a:prstGeom>
            <a:solidFill>
              <a:srgbClr val="2F6E9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+mn-lt"/>
                </a:rPr>
                <a:t>PART THREE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4" name="图形">
              <a:extLst>
                <a:ext uri="{FF2B5EF4-FFF2-40B4-BE49-F238E27FC236}">
                  <a16:creationId xmlns:a16="http://schemas.microsoft.com/office/drawing/2014/main" id="{A15D0E2A-B0EE-A317-E622-8D952F0E3CDB}"/>
                </a:ext>
              </a:extLst>
            </p:cNvPr>
            <p:cNvSpPr txBox="1"/>
            <p:nvPr/>
          </p:nvSpPr>
          <p:spPr>
            <a:xfrm>
              <a:off x="1723072" y="3562667"/>
              <a:ext cx="7702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5" name="图形">
              <a:extLst>
                <a:ext uri="{FF2B5EF4-FFF2-40B4-BE49-F238E27FC236}">
                  <a16:creationId xmlns:a16="http://schemas.microsoft.com/office/drawing/2014/main" id="{4A2CB471-ACBA-405D-8884-44574C5659CB}"/>
                </a:ext>
              </a:extLst>
            </p:cNvPr>
            <p:cNvSpPr txBox="1"/>
            <p:nvPr/>
          </p:nvSpPr>
          <p:spPr>
            <a:xfrm>
              <a:off x="5278370" y="3558222"/>
              <a:ext cx="88773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6" name="图形">
              <a:extLst>
                <a:ext uri="{FF2B5EF4-FFF2-40B4-BE49-F238E27FC236}">
                  <a16:creationId xmlns:a16="http://schemas.microsoft.com/office/drawing/2014/main" id="{5DECFF70-CA1A-4C40-4816-7318AAB3A898}"/>
                </a:ext>
              </a:extLst>
            </p:cNvPr>
            <p:cNvSpPr txBox="1"/>
            <p:nvPr/>
          </p:nvSpPr>
          <p:spPr>
            <a:xfrm>
              <a:off x="8541070" y="3555097"/>
              <a:ext cx="88773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95号-手刻宋" panose="00000500000000000000" pitchFamily="2" charset="-122"/>
                  <a:ea typeface="字魂95号-手刻宋" panose="00000500000000000000" pitchFamily="2" charset="-122"/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30" name="TextBox 9">
            <a:extLst>
              <a:ext uri="{FF2B5EF4-FFF2-40B4-BE49-F238E27FC236}">
                <a16:creationId xmlns:a16="http://schemas.microsoft.com/office/drawing/2014/main" id="{FF11A90E-4E60-197F-DCE6-A43776017FDA}"/>
              </a:ext>
            </a:extLst>
          </p:cNvPr>
          <p:cNvSpPr txBox="1"/>
          <p:nvPr/>
        </p:nvSpPr>
        <p:spPr>
          <a:xfrm>
            <a:off x="0" y="-10694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8984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6F5EEE-9701-F787-C914-DA6C601632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62230F-6AE8-E719-A60A-04D1EBB14FD6}"/>
              </a:ext>
            </a:extLst>
          </p:cNvPr>
          <p:cNvSpPr/>
          <p:nvPr/>
        </p:nvSpPr>
        <p:spPr>
          <a:xfrm>
            <a:off x="256188" y="190025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5767A4-AD3E-7F5F-B155-93CA094BBB21}"/>
              </a:ext>
            </a:extLst>
          </p:cNvPr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D44D7-954A-3823-05F7-DDCC199994D8}"/>
              </a:ext>
            </a:extLst>
          </p:cNvPr>
          <p:cNvSpPr/>
          <p:nvPr/>
        </p:nvSpPr>
        <p:spPr>
          <a:xfrm>
            <a:off x="4960620" y="6446662"/>
            <a:ext cx="2270760" cy="1383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E44D0-65EA-0B34-612F-86005ACC50ED}"/>
              </a:ext>
            </a:extLst>
          </p:cNvPr>
          <p:cNvGrpSpPr/>
          <p:nvPr/>
        </p:nvGrpSpPr>
        <p:grpSpPr>
          <a:xfrm>
            <a:off x="4483820" y="2787560"/>
            <a:ext cx="7451992" cy="1280160"/>
            <a:chOff x="4483820" y="2787560"/>
            <a:chExt cx="7451992" cy="128016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17C4D92-B1D2-7161-ED84-B1C96CC37919}"/>
                </a:ext>
              </a:extLst>
            </p:cNvPr>
            <p:cNvSpPr/>
            <p:nvPr/>
          </p:nvSpPr>
          <p:spPr>
            <a:xfrm>
              <a:off x="4483820" y="2787560"/>
              <a:ext cx="7451992" cy="1280160"/>
            </a:xfrm>
            <a:prstGeom prst="rect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90E4AF0E-5705-A543-67B6-B81AD6516F57}"/>
                </a:ext>
              </a:extLst>
            </p:cNvPr>
            <p:cNvSpPr txBox="1"/>
            <p:nvPr/>
          </p:nvSpPr>
          <p:spPr>
            <a:xfrm>
              <a:off x="4483820" y="2898381"/>
              <a:ext cx="43717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95号-手刻宋" panose="00000500000000000000" pitchFamily="2" charset="-122"/>
                  <a:ea typeface="字魂95号-手刻宋" panose="00000500000000000000" pitchFamily="2" charset="-122"/>
                  <a:cs typeface="Playfair Display" charset="0"/>
                </a:rPr>
                <a:t>PART ONE</a:t>
              </a:r>
              <a:endPara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Playfair Display" charset="0"/>
              </a:endParaRPr>
            </a:p>
          </p:txBody>
        </p:sp>
      </p:grpSp>
      <p:sp>
        <p:nvSpPr>
          <p:cNvPr id="14" name="TextBox 7">
            <a:extLst>
              <a:ext uri="{FF2B5EF4-FFF2-40B4-BE49-F238E27FC236}">
                <a16:creationId xmlns:a16="http://schemas.microsoft.com/office/drawing/2014/main" id="{82FEB9FE-A9FD-3F37-A7B9-3C4926D2F2BF}"/>
              </a:ext>
            </a:extLst>
          </p:cNvPr>
          <p:cNvSpPr txBox="1"/>
          <p:nvPr/>
        </p:nvSpPr>
        <p:spPr>
          <a:xfrm>
            <a:off x="1237915" y="2787560"/>
            <a:ext cx="24765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5号-经典雅黑" panose="00000500000000000000" pitchFamily="2" charset="-122"/>
                <a:cs typeface="Times New Roman" panose="02020603050405020304" pitchFamily="18" charset="0"/>
              </a:rPr>
              <a:t>How to get XHS API</a:t>
            </a:r>
          </a:p>
        </p:txBody>
      </p:sp>
    </p:spTree>
    <p:extLst>
      <p:ext uri="{BB962C8B-B14F-4D97-AF65-F5344CB8AC3E}">
        <p14:creationId xmlns:p14="http://schemas.microsoft.com/office/powerpoint/2010/main" val="30273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CCF2DD-C292-8E84-6FEB-0007D52BAC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62230F-6AE8-E719-A60A-04D1EBB14FD6}"/>
              </a:ext>
            </a:extLst>
          </p:cNvPr>
          <p:cNvSpPr/>
          <p:nvPr/>
        </p:nvSpPr>
        <p:spPr>
          <a:xfrm>
            <a:off x="254547" y="258979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5767A4-AD3E-7F5F-B155-93CA094BBB21}"/>
              </a:ext>
            </a:extLst>
          </p:cNvPr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C7AF1EB9-A1FA-8522-7846-E1220F61A653}"/>
              </a:ext>
            </a:extLst>
          </p:cNvPr>
          <p:cNvSpPr txBox="1"/>
          <p:nvPr/>
        </p:nvSpPr>
        <p:spPr>
          <a:xfrm>
            <a:off x="1584341" y="1339103"/>
            <a:ext cx="650748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solidFill>
                  <a:srgbClr val="383838"/>
                </a:solidFill>
                <a:latin typeface="Times New Roman" panose="02020603050405020304" pitchFamily="18" charset="0"/>
                <a:ea typeface="字魂35号-经典雅黑" panose="00000500000000000000" pitchFamily="2" charset="-122"/>
                <a:cs typeface="Times New Roman" panose="02020603050405020304" pitchFamily="18" charset="0"/>
              </a:rPr>
              <a:t>小红书分享开放平台：</a:t>
            </a:r>
            <a:r>
              <a:rPr lang="en-US" altLang="zh-CN" dirty="0">
                <a:solidFill>
                  <a:srgbClr val="383838"/>
                </a:solidFill>
                <a:latin typeface="Times New Roman" panose="02020603050405020304" pitchFamily="18" charset="0"/>
                <a:ea typeface="字魂35号-经典雅黑" panose="00000500000000000000" pitchFamily="2" charset="-122"/>
                <a:cs typeface="Times New Roman" panose="02020603050405020304" pitchFamily="18" charset="0"/>
              </a:rPr>
              <a:t>https://agora.xiaohongshu.com/index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46CA06D8-ED12-A7B7-83AE-C2A89A9E05A7}"/>
              </a:ext>
            </a:extLst>
          </p:cNvPr>
          <p:cNvSpPr txBox="1"/>
          <p:nvPr/>
        </p:nvSpPr>
        <p:spPr>
          <a:xfrm>
            <a:off x="4549775" y="517728"/>
            <a:ext cx="3092450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Bebas Neue" charset="0"/>
              </a:rPr>
              <a:t>01.Get API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FE8EDF-31EA-6783-8177-3475E9838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" y="1996334"/>
            <a:ext cx="3857699" cy="44931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834AD0-1CE9-DFE9-E5CC-DD85486BFB2D}"/>
              </a:ext>
            </a:extLst>
          </p:cNvPr>
          <p:cNvSpPr txBox="1"/>
          <p:nvPr/>
        </p:nvSpPr>
        <p:spPr>
          <a:xfrm>
            <a:off x="5614736" y="2427456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have a company to apply for API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8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6F5EEE-9701-F787-C914-DA6C601632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62230F-6AE8-E719-A60A-04D1EBB14FD6}"/>
              </a:ext>
            </a:extLst>
          </p:cNvPr>
          <p:cNvSpPr/>
          <p:nvPr/>
        </p:nvSpPr>
        <p:spPr>
          <a:xfrm>
            <a:off x="255094" y="246315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5767A4-AD3E-7F5F-B155-93CA094BBB21}"/>
              </a:ext>
            </a:extLst>
          </p:cNvPr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D44D7-954A-3823-05F7-DDCC199994D8}"/>
              </a:ext>
            </a:extLst>
          </p:cNvPr>
          <p:cNvSpPr/>
          <p:nvPr/>
        </p:nvSpPr>
        <p:spPr>
          <a:xfrm>
            <a:off x="4960620" y="6446662"/>
            <a:ext cx="2270760" cy="1383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E44D0-65EA-0B34-612F-86005ACC50ED}"/>
              </a:ext>
            </a:extLst>
          </p:cNvPr>
          <p:cNvGrpSpPr/>
          <p:nvPr/>
        </p:nvGrpSpPr>
        <p:grpSpPr>
          <a:xfrm>
            <a:off x="4483820" y="2787560"/>
            <a:ext cx="7451992" cy="1280160"/>
            <a:chOff x="4483820" y="2787560"/>
            <a:chExt cx="7451992" cy="128016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17C4D92-B1D2-7161-ED84-B1C96CC37919}"/>
                </a:ext>
              </a:extLst>
            </p:cNvPr>
            <p:cNvSpPr/>
            <p:nvPr/>
          </p:nvSpPr>
          <p:spPr>
            <a:xfrm>
              <a:off x="4483820" y="2787560"/>
              <a:ext cx="7451992" cy="1280160"/>
            </a:xfrm>
            <a:prstGeom prst="rect">
              <a:avLst/>
            </a:pr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90E4AF0E-5705-A543-67B6-B81AD6516F57}"/>
                </a:ext>
              </a:extLst>
            </p:cNvPr>
            <p:cNvSpPr txBox="1"/>
            <p:nvPr/>
          </p:nvSpPr>
          <p:spPr>
            <a:xfrm>
              <a:off x="4483820" y="2898381"/>
              <a:ext cx="43717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95号-手刻宋" panose="00000500000000000000" pitchFamily="2" charset="-122"/>
                  <a:ea typeface="字魂95号-手刻宋" panose="00000500000000000000" pitchFamily="2" charset="-122"/>
                  <a:cs typeface="Playfair Display" charset="0"/>
                </a:rPr>
                <a:t>PART TWO</a:t>
              </a:r>
              <a:endPara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Playfair Display" charset="0"/>
              </a:endParaRPr>
            </a:p>
          </p:txBody>
        </p:sp>
      </p:grpSp>
      <p:sp>
        <p:nvSpPr>
          <p:cNvPr id="14" name="TextBox 7">
            <a:extLst>
              <a:ext uri="{FF2B5EF4-FFF2-40B4-BE49-F238E27FC236}">
                <a16:creationId xmlns:a16="http://schemas.microsoft.com/office/drawing/2014/main" id="{82FEB9FE-A9FD-3F37-A7B9-3C4926D2F2BF}"/>
              </a:ext>
            </a:extLst>
          </p:cNvPr>
          <p:cNvSpPr txBox="1"/>
          <p:nvPr/>
        </p:nvSpPr>
        <p:spPr>
          <a:xfrm>
            <a:off x="1131207" y="2671195"/>
            <a:ext cx="2476500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5号-经典雅黑" panose="00000500000000000000" pitchFamily="2" charset="-122"/>
                <a:cs typeface="Times New Roman" panose="02020603050405020304" pitchFamily="18" charset="0"/>
              </a:rPr>
              <a:t>USE XHS API</a:t>
            </a:r>
          </a:p>
        </p:txBody>
      </p:sp>
    </p:spTree>
    <p:extLst>
      <p:ext uri="{BB962C8B-B14F-4D97-AF65-F5344CB8AC3E}">
        <p14:creationId xmlns:p14="http://schemas.microsoft.com/office/powerpoint/2010/main" val="247659438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CCF2DD-C292-8E84-6FEB-0007D52BAC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62230F-6AE8-E719-A60A-04D1EBB14FD6}"/>
              </a:ext>
            </a:extLst>
          </p:cNvPr>
          <p:cNvSpPr/>
          <p:nvPr/>
        </p:nvSpPr>
        <p:spPr>
          <a:xfrm>
            <a:off x="255094" y="246315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5767A4-AD3E-7F5F-B155-93CA094BBB21}"/>
              </a:ext>
            </a:extLst>
          </p:cNvPr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59BCA8A2-0150-1712-1A90-A3A7B13FE1E5}"/>
              </a:ext>
            </a:extLst>
          </p:cNvPr>
          <p:cNvSpPr txBox="1"/>
          <p:nvPr/>
        </p:nvSpPr>
        <p:spPr>
          <a:xfrm>
            <a:off x="3912101" y="626012"/>
            <a:ext cx="411897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Bebas Neue" charset="0"/>
              </a:rPr>
              <a:t>02.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5号-经典雅黑" panose="00000500000000000000" pitchFamily="2" charset="-122"/>
                <a:cs typeface="Times New Roman" panose="02020603050405020304" pitchFamily="18" charset="0"/>
              </a:rPr>
              <a:t>USE API for posts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7DB68-4F64-BCF6-BD51-2C31B8773347}"/>
              </a:ext>
            </a:extLst>
          </p:cNvPr>
          <p:cNvSpPr txBox="1"/>
          <p:nvPr/>
        </p:nvSpPr>
        <p:spPr>
          <a:xfrm>
            <a:off x="956511" y="1401679"/>
            <a:ext cx="10395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User Posts: You can get a list of posts made by a specific user. This includes accessing the content of each post, such as text, images, and videos.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Post Details: For any given post, you can retrieve detailed information such as the post content, number of likes, comment, shares, and other engagement metrics.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Posts: The API can be used to search for posts based on specific keywords, hashtags, or topics. This helps in discovering content related to particular themes or interests.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Trending and Recommended Posts: You can get a list of trending posts or posts recommended by the platform, which can be useful for understanding current popular content.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and Like Data: The API allows you to fetch comments and likes associated with posts, providing insights into user interactions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6642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CCF2DD-C292-8E84-6FEB-0007D52BAC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62230F-6AE8-E719-A60A-04D1EBB14FD6}"/>
              </a:ext>
            </a:extLst>
          </p:cNvPr>
          <p:cNvSpPr/>
          <p:nvPr/>
        </p:nvSpPr>
        <p:spPr>
          <a:xfrm>
            <a:off x="254547" y="225297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5767A4-AD3E-7F5F-B155-93CA094BBB21}"/>
              </a:ext>
            </a:extLst>
          </p:cNvPr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790FF734-07D7-110E-6BED-59E2B3303C96}"/>
              </a:ext>
            </a:extLst>
          </p:cNvPr>
          <p:cNvSpPr txBox="1"/>
          <p:nvPr/>
        </p:nvSpPr>
        <p:spPr>
          <a:xfrm>
            <a:off x="3041510" y="634377"/>
            <a:ext cx="6447088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5号-经典雅黑" panose="00000500000000000000" pitchFamily="2" charset="-122"/>
                <a:cs typeface="Times New Roman" panose="02020603050405020304" pitchFamily="18" charset="0"/>
              </a:rPr>
              <a:t>02.Use API for other purposes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55030-8E5E-DD4F-8392-CD415734D22F}"/>
              </a:ext>
            </a:extLst>
          </p:cNvPr>
          <p:cNvSpPr txBox="1"/>
          <p:nvPr/>
        </p:nvSpPr>
        <p:spPr>
          <a:xfrm>
            <a:off x="703847" y="1636295"/>
            <a:ext cx="1044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 Retrieval: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basic user information such as user ID, nickname, and profile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lists of followers and followings for a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user’s list of notes (posts) and their details.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A8D43-C987-AE1C-6E97-F62F6B5D1FDE}"/>
              </a:ext>
            </a:extLst>
          </p:cNvPr>
          <p:cNvSpPr txBox="1"/>
          <p:nvPr/>
        </p:nvSpPr>
        <p:spPr>
          <a:xfrm>
            <a:off x="703847" y="2836624"/>
            <a:ext cx="9841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Publishing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new notes (posts), including text, images, and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or delete existing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comments and like data for notes.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Search and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notes, users, topics, and relevant search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trending topics and recommended content.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Analysis and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statistics on notes such as views, likes, favorites, and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user behavior and content popularity.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Advertising and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ad companies and monitor their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analytical data related to advertisements.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245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6F5EEE-9701-F787-C914-DA6C601632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62230F-6AE8-E719-A60A-04D1EBB14FD6}"/>
              </a:ext>
            </a:extLst>
          </p:cNvPr>
          <p:cNvSpPr/>
          <p:nvPr/>
        </p:nvSpPr>
        <p:spPr>
          <a:xfrm>
            <a:off x="255094" y="246315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5767A4-AD3E-7F5F-B155-93CA094BBB21}"/>
              </a:ext>
            </a:extLst>
          </p:cNvPr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D44D7-954A-3823-05F7-DDCC199994D8}"/>
              </a:ext>
            </a:extLst>
          </p:cNvPr>
          <p:cNvSpPr/>
          <p:nvPr/>
        </p:nvSpPr>
        <p:spPr>
          <a:xfrm>
            <a:off x="4960620" y="6446662"/>
            <a:ext cx="2270760" cy="1383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E44D0-65EA-0B34-612F-86005ACC50ED}"/>
              </a:ext>
            </a:extLst>
          </p:cNvPr>
          <p:cNvGrpSpPr/>
          <p:nvPr/>
        </p:nvGrpSpPr>
        <p:grpSpPr>
          <a:xfrm>
            <a:off x="4483820" y="2787560"/>
            <a:ext cx="7451992" cy="1280160"/>
            <a:chOff x="4483820" y="2787560"/>
            <a:chExt cx="7451992" cy="128016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17C4D92-B1D2-7161-ED84-B1C96CC37919}"/>
                </a:ext>
              </a:extLst>
            </p:cNvPr>
            <p:cNvSpPr/>
            <p:nvPr/>
          </p:nvSpPr>
          <p:spPr>
            <a:xfrm>
              <a:off x="4483820" y="2787560"/>
              <a:ext cx="7451992" cy="1280160"/>
            </a:xfrm>
            <a:prstGeom prst="rect">
              <a:avLst/>
            </a:pr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90E4AF0E-5705-A543-67B6-B81AD6516F57}"/>
                </a:ext>
              </a:extLst>
            </p:cNvPr>
            <p:cNvSpPr txBox="1"/>
            <p:nvPr/>
          </p:nvSpPr>
          <p:spPr>
            <a:xfrm>
              <a:off x="4483820" y="2898381"/>
              <a:ext cx="529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字魂95号-手刻宋" panose="00000500000000000000" pitchFamily="2" charset="-122"/>
                  <a:ea typeface="字魂95号-手刻宋" panose="00000500000000000000" pitchFamily="2" charset="-122"/>
                  <a:cs typeface="Playfair Display" charset="0"/>
                </a:rPr>
                <a:t>PART THREE</a:t>
              </a:r>
              <a:endPara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Playfair Display" charset="0"/>
              </a:endParaRPr>
            </a:p>
          </p:txBody>
        </p:sp>
      </p:grpSp>
      <p:sp>
        <p:nvSpPr>
          <p:cNvPr id="14" name="TextBox 7">
            <a:extLst>
              <a:ext uri="{FF2B5EF4-FFF2-40B4-BE49-F238E27FC236}">
                <a16:creationId xmlns:a16="http://schemas.microsoft.com/office/drawing/2014/main" id="{82FEB9FE-A9FD-3F37-A7B9-3C4926D2F2BF}"/>
              </a:ext>
            </a:extLst>
          </p:cNvPr>
          <p:cNvSpPr txBox="1"/>
          <p:nvPr/>
        </p:nvSpPr>
        <p:spPr>
          <a:xfrm>
            <a:off x="1003300" y="2840325"/>
            <a:ext cx="247650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35号-经典雅黑" panose="00000500000000000000" pitchFamily="2" charset="-122"/>
                <a:cs typeface="Times New Roman" panose="02020603050405020304" pitchFamily="18" charset="0"/>
              </a:rPr>
              <a:t>ZHIHU Data</a:t>
            </a:r>
          </a:p>
        </p:txBody>
      </p:sp>
    </p:spTree>
    <p:extLst>
      <p:ext uri="{BB962C8B-B14F-4D97-AF65-F5344CB8AC3E}">
        <p14:creationId xmlns:p14="http://schemas.microsoft.com/office/powerpoint/2010/main" val="62991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CCF2DD-C292-8E84-6FEB-0007D52BAC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62230F-6AE8-E719-A60A-04D1EBB14FD6}"/>
              </a:ext>
            </a:extLst>
          </p:cNvPr>
          <p:cNvSpPr/>
          <p:nvPr/>
        </p:nvSpPr>
        <p:spPr>
          <a:xfrm>
            <a:off x="254547" y="202039"/>
            <a:ext cx="11682906" cy="634004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5767A4-AD3E-7F5F-B155-93CA094BBB21}"/>
              </a:ext>
            </a:extLst>
          </p:cNvPr>
          <p:cNvSpPr/>
          <p:nvPr/>
        </p:nvSpPr>
        <p:spPr>
          <a:xfrm>
            <a:off x="4960620" y="231003"/>
            <a:ext cx="2270760" cy="289770"/>
          </a:xfrm>
          <a:prstGeom prst="rect">
            <a:avLst/>
          </a:prstGeom>
          <a:solidFill>
            <a:srgbClr val="2B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E2B99739-956B-C931-820B-F8BA36E41AFA}"/>
              </a:ext>
            </a:extLst>
          </p:cNvPr>
          <p:cNvSpPr/>
          <p:nvPr/>
        </p:nvSpPr>
        <p:spPr>
          <a:xfrm>
            <a:off x="2761661" y="303350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Calibri" panose="020F0502020204030204"/>
                <a:sym typeface="字魂35号-经典雅黑" panose="00000500000000000000" pitchFamily="2" charset="-122"/>
              </a:rPr>
              <a:t>01</a:t>
            </a:r>
            <a:endParaRPr lang="id-ID" sz="16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2" name="3">
            <a:extLst>
              <a:ext uri="{FF2B5EF4-FFF2-40B4-BE49-F238E27FC236}">
                <a16:creationId xmlns:a16="http://schemas.microsoft.com/office/drawing/2014/main" id="{C12C49EB-1F41-D8AF-4A22-297993891CEC}"/>
              </a:ext>
            </a:extLst>
          </p:cNvPr>
          <p:cNvSpPr txBox="1"/>
          <p:nvPr/>
        </p:nvSpPr>
        <p:spPr>
          <a:xfrm>
            <a:off x="2173126" y="3341283"/>
            <a:ext cx="1594172" cy="44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r>
              <a:rPr lang="en-US" altLang="zh-CN" sz="11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</a:rPr>
              <a:t>that you see nor half what you hear.</a:t>
            </a:r>
            <a:endParaRPr lang="id-ID" sz="11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cs typeface="Calibri" panose="020F0502020204030204"/>
              <a:sym typeface="字魂35号-经典雅黑" panose="00000500000000000000" pitchFamily="2" charset="-122"/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EB870E68-61A1-4578-B25A-A39235EA26A9}"/>
              </a:ext>
            </a:extLst>
          </p:cNvPr>
          <p:cNvSpPr/>
          <p:nvPr/>
        </p:nvSpPr>
        <p:spPr>
          <a:xfrm>
            <a:off x="5843148" y="3033506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Calibri" panose="020F0502020204030204"/>
                <a:sym typeface="字魂35号-经典雅黑" panose="00000500000000000000" pitchFamily="2" charset="-122"/>
              </a:rPr>
              <a:t>02</a:t>
            </a:r>
            <a:endParaRPr lang="id-ID" sz="16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4" name="2">
            <a:extLst>
              <a:ext uri="{FF2B5EF4-FFF2-40B4-BE49-F238E27FC236}">
                <a16:creationId xmlns:a16="http://schemas.microsoft.com/office/drawing/2014/main" id="{A22507A1-77F6-C81B-E060-86593804D147}"/>
              </a:ext>
            </a:extLst>
          </p:cNvPr>
          <p:cNvSpPr txBox="1"/>
          <p:nvPr/>
        </p:nvSpPr>
        <p:spPr>
          <a:xfrm>
            <a:off x="5298695" y="3341283"/>
            <a:ext cx="1594172" cy="44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r>
              <a:rPr lang="en-US" altLang="zh-CN" sz="11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</a:rPr>
              <a:t>that you see nor half what you hear.</a:t>
            </a:r>
            <a:endParaRPr lang="id-ID" sz="11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cs typeface="Calibri" panose="020F0502020204030204"/>
              <a:sym typeface="字魂35号-经典雅黑" panose="00000500000000000000" pitchFamily="2" charset="-122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7269E976-F436-4733-90D7-DE99B5E99747}"/>
              </a:ext>
            </a:extLst>
          </p:cNvPr>
          <p:cNvSpPr/>
          <p:nvPr/>
        </p:nvSpPr>
        <p:spPr>
          <a:xfrm>
            <a:off x="8969375" y="3033506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Calibri" panose="020F0502020204030204"/>
                <a:sym typeface="字魂35号-经典雅黑" panose="00000500000000000000" pitchFamily="2" charset="-122"/>
              </a:rPr>
              <a:t>03</a:t>
            </a:r>
            <a:endParaRPr lang="id-ID" sz="16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字魂35号-经典雅黑" panose="00000500000000000000" pitchFamily="2" charset="-122"/>
            </a:endParaRPr>
          </a:p>
        </p:txBody>
      </p:sp>
      <p:sp>
        <p:nvSpPr>
          <p:cNvPr id="16" name="1">
            <a:extLst>
              <a:ext uri="{FF2B5EF4-FFF2-40B4-BE49-F238E27FC236}">
                <a16:creationId xmlns:a16="http://schemas.microsoft.com/office/drawing/2014/main" id="{BCFA288C-2130-FCDD-9808-D9B0FECB4B43}"/>
              </a:ext>
            </a:extLst>
          </p:cNvPr>
          <p:cNvSpPr txBox="1"/>
          <p:nvPr/>
        </p:nvSpPr>
        <p:spPr>
          <a:xfrm>
            <a:off x="8424922" y="3341283"/>
            <a:ext cx="1594172" cy="44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  <a:defRPr/>
            </a:pPr>
            <a:r>
              <a:rPr lang="en-US" altLang="zh-CN" sz="1100" dirty="0">
                <a:solidFill>
                  <a:schemeClr val="bg1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</a:rPr>
              <a:t>that you see nor half what you hear.</a:t>
            </a:r>
            <a:endParaRPr lang="id-ID" sz="1100" i="1" dirty="0">
              <a:solidFill>
                <a:schemeClr val="bg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cs typeface="Calibri" panose="020F0502020204030204"/>
              <a:sym typeface="字魂35号-经典雅黑" panose="00000500000000000000" pitchFamily="2" charset="-122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848A6BC9-26C2-75EE-5361-24031851F7AF}"/>
              </a:ext>
            </a:extLst>
          </p:cNvPr>
          <p:cNvSpPr txBox="1"/>
          <p:nvPr/>
        </p:nvSpPr>
        <p:spPr>
          <a:xfrm>
            <a:off x="4549775" y="517728"/>
            <a:ext cx="3092450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Bebas Neue" charset="0"/>
              </a:rPr>
              <a:t>03.ZHIHU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F0C6FC-3B75-C6AB-8E24-AF9566A06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12" y="1304542"/>
            <a:ext cx="8196538" cy="46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1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2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514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微软雅黑</vt:lpstr>
      <vt:lpstr>字魂35号-经典雅黑</vt:lpstr>
      <vt:lpstr>字魂95号-手刻宋</vt:lpstr>
      <vt:lpstr>Arial</vt:lpstr>
      <vt:lpstr>Times New Roman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</dc:title>
  <dc:creator>第一PPT，www.1ppt.com</dc:creator>
  <cp:keywords>www.1ppt.com</cp:keywords>
  <dc:description>第一PPT</dc:description>
  <cp:lastModifiedBy>Zhihan Hu</cp:lastModifiedBy>
  <cp:revision>41</cp:revision>
  <dcterms:created xsi:type="dcterms:W3CDTF">2022-09-03T04:45:00Z</dcterms:created>
  <dcterms:modified xsi:type="dcterms:W3CDTF">2024-06-17T12:19:21Z</dcterms:modified>
</cp:coreProperties>
</file>