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90" r:id="rId2"/>
    <p:sldId id="300" r:id="rId3"/>
    <p:sldId id="281" r:id="rId4"/>
    <p:sldId id="291" r:id="rId5"/>
    <p:sldId id="301" r:id="rId6"/>
    <p:sldId id="302" r:id="rId7"/>
    <p:sldId id="304" r:id="rId8"/>
    <p:sldId id="287"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05" r:id="rId24"/>
    <p:sldId id="288" r:id="rId25"/>
    <p:sldId id="321" r:id="rId26"/>
    <p:sldId id="299" r:id="rId2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08">
          <p15:clr>
            <a:srgbClr val="A4A3A4"/>
          </p15:clr>
        </p15:guide>
        <p15:guide id="2" orient="horz" pos="32">
          <p15:clr>
            <a:srgbClr val="A4A3A4"/>
          </p15:clr>
        </p15:guide>
        <p15:guide id="3" pos="136">
          <p15:clr>
            <a:srgbClr val="A4A3A4"/>
          </p15:clr>
        </p15:guide>
        <p15:guide id="4" pos="2880">
          <p15:clr>
            <a:srgbClr val="A4A3A4"/>
          </p15:clr>
        </p15:guide>
        <p15:guide id="5" pos="56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2F5"/>
    <a:srgbClr val="304371"/>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7582" autoAdjust="0"/>
  </p:normalViewPr>
  <p:slideViewPr>
    <p:cSldViewPr snapToGrid="0" showGuides="1">
      <p:cViewPr varScale="1">
        <p:scale>
          <a:sx n="114" d="100"/>
          <a:sy n="114" d="100"/>
        </p:scale>
        <p:origin x="590" y="82"/>
      </p:cViewPr>
      <p:guideLst>
        <p:guide orient="horz" pos="3208"/>
        <p:guide orient="horz" pos="32"/>
        <p:guide pos="136"/>
        <p:guide pos="2880"/>
        <p:guide pos="56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2020/7/14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r>
              <a:rPr lang="en-US" altLang="zh-CN" dirty="0"/>
              <a:t>https://liangliangtuwen.tmall.com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pPr/>
              <a:t>2020/7/14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pPr/>
              <a:t>2020/7/14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pPr/>
              <a:t>2020/7/14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0" name="Picture Placeholder 7"/>
          <p:cNvSpPr>
            <a:spLocks noGrp="1"/>
          </p:cNvSpPr>
          <p:nvPr>
            <p:ph type="pic" sz="quarter" idx="14"/>
          </p:nvPr>
        </p:nvSpPr>
        <p:spPr>
          <a:xfrm>
            <a:off x="23090" y="1229219"/>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1" name="Picture Placeholder 7"/>
          <p:cNvSpPr>
            <a:spLocks noGrp="1"/>
          </p:cNvSpPr>
          <p:nvPr>
            <p:ph type="pic" sz="quarter" idx="15"/>
          </p:nvPr>
        </p:nvSpPr>
        <p:spPr>
          <a:xfrm>
            <a:off x="3061854"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2" name="Picture Placeholder 7"/>
          <p:cNvSpPr>
            <a:spLocks noGrp="1"/>
          </p:cNvSpPr>
          <p:nvPr>
            <p:ph type="pic" sz="quarter" idx="16"/>
          </p:nvPr>
        </p:nvSpPr>
        <p:spPr>
          <a:xfrm>
            <a:off x="6100618"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3" name="Picture Placeholder 7"/>
          <p:cNvSpPr>
            <a:spLocks noGrp="1"/>
          </p:cNvSpPr>
          <p:nvPr>
            <p:ph type="pic" sz="quarter" idx="14"/>
          </p:nvPr>
        </p:nvSpPr>
        <p:spPr>
          <a:xfrm>
            <a:off x="309860"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4" name="Picture Placeholder 7"/>
          <p:cNvSpPr>
            <a:spLocks noGrp="1"/>
          </p:cNvSpPr>
          <p:nvPr>
            <p:ph type="pic" sz="quarter" idx="15"/>
          </p:nvPr>
        </p:nvSpPr>
        <p:spPr>
          <a:xfrm>
            <a:off x="3348624"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6"/>
          </p:nvPr>
        </p:nvSpPr>
        <p:spPr>
          <a:xfrm>
            <a:off x="6387388"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矩形 15"/>
          <p:cNvSpPr/>
          <p:nvPr userDrawn="1"/>
        </p:nvSpPr>
        <p:spPr>
          <a:xfrm>
            <a:off x="309860" y="2805681"/>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348624"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6387388"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8147154" y="105427"/>
            <a:ext cx="819654" cy="692361"/>
            <a:chOff x="2992437" y="0"/>
            <a:chExt cx="2543175" cy="2148217"/>
          </a:xfrm>
          <a:solidFill>
            <a:srgbClr val="304371"/>
          </a:solidFill>
        </p:grpSpPr>
        <p:grpSp>
          <p:nvGrpSpPr>
            <p:cNvPr id="9" name="组合 8"/>
            <p:cNvGrpSpPr/>
            <p:nvPr/>
          </p:nvGrpSpPr>
          <p:grpSpPr>
            <a:xfrm>
              <a:off x="2992437" y="1183017"/>
              <a:ext cx="2543175" cy="965200"/>
              <a:chOff x="3297238" y="2879725"/>
              <a:chExt cx="2543175" cy="965200"/>
            </a:xfrm>
            <a:grpFill/>
          </p:grpSpPr>
          <p:sp>
            <p:nvSpPr>
              <p:cNvPr id="27"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0" name="组合 9"/>
            <p:cNvGrpSpPr/>
            <p:nvPr/>
          </p:nvGrpSpPr>
          <p:grpSpPr>
            <a:xfrm>
              <a:off x="3763962" y="0"/>
              <a:ext cx="1069105" cy="1067923"/>
              <a:chOff x="3851276" y="1292225"/>
              <a:chExt cx="1435100" cy="1433513"/>
            </a:xfrm>
            <a:grpFill/>
          </p:grpSpPr>
          <p:sp>
            <p:nvSpPr>
              <p:cNvPr id="11"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pPr/>
              <a:t>2020/7/14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pPr/>
              <a:t>2020/7/14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pPr/>
              <a:t>2020/7/14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pPr/>
              <a:t>2020/7/14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pPr/>
              <a:t>2020/7/14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pPr/>
              <a:t>‹#›</a:t>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F2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pPr/>
              <a:t>2020/7/14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bwMode="auto">
          <a:xfrm>
            <a:off x="2188368" y="2517961"/>
            <a:ext cx="4780761" cy="830997"/>
          </a:xfrm>
          <a:prstGeom prst="rect">
            <a:avLst/>
          </a:prstGeom>
        </p:spPr>
        <p:txBody>
          <a:bodyPr wrap="square">
            <a:spAutoFit/>
          </a:bodyPr>
          <a:lstStyle/>
          <a:p>
            <a:pPr algn="ctr">
              <a:defRPr/>
            </a:pPr>
            <a:r>
              <a:rPr lang="en-US" altLang="zh-CN" sz="2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基于深度神经网络的满文单词识别研究与实现</a:t>
            </a:r>
            <a:r>
              <a:rPr lang="en-US" altLang="zh-CN" sz="2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794844" y="4667204"/>
            <a:ext cx="1107996" cy="276999"/>
          </a:xfrm>
          <a:prstGeom prst="rect">
            <a:avLst/>
          </a:prstGeom>
        </p:spPr>
        <p:txBody>
          <a:bodyPr wrap="none">
            <a:spAutoFit/>
          </a:bodyPr>
          <a:lstStyle/>
          <a:p>
            <a:pPr algn="r">
              <a:defRPr/>
            </a:pPr>
            <a:r>
              <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答辩人：崔鉴</a:t>
            </a: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菱形 1"/>
          <p:cNvSpPr/>
          <p:nvPr/>
        </p:nvSpPr>
        <p:spPr>
          <a:xfrm>
            <a:off x="1922651" y="73358"/>
            <a:ext cx="5312199" cy="4996783"/>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bwMode="auto">
          <a:xfrm>
            <a:off x="278388" y="4667204"/>
            <a:ext cx="947695" cy="276999"/>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2019-6-19</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ADB8EA8E-B796-452C-80AD-0BA6C2B682E2}"/>
              </a:ext>
            </a:extLst>
          </p:cNvPr>
          <p:cNvPicPr>
            <a:picLocks noChangeAspect="1"/>
          </p:cNvPicPr>
          <p:nvPr/>
        </p:nvPicPr>
        <p:blipFill>
          <a:blip r:embed="rId3"/>
          <a:stretch>
            <a:fillRect/>
          </a:stretch>
        </p:blipFill>
        <p:spPr>
          <a:xfrm>
            <a:off x="3884787" y="1041177"/>
            <a:ext cx="1387921" cy="13971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72382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a:t>
            </a:r>
          </a:p>
        </p:txBody>
      </p:sp>
      <p:sp>
        <p:nvSpPr>
          <p:cNvPr id="5" name="矩形 4"/>
          <p:cNvSpPr/>
          <p:nvPr/>
        </p:nvSpPr>
        <p:spPr>
          <a:xfrm>
            <a:off x="90232" y="575233"/>
            <a:ext cx="128753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RESULTS </a:t>
            </a:r>
          </a:p>
        </p:txBody>
      </p:sp>
      <p:cxnSp>
        <p:nvCxnSpPr>
          <p:cNvPr id="7" name="直接连接符 6"/>
          <p:cNvCxnSpPr/>
          <p:nvPr/>
        </p:nvCxnSpPr>
        <p:spPr>
          <a:xfrm>
            <a:off x="194041" y="79067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BE4511B8-141F-4F6E-96F8-E5649977F1BC}"/>
              </a:ext>
            </a:extLst>
          </p:cNvPr>
          <p:cNvSpPr/>
          <p:nvPr/>
        </p:nvSpPr>
        <p:spPr bwMode="auto">
          <a:xfrm>
            <a:off x="849974" y="1070686"/>
            <a:ext cx="3036601"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VGGNet</a:t>
            </a: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实现满文单词识别</a:t>
            </a:r>
          </a:p>
        </p:txBody>
      </p:sp>
      <p:sp>
        <p:nvSpPr>
          <p:cNvPr id="18" name="椭圆 1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5A5A80D7-2966-45A3-9FF4-2FCCB21BE0A3}"/>
              </a:ext>
            </a:extLst>
          </p:cNvPr>
          <p:cNvSpPr/>
          <p:nvPr/>
        </p:nvSpPr>
        <p:spPr>
          <a:xfrm>
            <a:off x="244446" y="926586"/>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9" name="组合 18">
            <a:extLst>
              <a:ext uri="{FF2B5EF4-FFF2-40B4-BE49-F238E27FC236}">
                <a16:creationId xmlns:a16="http://schemas.microsoft.com/office/drawing/2014/main" id="{46EDB64A-7E56-4D95-AE10-7406552BFC48}"/>
              </a:ext>
            </a:extLst>
          </p:cNvPr>
          <p:cNvGrpSpPr/>
          <p:nvPr/>
        </p:nvGrpSpPr>
        <p:grpSpPr>
          <a:xfrm>
            <a:off x="367628" y="1050075"/>
            <a:ext cx="359165" cy="359165"/>
            <a:chOff x="3191434" y="2145028"/>
            <a:chExt cx="359165" cy="359165"/>
          </a:xfrm>
          <a:solidFill>
            <a:schemeClr val="bg1"/>
          </a:solidFill>
        </p:grpSpPr>
        <p:sp>
          <p:nvSpPr>
            <p:cNvPr id="20" name="AutoShape 123">
              <a:extLst>
                <a:ext uri="{FF2B5EF4-FFF2-40B4-BE49-F238E27FC236}">
                  <a16:creationId xmlns:a16="http://schemas.microsoft.com/office/drawing/2014/main" id="{EA2DFFDC-3464-48AA-A154-D512E5FD435E}"/>
                </a:ext>
              </a:extLst>
            </p:cNvPr>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 name="AutoShape 124">
              <a:extLst>
                <a:ext uri="{FF2B5EF4-FFF2-40B4-BE49-F238E27FC236}">
                  <a16:creationId xmlns:a16="http://schemas.microsoft.com/office/drawing/2014/main" id="{703E5088-9307-4327-ACFF-7E30F1B68F5D}"/>
                </a:ext>
              </a:extLst>
            </p:cNvPr>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125">
              <a:extLst>
                <a:ext uri="{FF2B5EF4-FFF2-40B4-BE49-F238E27FC236}">
                  <a16:creationId xmlns:a16="http://schemas.microsoft.com/office/drawing/2014/main" id="{6A946523-B483-406C-BBD6-630C38877D48}"/>
                </a:ext>
              </a:extLst>
            </p:cNvPr>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pic>
        <p:nvPicPr>
          <p:cNvPr id="9" name="图片 8">
            <a:extLst>
              <a:ext uri="{FF2B5EF4-FFF2-40B4-BE49-F238E27FC236}">
                <a16:creationId xmlns:a16="http://schemas.microsoft.com/office/drawing/2014/main" id="{B994DA96-8F0F-4DBB-A065-EB752943433D}"/>
              </a:ext>
            </a:extLst>
          </p:cNvPr>
          <p:cNvPicPr>
            <a:picLocks noChangeAspect="1"/>
          </p:cNvPicPr>
          <p:nvPr/>
        </p:nvPicPr>
        <p:blipFill>
          <a:blip r:embed="rId2"/>
          <a:stretch>
            <a:fillRect/>
          </a:stretch>
        </p:blipFill>
        <p:spPr>
          <a:xfrm>
            <a:off x="4404204" y="205901"/>
            <a:ext cx="4545755" cy="5013554"/>
          </a:xfrm>
          <a:prstGeom prst="rect">
            <a:avLst/>
          </a:prstGeom>
        </p:spPr>
      </p:pic>
      <p:sp>
        <p:nvSpPr>
          <p:cNvPr id="10" name="矩形 9">
            <a:extLst>
              <a:ext uri="{FF2B5EF4-FFF2-40B4-BE49-F238E27FC236}">
                <a16:creationId xmlns:a16="http://schemas.microsoft.com/office/drawing/2014/main" id="{A0F7E845-E26E-4EF1-9499-47BC7FCDE822}"/>
              </a:ext>
            </a:extLst>
          </p:cNvPr>
          <p:cNvSpPr/>
          <p:nvPr/>
        </p:nvSpPr>
        <p:spPr>
          <a:xfrm>
            <a:off x="244446" y="1970696"/>
            <a:ext cx="4572000" cy="2597571"/>
          </a:xfrm>
          <a:prstGeom prst="rect">
            <a:avLst/>
          </a:prstGeom>
        </p:spPr>
        <p:txBody>
          <a:bodyPr>
            <a:spAutoFit/>
          </a:bodyPr>
          <a:lstStyle/>
          <a:p>
            <a:pPr indent="304800" algn="just">
              <a:lnSpc>
                <a:spcPts val="2200"/>
              </a:lnSpc>
              <a:spcAft>
                <a:spcPts val="0"/>
              </a:spcAft>
              <a:tabLst>
                <a:tab pos="239395" algn="l"/>
              </a:tabLst>
            </a:pPr>
            <a:r>
              <a:rPr lang="zh-CN" altLang="zh-CN" sz="1200" dirty="0">
                <a:latin typeface="+mj-ea"/>
                <a:ea typeface="+mj-ea"/>
              </a:rPr>
              <a:t>本</a:t>
            </a:r>
            <a:r>
              <a:rPr lang="zh-CN" altLang="en-US" sz="1200" dirty="0">
                <a:latin typeface="+mj-ea"/>
                <a:ea typeface="+mj-ea"/>
              </a:rPr>
              <a:t>设计</a:t>
            </a:r>
            <a:r>
              <a:rPr lang="zh-CN" altLang="zh-CN" sz="1200" dirty="0">
                <a:latin typeface="+mj-ea"/>
                <a:ea typeface="+mj-ea"/>
              </a:rPr>
              <a:t>在按照原始的网络结构和参数搭建了</a:t>
            </a:r>
            <a:r>
              <a:rPr lang="en-US" altLang="zh-CN" sz="1200" dirty="0">
                <a:latin typeface="+mj-ea"/>
                <a:ea typeface="+mj-ea"/>
              </a:rPr>
              <a:t>VGG19</a:t>
            </a:r>
            <a:r>
              <a:rPr lang="zh-CN" altLang="zh-CN" sz="1200" dirty="0">
                <a:latin typeface="+mj-ea"/>
                <a:ea typeface="+mj-ea"/>
              </a:rPr>
              <a:t>模型后，运行结果报错显示</a:t>
            </a:r>
            <a:r>
              <a:rPr lang="en-US" altLang="zh-CN" sz="1200" dirty="0">
                <a:latin typeface="+mj-ea"/>
                <a:ea typeface="+mj-ea"/>
              </a:rPr>
              <a:t>ResourceExhaustedError</a:t>
            </a:r>
            <a:r>
              <a:rPr lang="zh-CN" altLang="zh-CN" sz="1200" dirty="0">
                <a:latin typeface="+mj-ea"/>
                <a:ea typeface="+mj-ea"/>
              </a:rPr>
              <a:t>。这是由于网络层太多和参数量过大，导致</a:t>
            </a:r>
            <a:r>
              <a:rPr lang="en-US" altLang="zh-CN" sz="1200" dirty="0">
                <a:latin typeface="+mj-ea"/>
                <a:ea typeface="+mj-ea"/>
              </a:rPr>
              <a:t>GPU</a:t>
            </a:r>
            <a:r>
              <a:rPr lang="zh-CN" altLang="zh-CN" sz="1200" dirty="0">
                <a:latin typeface="+mj-ea"/>
                <a:ea typeface="+mj-ea"/>
              </a:rPr>
              <a:t>资源耗尽。因此对网络做出了调整；将</a:t>
            </a:r>
            <a:r>
              <a:rPr lang="en-US" altLang="zh-CN" sz="1200" dirty="0">
                <a:latin typeface="+mj-ea"/>
                <a:ea typeface="+mj-ea"/>
              </a:rPr>
              <a:t>VGG19</a:t>
            </a:r>
            <a:r>
              <a:rPr lang="zh-CN" altLang="zh-CN" sz="1200" dirty="0">
                <a:latin typeface="+mj-ea"/>
                <a:ea typeface="+mj-ea"/>
              </a:rPr>
              <a:t>的所有卷积层的卷积核个数缩减了一半，</a:t>
            </a:r>
            <a:r>
              <a:rPr lang="zh-CN" altLang="en-US" sz="1200" dirty="0">
                <a:latin typeface="+mj-ea"/>
                <a:ea typeface="+mj-ea"/>
              </a:rPr>
              <a:t>并</a:t>
            </a:r>
            <a:r>
              <a:rPr lang="zh-CN" altLang="zh-CN" sz="1200" dirty="0">
                <a:latin typeface="+mj-ea"/>
                <a:ea typeface="+mj-ea"/>
              </a:rPr>
              <a:t>将前两层的全连层神经节点数分别设置成</a:t>
            </a:r>
            <a:r>
              <a:rPr lang="en-US" altLang="zh-CN" sz="1200" dirty="0">
                <a:latin typeface="+mj-ea"/>
                <a:ea typeface="+mj-ea"/>
              </a:rPr>
              <a:t>4096</a:t>
            </a:r>
            <a:r>
              <a:rPr lang="zh-CN" altLang="zh-CN" sz="1200" dirty="0">
                <a:latin typeface="+mj-ea"/>
                <a:ea typeface="+mj-ea"/>
              </a:rPr>
              <a:t>和</a:t>
            </a:r>
            <a:r>
              <a:rPr lang="en-US" altLang="zh-CN" sz="1200" dirty="0">
                <a:latin typeface="+mj-ea"/>
                <a:ea typeface="+mj-ea"/>
              </a:rPr>
              <a:t>2048</a:t>
            </a:r>
            <a:r>
              <a:rPr lang="zh-CN" altLang="zh-CN" sz="1200" dirty="0">
                <a:latin typeface="+mj-ea"/>
                <a:ea typeface="+mj-ea"/>
              </a:rPr>
              <a:t>。这时该网络对满文识别的模型训练</a:t>
            </a:r>
            <a:r>
              <a:rPr lang="zh-CN" altLang="en-US" sz="1200" dirty="0">
                <a:latin typeface="+mj-ea"/>
                <a:ea typeface="+mj-ea"/>
              </a:rPr>
              <a:t>效果较</a:t>
            </a:r>
            <a:r>
              <a:rPr lang="zh-CN" altLang="zh-CN" sz="1200" dirty="0">
                <a:latin typeface="+mj-ea"/>
                <a:ea typeface="+mj-ea"/>
              </a:rPr>
              <a:t>好。同</a:t>
            </a:r>
            <a:r>
              <a:rPr lang="zh-CN" altLang="en-US" sz="1200" dirty="0">
                <a:latin typeface="+mj-ea"/>
                <a:ea typeface="+mj-ea"/>
              </a:rPr>
              <a:t>时</a:t>
            </a:r>
            <a:r>
              <a:rPr lang="zh-CN" altLang="zh-CN" sz="1200" dirty="0">
                <a:latin typeface="+mj-ea"/>
                <a:ea typeface="+mj-ea"/>
              </a:rPr>
              <a:t>本</a:t>
            </a:r>
            <a:r>
              <a:rPr lang="zh-CN" altLang="en-US" sz="1200" dirty="0">
                <a:latin typeface="+mj-ea"/>
                <a:ea typeface="+mj-ea"/>
              </a:rPr>
              <a:t>设计</a:t>
            </a:r>
            <a:r>
              <a:rPr lang="zh-CN" altLang="zh-CN" sz="1200" dirty="0">
                <a:latin typeface="+mj-ea"/>
                <a:ea typeface="+mj-ea"/>
              </a:rPr>
              <a:t>也搭建了</a:t>
            </a:r>
            <a:r>
              <a:rPr lang="en-US" altLang="zh-CN" sz="1200" dirty="0">
                <a:latin typeface="+mj-ea"/>
                <a:ea typeface="+mj-ea"/>
              </a:rPr>
              <a:t>VGG16</a:t>
            </a:r>
            <a:r>
              <a:rPr lang="zh-CN" altLang="zh-CN" sz="1200" dirty="0">
                <a:latin typeface="+mj-ea"/>
                <a:ea typeface="+mj-ea"/>
              </a:rPr>
              <a:t>网络用来与</a:t>
            </a:r>
            <a:r>
              <a:rPr lang="en-US" altLang="zh-CN" sz="1200" dirty="0">
                <a:latin typeface="+mj-ea"/>
                <a:ea typeface="+mj-ea"/>
              </a:rPr>
              <a:t>VGG19</a:t>
            </a:r>
            <a:r>
              <a:rPr lang="zh-CN" altLang="zh-CN" sz="1200" dirty="0">
                <a:latin typeface="+mj-ea"/>
                <a:ea typeface="+mj-ea"/>
              </a:rPr>
              <a:t>对比，该</a:t>
            </a:r>
            <a:r>
              <a:rPr lang="en-US" altLang="zh-CN" sz="1200" dirty="0">
                <a:latin typeface="+mj-ea"/>
                <a:ea typeface="+mj-ea"/>
              </a:rPr>
              <a:t>VGG16</a:t>
            </a:r>
            <a:r>
              <a:rPr lang="zh-CN" altLang="zh-CN" sz="1200" dirty="0">
                <a:latin typeface="+mj-ea"/>
                <a:ea typeface="+mj-ea"/>
              </a:rPr>
              <a:t>的卷积核大小同样缩减一半，全连层的神经元数同样分别设置为</a:t>
            </a:r>
            <a:r>
              <a:rPr lang="en-US" altLang="zh-CN" sz="1200" dirty="0">
                <a:latin typeface="+mj-ea"/>
                <a:ea typeface="+mj-ea"/>
              </a:rPr>
              <a:t>4096</a:t>
            </a:r>
            <a:r>
              <a:rPr lang="zh-CN" altLang="zh-CN" sz="1200" dirty="0">
                <a:latin typeface="+mj-ea"/>
                <a:ea typeface="+mj-ea"/>
              </a:rPr>
              <a:t>和</a:t>
            </a:r>
            <a:r>
              <a:rPr lang="en-US" altLang="zh-CN" sz="1200" dirty="0">
                <a:latin typeface="+mj-ea"/>
                <a:ea typeface="+mj-ea"/>
              </a:rPr>
              <a:t>2048</a:t>
            </a:r>
            <a:r>
              <a:rPr lang="zh-CN" altLang="zh-CN" sz="1200" dirty="0">
                <a:latin typeface="+mj-ea"/>
                <a:ea typeface="+mj-ea"/>
              </a:rPr>
              <a:t>。</a:t>
            </a:r>
            <a:r>
              <a:rPr lang="zh-CN" altLang="en-US" sz="1200" dirty="0">
                <a:latin typeface="+mj-ea"/>
                <a:ea typeface="+mj-ea"/>
              </a:rPr>
              <a:t>该网络选择的优化器是</a:t>
            </a:r>
            <a:r>
              <a:rPr lang="en-US" altLang="zh-CN" sz="1200" dirty="0">
                <a:latin typeface="+mj-ea"/>
                <a:ea typeface="+mj-ea"/>
              </a:rPr>
              <a:t>AdamOptimizer</a:t>
            </a:r>
            <a:r>
              <a:rPr lang="zh-CN" altLang="en-US" sz="1200" dirty="0">
                <a:latin typeface="+mj-ea"/>
                <a:ea typeface="+mj-ea"/>
              </a:rPr>
              <a:t>，学习率设为</a:t>
            </a:r>
            <a:r>
              <a:rPr lang="en-US" altLang="zh-CN" sz="1200" dirty="0">
                <a:latin typeface="+mj-ea"/>
                <a:ea typeface="+mj-ea"/>
              </a:rPr>
              <a:t>0.001</a:t>
            </a:r>
            <a:r>
              <a:rPr lang="zh-CN" altLang="en-US" sz="1200" dirty="0">
                <a:latin typeface="+mj-ea"/>
                <a:ea typeface="+mj-ea"/>
              </a:rPr>
              <a:t>。</a:t>
            </a:r>
            <a:endParaRPr lang="zh-CN" altLang="zh-CN" sz="1200" dirty="0">
              <a:latin typeface="+mj-ea"/>
              <a:ea typeface="+mj-ea"/>
            </a:endParaRPr>
          </a:p>
        </p:txBody>
      </p:sp>
    </p:spTree>
    <p:extLst>
      <p:ext uri="{BB962C8B-B14F-4D97-AF65-F5344CB8AC3E}">
        <p14:creationId xmlns:p14="http://schemas.microsoft.com/office/powerpoint/2010/main" val="780257963"/>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0BB6D88-2D44-471E-BAFA-A9B07254731D}"/>
              </a:ext>
            </a:extLst>
          </p:cNvPr>
          <p:cNvSpPr/>
          <p:nvPr/>
        </p:nvSpPr>
        <p:spPr bwMode="auto">
          <a:xfrm>
            <a:off x="90232" y="205901"/>
            <a:ext cx="272382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a:t>
            </a:r>
          </a:p>
        </p:txBody>
      </p:sp>
      <p:sp>
        <p:nvSpPr>
          <p:cNvPr id="3" name="矩形 2">
            <a:extLst>
              <a:ext uri="{FF2B5EF4-FFF2-40B4-BE49-F238E27FC236}">
                <a16:creationId xmlns:a16="http://schemas.microsoft.com/office/drawing/2014/main" id="{73650552-05AA-4C0F-B5FD-167FB8F59BA3}"/>
              </a:ext>
            </a:extLst>
          </p:cNvPr>
          <p:cNvSpPr/>
          <p:nvPr/>
        </p:nvSpPr>
        <p:spPr>
          <a:xfrm>
            <a:off x="90232" y="575233"/>
            <a:ext cx="128753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RESULTS </a:t>
            </a:r>
          </a:p>
        </p:txBody>
      </p:sp>
      <p:cxnSp>
        <p:nvCxnSpPr>
          <p:cNvPr id="4" name="直接连接符 3">
            <a:extLst>
              <a:ext uri="{FF2B5EF4-FFF2-40B4-BE49-F238E27FC236}">
                <a16:creationId xmlns:a16="http://schemas.microsoft.com/office/drawing/2014/main" id="{BB4E12AF-A5E6-4B83-9736-1E9379A3B978}"/>
              </a:ext>
            </a:extLst>
          </p:cNvPr>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矩形 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339D426F-A51A-490A-A477-A1F6AD4B1AC5}"/>
              </a:ext>
            </a:extLst>
          </p:cNvPr>
          <p:cNvSpPr/>
          <p:nvPr/>
        </p:nvSpPr>
        <p:spPr bwMode="auto">
          <a:xfrm>
            <a:off x="1029823" y="1060996"/>
            <a:ext cx="1415772"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模型测试结果</a:t>
            </a:r>
          </a:p>
        </p:txBody>
      </p:sp>
      <p:sp>
        <p:nvSpPr>
          <p:cNvPr id="12" name="椭圆 1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A70AE518-ECB7-41F5-A3CC-E6F60D8B10A2}"/>
              </a:ext>
            </a:extLst>
          </p:cNvPr>
          <p:cNvSpPr/>
          <p:nvPr/>
        </p:nvSpPr>
        <p:spPr>
          <a:xfrm>
            <a:off x="322993" y="927509"/>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 name="组合 12">
            <a:extLst>
              <a:ext uri="{FF2B5EF4-FFF2-40B4-BE49-F238E27FC236}">
                <a16:creationId xmlns:a16="http://schemas.microsoft.com/office/drawing/2014/main" id="{F7B4C2D9-8984-421B-AE09-0D8CC3A06602}"/>
              </a:ext>
            </a:extLst>
          </p:cNvPr>
          <p:cNvGrpSpPr/>
          <p:nvPr/>
        </p:nvGrpSpPr>
        <p:grpSpPr>
          <a:xfrm>
            <a:off x="446174" y="1033370"/>
            <a:ext cx="359165" cy="359165"/>
            <a:chOff x="3191434" y="2145028"/>
            <a:chExt cx="359165" cy="359165"/>
          </a:xfrm>
          <a:solidFill>
            <a:schemeClr val="bg1"/>
          </a:solidFill>
        </p:grpSpPr>
        <p:sp>
          <p:nvSpPr>
            <p:cNvPr id="14" name="AutoShape 123">
              <a:extLst>
                <a:ext uri="{FF2B5EF4-FFF2-40B4-BE49-F238E27FC236}">
                  <a16:creationId xmlns:a16="http://schemas.microsoft.com/office/drawing/2014/main" id="{35762327-AE9E-4ACE-B183-3ACA028B8A81}"/>
                </a:ext>
              </a:extLst>
            </p:cNvPr>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 name="AutoShape 124">
              <a:extLst>
                <a:ext uri="{FF2B5EF4-FFF2-40B4-BE49-F238E27FC236}">
                  <a16:creationId xmlns:a16="http://schemas.microsoft.com/office/drawing/2014/main" id="{66665CFC-BC04-4BD6-88B0-652AAB50FFF9}"/>
                </a:ext>
              </a:extLst>
            </p:cNvPr>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 name="AutoShape 125">
              <a:extLst>
                <a:ext uri="{FF2B5EF4-FFF2-40B4-BE49-F238E27FC236}">
                  <a16:creationId xmlns:a16="http://schemas.microsoft.com/office/drawing/2014/main" id="{22DC040D-BD7E-4ED4-A70B-F5FC40FCC34C}"/>
                </a:ext>
              </a:extLst>
            </p:cNvPr>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pic>
        <p:nvPicPr>
          <p:cNvPr id="17" name="图片 16">
            <a:extLst>
              <a:ext uri="{FF2B5EF4-FFF2-40B4-BE49-F238E27FC236}">
                <a16:creationId xmlns:a16="http://schemas.microsoft.com/office/drawing/2014/main" id="{FE5D135F-3441-459C-B5A4-0C51A0A6BFB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3998" y="1669869"/>
            <a:ext cx="3363234" cy="2764911"/>
          </a:xfrm>
          <a:prstGeom prst="rect">
            <a:avLst/>
          </a:prstGeom>
          <a:noFill/>
          <a:ln>
            <a:noFill/>
          </a:ln>
        </p:spPr>
      </p:pic>
      <p:pic>
        <p:nvPicPr>
          <p:cNvPr id="18" name="图片 17">
            <a:extLst>
              <a:ext uri="{FF2B5EF4-FFF2-40B4-BE49-F238E27FC236}">
                <a16:creationId xmlns:a16="http://schemas.microsoft.com/office/drawing/2014/main" id="{ECE04958-4879-4A4F-B1A8-C57CA377125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82086" y="1669868"/>
            <a:ext cx="3527916" cy="2764912"/>
          </a:xfrm>
          <a:prstGeom prst="rect">
            <a:avLst/>
          </a:prstGeom>
          <a:noFill/>
          <a:ln>
            <a:noFill/>
          </a:ln>
        </p:spPr>
      </p:pic>
    </p:spTree>
    <p:extLst>
      <p:ext uri="{BB962C8B-B14F-4D97-AF65-F5344CB8AC3E}">
        <p14:creationId xmlns:p14="http://schemas.microsoft.com/office/powerpoint/2010/main" val="1314167232"/>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72382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a:t>
            </a:r>
          </a:p>
        </p:txBody>
      </p:sp>
      <p:sp>
        <p:nvSpPr>
          <p:cNvPr id="5" name="矩形 4"/>
          <p:cNvSpPr/>
          <p:nvPr/>
        </p:nvSpPr>
        <p:spPr>
          <a:xfrm>
            <a:off x="90232" y="575233"/>
            <a:ext cx="128753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RESULTS </a:t>
            </a:r>
          </a:p>
        </p:txBody>
      </p:sp>
      <p:cxnSp>
        <p:nvCxnSpPr>
          <p:cNvPr id="7" name="直接连接符 6"/>
          <p:cNvCxnSpPr/>
          <p:nvPr/>
        </p:nvCxnSpPr>
        <p:spPr>
          <a:xfrm>
            <a:off x="194041" y="79067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BE4511B8-141F-4F6E-96F8-E5649977F1BC}"/>
              </a:ext>
            </a:extLst>
          </p:cNvPr>
          <p:cNvSpPr/>
          <p:nvPr/>
        </p:nvSpPr>
        <p:spPr bwMode="auto">
          <a:xfrm>
            <a:off x="849974" y="1070686"/>
            <a:ext cx="3312125"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GoogleNet</a:t>
            </a: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实现满文单词识别</a:t>
            </a:r>
          </a:p>
        </p:txBody>
      </p:sp>
      <p:sp>
        <p:nvSpPr>
          <p:cNvPr id="18" name="椭圆 1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5A5A80D7-2966-45A3-9FF4-2FCCB21BE0A3}"/>
              </a:ext>
            </a:extLst>
          </p:cNvPr>
          <p:cNvSpPr/>
          <p:nvPr/>
        </p:nvSpPr>
        <p:spPr>
          <a:xfrm>
            <a:off x="244446" y="926586"/>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9" name="组合 18">
            <a:extLst>
              <a:ext uri="{FF2B5EF4-FFF2-40B4-BE49-F238E27FC236}">
                <a16:creationId xmlns:a16="http://schemas.microsoft.com/office/drawing/2014/main" id="{46EDB64A-7E56-4D95-AE10-7406552BFC48}"/>
              </a:ext>
            </a:extLst>
          </p:cNvPr>
          <p:cNvGrpSpPr/>
          <p:nvPr/>
        </p:nvGrpSpPr>
        <p:grpSpPr>
          <a:xfrm>
            <a:off x="367628" y="1050075"/>
            <a:ext cx="359165" cy="359165"/>
            <a:chOff x="3191434" y="2145028"/>
            <a:chExt cx="359165" cy="359165"/>
          </a:xfrm>
          <a:solidFill>
            <a:schemeClr val="bg1"/>
          </a:solidFill>
        </p:grpSpPr>
        <p:sp>
          <p:nvSpPr>
            <p:cNvPr id="20" name="AutoShape 123">
              <a:extLst>
                <a:ext uri="{FF2B5EF4-FFF2-40B4-BE49-F238E27FC236}">
                  <a16:creationId xmlns:a16="http://schemas.microsoft.com/office/drawing/2014/main" id="{EA2DFFDC-3464-48AA-A154-D512E5FD435E}"/>
                </a:ext>
              </a:extLst>
            </p:cNvPr>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 name="AutoShape 124">
              <a:extLst>
                <a:ext uri="{FF2B5EF4-FFF2-40B4-BE49-F238E27FC236}">
                  <a16:creationId xmlns:a16="http://schemas.microsoft.com/office/drawing/2014/main" id="{703E5088-9307-4327-ACFF-7E30F1B68F5D}"/>
                </a:ext>
              </a:extLst>
            </p:cNvPr>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125">
              <a:extLst>
                <a:ext uri="{FF2B5EF4-FFF2-40B4-BE49-F238E27FC236}">
                  <a16:creationId xmlns:a16="http://schemas.microsoft.com/office/drawing/2014/main" id="{6A946523-B483-406C-BBD6-630C38877D48}"/>
                </a:ext>
              </a:extLst>
            </p:cNvPr>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pic>
        <p:nvPicPr>
          <p:cNvPr id="2" name="图片 1">
            <a:extLst>
              <a:ext uri="{FF2B5EF4-FFF2-40B4-BE49-F238E27FC236}">
                <a16:creationId xmlns:a16="http://schemas.microsoft.com/office/drawing/2014/main" id="{57F4996A-7846-42FC-B730-C30D85C96D2C}"/>
              </a:ext>
            </a:extLst>
          </p:cNvPr>
          <p:cNvPicPr>
            <a:picLocks noChangeAspect="1"/>
          </p:cNvPicPr>
          <p:nvPr/>
        </p:nvPicPr>
        <p:blipFill>
          <a:blip r:embed="rId2"/>
          <a:stretch>
            <a:fillRect/>
          </a:stretch>
        </p:blipFill>
        <p:spPr>
          <a:xfrm>
            <a:off x="4070332" y="947737"/>
            <a:ext cx="4966092" cy="4095039"/>
          </a:xfrm>
          <a:prstGeom prst="rect">
            <a:avLst/>
          </a:prstGeom>
        </p:spPr>
      </p:pic>
      <p:sp>
        <p:nvSpPr>
          <p:cNvPr id="3" name="矩形 2">
            <a:extLst>
              <a:ext uri="{FF2B5EF4-FFF2-40B4-BE49-F238E27FC236}">
                <a16:creationId xmlns:a16="http://schemas.microsoft.com/office/drawing/2014/main" id="{1FD1740A-E772-4EF9-A909-22CCAED246B6}"/>
              </a:ext>
            </a:extLst>
          </p:cNvPr>
          <p:cNvSpPr/>
          <p:nvPr/>
        </p:nvSpPr>
        <p:spPr>
          <a:xfrm>
            <a:off x="194041" y="2468665"/>
            <a:ext cx="3850296" cy="1384995"/>
          </a:xfrm>
          <a:prstGeom prst="rect">
            <a:avLst/>
          </a:prstGeom>
        </p:spPr>
        <p:txBody>
          <a:bodyPr wrap="square">
            <a:spAutoFit/>
          </a:bodyPr>
          <a:lstStyle/>
          <a:p>
            <a:r>
              <a:rPr lang="en-US" altLang="zh-CN" sz="1200" dirty="0">
                <a:latin typeface="+mj-ea"/>
                <a:ea typeface="+mj-ea"/>
                <a:cs typeface="Times New Roman" panose="02020603050405020304" pitchFamily="18" charset="0"/>
              </a:rPr>
              <a:t>  </a:t>
            </a:r>
            <a:r>
              <a:rPr lang="zh-CN" altLang="zh-CN" sz="1200" dirty="0">
                <a:latin typeface="+mj-ea"/>
                <a:ea typeface="+mj-ea"/>
                <a:cs typeface="Times New Roman" panose="02020603050405020304" pitchFamily="18" charset="0"/>
              </a:rPr>
              <a:t>其中“</a:t>
            </a:r>
            <a:r>
              <a:rPr lang="en-US" altLang="zh-CN" sz="1200" dirty="0">
                <a:latin typeface="+mj-ea"/>
                <a:ea typeface="+mj-ea"/>
              </a:rPr>
              <a:t>#3x3 reduce</a:t>
            </a:r>
            <a:r>
              <a:rPr lang="zh-CN" altLang="zh-CN" sz="1200" dirty="0">
                <a:latin typeface="+mj-ea"/>
                <a:ea typeface="+mj-ea"/>
                <a:cs typeface="Times New Roman" panose="02020603050405020304" pitchFamily="18" charset="0"/>
              </a:rPr>
              <a:t>”，“</a:t>
            </a:r>
            <a:r>
              <a:rPr lang="en-US" altLang="zh-CN" sz="1200" dirty="0">
                <a:latin typeface="+mj-ea"/>
                <a:ea typeface="+mj-ea"/>
              </a:rPr>
              <a:t>#5x5 reduce</a:t>
            </a:r>
            <a:r>
              <a:rPr lang="zh-CN" altLang="zh-CN" sz="1200" dirty="0">
                <a:latin typeface="+mj-ea"/>
                <a:ea typeface="+mj-ea"/>
                <a:cs typeface="Times New Roman" panose="02020603050405020304" pitchFamily="18" charset="0"/>
              </a:rPr>
              <a:t>”代表在</a:t>
            </a:r>
            <a:r>
              <a:rPr lang="en-US" altLang="zh-CN" sz="1200" dirty="0">
                <a:latin typeface="+mj-ea"/>
                <a:ea typeface="+mj-ea"/>
              </a:rPr>
              <a:t>3x3</a:t>
            </a:r>
            <a:r>
              <a:rPr lang="zh-CN" altLang="zh-CN" sz="1200" dirty="0">
                <a:latin typeface="+mj-ea"/>
                <a:ea typeface="+mj-ea"/>
                <a:cs typeface="Times New Roman" panose="02020603050405020304" pitchFamily="18" charset="0"/>
              </a:rPr>
              <a:t>，</a:t>
            </a:r>
            <a:r>
              <a:rPr lang="en-US" altLang="zh-CN" sz="1200" dirty="0">
                <a:latin typeface="+mj-ea"/>
                <a:ea typeface="+mj-ea"/>
              </a:rPr>
              <a:t>5x5</a:t>
            </a:r>
            <a:r>
              <a:rPr lang="zh-CN" altLang="zh-CN" sz="1200" dirty="0">
                <a:latin typeface="+mj-ea"/>
                <a:ea typeface="+mj-ea"/>
                <a:cs typeface="Times New Roman" panose="02020603050405020304" pitchFamily="18" charset="0"/>
              </a:rPr>
              <a:t>卷积操作之前使用</a:t>
            </a:r>
            <a:r>
              <a:rPr lang="en-US" altLang="zh-CN" sz="1200" dirty="0">
                <a:latin typeface="+mj-ea"/>
                <a:ea typeface="+mj-ea"/>
              </a:rPr>
              <a:t>1x1</a:t>
            </a:r>
            <a:r>
              <a:rPr lang="zh-CN" altLang="zh-CN" sz="1200" dirty="0">
                <a:latin typeface="+mj-ea"/>
                <a:ea typeface="+mj-ea"/>
                <a:cs typeface="Times New Roman" panose="02020603050405020304" pitchFamily="18" charset="0"/>
              </a:rPr>
              <a:t>卷积的数量。</a:t>
            </a:r>
            <a:r>
              <a:rPr lang="zh-CN" altLang="en-US" sz="1200" dirty="0">
                <a:latin typeface="+mj-ea"/>
                <a:ea typeface="+mj-ea"/>
                <a:cs typeface="Times New Roman" panose="02020603050405020304" pitchFamily="18" charset="0"/>
              </a:rPr>
              <a:t>本文在搭建完原始的</a:t>
            </a:r>
            <a:r>
              <a:rPr lang="en-US" altLang="zh-CN" sz="1200" dirty="0">
                <a:latin typeface="+mj-ea"/>
                <a:ea typeface="+mj-ea"/>
                <a:cs typeface="Times New Roman" panose="02020603050405020304" pitchFamily="18" charset="0"/>
              </a:rPr>
              <a:t>Inception v1</a:t>
            </a:r>
            <a:r>
              <a:rPr lang="zh-CN" altLang="en-US" sz="1200" dirty="0">
                <a:latin typeface="+mj-ea"/>
                <a:ea typeface="+mj-ea"/>
                <a:cs typeface="Times New Roman" panose="02020603050405020304" pitchFamily="18" charset="0"/>
              </a:rPr>
              <a:t>网络后运行同样出现了资源耗尽的问题，于是将</a:t>
            </a:r>
            <a:r>
              <a:rPr lang="en-US" altLang="zh-CN" sz="1200" dirty="0">
                <a:latin typeface="+mj-ea"/>
                <a:ea typeface="+mj-ea"/>
                <a:cs typeface="Times New Roman" panose="02020603050405020304" pitchFamily="18" charset="0"/>
              </a:rPr>
              <a:t>5×5</a:t>
            </a:r>
            <a:r>
              <a:rPr lang="zh-CN" altLang="en-US" sz="1200" dirty="0">
                <a:latin typeface="+mj-ea"/>
                <a:ea typeface="+mj-ea"/>
                <a:cs typeface="Times New Roman" panose="02020603050405020304" pitchFamily="18" charset="0"/>
              </a:rPr>
              <a:t>大小的卷积核都换成了</a:t>
            </a:r>
            <a:r>
              <a:rPr lang="en-US" altLang="zh-CN" sz="1200" dirty="0">
                <a:latin typeface="+mj-ea"/>
                <a:ea typeface="+mj-ea"/>
                <a:cs typeface="Times New Roman" panose="02020603050405020304" pitchFamily="18" charset="0"/>
              </a:rPr>
              <a:t>3×3</a:t>
            </a:r>
            <a:r>
              <a:rPr lang="zh-CN" altLang="en-US" sz="1200" dirty="0">
                <a:latin typeface="+mj-ea"/>
                <a:ea typeface="+mj-ea"/>
                <a:cs typeface="Times New Roman" panose="02020603050405020304" pitchFamily="18" charset="0"/>
              </a:rPr>
              <a:t>大小，每层的卷积核数量也相应的缩小一半左右。得到的网络用来训练模型表现良好。该网络选择的优化器同样是</a:t>
            </a:r>
            <a:r>
              <a:rPr lang="en-US" altLang="zh-CN" sz="1200" dirty="0">
                <a:latin typeface="+mj-ea"/>
                <a:ea typeface="+mj-ea"/>
                <a:cs typeface="Times New Roman" panose="02020603050405020304" pitchFamily="18" charset="0"/>
              </a:rPr>
              <a:t>AdamOptimizer</a:t>
            </a:r>
            <a:r>
              <a:rPr lang="zh-CN" altLang="en-US" sz="1200" dirty="0">
                <a:latin typeface="+mj-ea"/>
                <a:ea typeface="+mj-ea"/>
                <a:cs typeface="Times New Roman" panose="02020603050405020304" pitchFamily="18" charset="0"/>
              </a:rPr>
              <a:t>，学习率设为</a:t>
            </a:r>
            <a:r>
              <a:rPr lang="en-US" altLang="zh-CN" sz="1200" dirty="0">
                <a:latin typeface="+mj-ea"/>
                <a:ea typeface="+mj-ea"/>
                <a:cs typeface="Times New Roman" panose="02020603050405020304" pitchFamily="18" charset="0"/>
              </a:rPr>
              <a:t>0.001</a:t>
            </a:r>
            <a:r>
              <a:rPr lang="zh-CN" altLang="en-US" sz="1200" dirty="0">
                <a:latin typeface="+mj-ea"/>
                <a:ea typeface="+mj-ea"/>
                <a:cs typeface="Times New Roman" panose="02020603050405020304" pitchFamily="18" charset="0"/>
              </a:rPr>
              <a:t>。</a:t>
            </a:r>
            <a:endParaRPr lang="zh-CN" altLang="en-US" dirty="0">
              <a:latin typeface="+mj-ea"/>
              <a:ea typeface="+mj-ea"/>
            </a:endParaRPr>
          </a:p>
        </p:txBody>
      </p:sp>
    </p:spTree>
    <p:extLst>
      <p:ext uri="{BB962C8B-B14F-4D97-AF65-F5344CB8AC3E}">
        <p14:creationId xmlns:p14="http://schemas.microsoft.com/office/powerpoint/2010/main" val="2077429952"/>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0BB6D88-2D44-471E-BAFA-A9B07254731D}"/>
              </a:ext>
            </a:extLst>
          </p:cNvPr>
          <p:cNvSpPr/>
          <p:nvPr/>
        </p:nvSpPr>
        <p:spPr bwMode="auto">
          <a:xfrm>
            <a:off x="90232" y="205901"/>
            <a:ext cx="272382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a:t>
            </a:r>
          </a:p>
        </p:txBody>
      </p:sp>
      <p:sp>
        <p:nvSpPr>
          <p:cNvPr id="3" name="矩形 2">
            <a:extLst>
              <a:ext uri="{FF2B5EF4-FFF2-40B4-BE49-F238E27FC236}">
                <a16:creationId xmlns:a16="http://schemas.microsoft.com/office/drawing/2014/main" id="{73650552-05AA-4C0F-B5FD-167FB8F59BA3}"/>
              </a:ext>
            </a:extLst>
          </p:cNvPr>
          <p:cNvSpPr/>
          <p:nvPr/>
        </p:nvSpPr>
        <p:spPr>
          <a:xfrm>
            <a:off x="90232" y="575233"/>
            <a:ext cx="128753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RESULTS </a:t>
            </a:r>
          </a:p>
        </p:txBody>
      </p:sp>
      <p:cxnSp>
        <p:nvCxnSpPr>
          <p:cNvPr id="4" name="直接连接符 3">
            <a:extLst>
              <a:ext uri="{FF2B5EF4-FFF2-40B4-BE49-F238E27FC236}">
                <a16:creationId xmlns:a16="http://schemas.microsoft.com/office/drawing/2014/main" id="{BB4E12AF-A5E6-4B83-9736-1E9379A3B978}"/>
              </a:ext>
            </a:extLst>
          </p:cNvPr>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矩形 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339D426F-A51A-490A-A477-A1F6AD4B1AC5}"/>
              </a:ext>
            </a:extLst>
          </p:cNvPr>
          <p:cNvSpPr/>
          <p:nvPr/>
        </p:nvSpPr>
        <p:spPr bwMode="auto">
          <a:xfrm>
            <a:off x="1029823" y="1060996"/>
            <a:ext cx="1415772"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模型测试结果</a:t>
            </a:r>
          </a:p>
        </p:txBody>
      </p:sp>
      <p:sp>
        <p:nvSpPr>
          <p:cNvPr id="12" name="椭圆 1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A70AE518-ECB7-41F5-A3CC-E6F60D8B10A2}"/>
              </a:ext>
            </a:extLst>
          </p:cNvPr>
          <p:cNvSpPr/>
          <p:nvPr/>
        </p:nvSpPr>
        <p:spPr>
          <a:xfrm>
            <a:off x="322993" y="927509"/>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 name="组合 12">
            <a:extLst>
              <a:ext uri="{FF2B5EF4-FFF2-40B4-BE49-F238E27FC236}">
                <a16:creationId xmlns:a16="http://schemas.microsoft.com/office/drawing/2014/main" id="{F7B4C2D9-8984-421B-AE09-0D8CC3A06602}"/>
              </a:ext>
            </a:extLst>
          </p:cNvPr>
          <p:cNvGrpSpPr/>
          <p:nvPr/>
        </p:nvGrpSpPr>
        <p:grpSpPr>
          <a:xfrm>
            <a:off x="446174" y="1033370"/>
            <a:ext cx="359165" cy="359165"/>
            <a:chOff x="3191434" y="2145028"/>
            <a:chExt cx="359165" cy="359165"/>
          </a:xfrm>
          <a:solidFill>
            <a:schemeClr val="bg1"/>
          </a:solidFill>
        </p:grpSpPr>
        <p:sp>
          <p:nvSpPr>
            <p:cNvPr id="14" name="AutoShape 123">
              <a:extLst>
                <a:ext uri="{FF2B5EF4-FFF2-40B4-BE49-F238E27FC236}">
                  <a16:creationId xmlns:a16="http://schemas.microsoft.com/office/drawing/2014/main" id="{35762327-AE9E-4ACE-B183-3ACA028B8A81}"/>
                </a:ext>
              </a:extLst>
            </p:cNvPr>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 name="AutoShape 124">
              <a:extLst>
                <a:ext uri="{FF2B5EF4-FFF2-40B4-BE49-F238E27FC236}">
                  <a16:creationId xmlns:a16="http://schemas.microsoft.com/office/drawing/2014/main" id="{66665CFC-BC04-4BD6-88B0-652AAB50FFF9}"/>
                </a:ext>
              </a:extLst>
            </p:cNvPr>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 name="AutoShape 125">
              <a:extLst>
                <a:ext uri="{FF2B5EF4-FFF2-40B4-BE49-F238E27FC236}">
                  <a16:creationId xmlns:a16="http://schemas.microsoft.com/office/drawing/2014/main" id="{22DC040D-BD7E-4ED4-A70B-F5FC40FCC34C}"/>
                </a:ext>
              </a:extLst>
            </p:cNvPr>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pic>
        <p:nvPicPr>
          <p:cNvPr id="6" name="图片 5">
            <a:extLst>
              <a:ext uri="{FF2B5EF4-FFF2-40B4-BE49-F238E27FC236}">
                <a16:creationId xmlns:a16="http://schemas.microsoft.com/office/drawing/2014/main" id="{5B7F94CD-76D8-4BD8-917D-E5CBD019AC9F}"/>
              </a:ext>
            </a:extLst>
          </p:cNvPr>
          <p:cNvPicPr>
            <a:picLocks noChangeAspect="1"/>
          </p:cNvPicPr>
          <p:nvPr/>
        </p:nvPicPr>
        <p:blipFill>
          <a:blip r:embed="rId2"/>
          <a:stretch>
            <a:fillRect/>
          </a:stretch>
        </p:blipFill>
        <p:spPr>
          <a:xfrm>
            <a:off x="670884" y="1743828"/>
            <a:ext cx="3996849" cy="2993759"/>
          </a:xfrm>
          <a:prstGeom prst="rect">
            <a:avLst/>
          </a:prstGeom>
        </p:spPr>
      </p:pic>
      <p:sp>
        <p:nvSpPr>
          <p:cNvPr id="7" name="矩形 6">
            <a:extLst>
              <a:ext uri="{FF2B5EF4-FFF2-40B4-BE49-F238E27FC236}">
                <a16:creationId xmlns:a16="http://schemas.microsoft.com/office/drawing/2014/main" id="{E4DDE905-E335-4421-9ED6-DEC94C0A79D1}"/>
              </a:ext>
            </a:extLst>
          </p:cNvPr>
          <p:cNvSpPr/>
          <p:nvPr/>
        </p:nvSpPr>
        <p:spPr>
          <a:xfrm>
            <a:off x="4939266" y="2833292"/>
            <a:ext cx="3906371" cy="1015663"/>
          </a:xfrm>
          <a:prstGeom prst="rect">
            <a:avLst/>
          </a:prstGeom>
        </p:spPr>
        <p:txBody>
          <a:bodyPr wrap="square">
            <a:spAutoFit/>
          </a:bodyPr>
          <a:lstStyle/>
          <a:p>
            <a:r>
              <a:rPr lang="en-US" altLang="zh-CN" sz="1200" dirty="0">
                <a:solidFill>
                  <a:srgbClr val="000000"/>
                </a:solidFill>
                <a:latin typeface="+mj-ea"/>
                <a:ea typeface="+mj-ea"/>
                <a:cs typeface="Times New Roman" panose="02020603050405020304" pitchFamily="18" charset="0"/>
              </a:rPr>
              <a:t>  </a:t>
            </a:r>
            <a:r>
              <a:rPr lang="zh-CN" altLang="zh-CN" sz="1200" dirty="0">
                <a:solidFill>
                  <a:srgbClr val="000000"/>
                </a:solidFill>
                <a:latin typeface="+mj-ea"/>
                <a:ea typeface="+mj-ea"/>
                <a:cs typeface="Times New Roman" panose="02020603050405020304" pitchFamily="18" charset="0"/>
              </a:rPr>
              <a:t>对该网络训练</a:t>
            </a:r>
            <a:r>
              <a:rPr lang="en-US" altLang="zh-CN" sz="1200" dirty="0">
                <a:solidFill>
                  <a:srgbClr val="000000"/>
                </a:solidFill>
                <a:latin typeface="+mj-ea"/>
                <a:ea typeface="+mj-ea"/>
              </a:rPr>
              <a:t>3000</a:t>
            </a:r>
            <a:r>
              <a:rPr lang="zh-CN" altLang="zh-CN" sz="1200" dirty="0">
                <a:solidFill>
                  <a:srgbClr val="000000"/>
                </a:solidFill>
                <a:latin typeface="+mj-ea"/>
                <a:ea typeface="+mj-ea"/>
                <a:cs typeface="Times New Roman" panose="02020603050405020304" pitchFamily="18" charset="0"/>
              </a:rPr>
              <a:t>次，可以看到</a:t>
            </a:r>
            <a:r>
              <a:rPr lang="en-US" altLang="zh-CN" sz="1200" dirty="0">
                <a:solidFill>
                  <a:srgbClr val="000000"/>
                </a:solidFill>
                <a:latin typeface="+mj-ea"/>
                <a:ea typeface="+mj-ea"/>
              </a:rPr>
              <a:t>Inception V1</a:t>
            </a:r>
            <a:r>
              <a:rPr lang="zh-CN" altLang="zh-CN" sz="1200" dirty="0">
                <a:solidFill>
                  <a:srgbClr val="000000"/>
                </a:solidFill>
                <a:latin typeface="+mj-ea"/>
                <a:ea typeface="+mj-ea"/>
                <a:cs typeface="Times New Roman" panose="02020603050405020304" pitchFamily="18" charset="0"/>
              </a:rPr>
              <a:t>网络对于满文单词识别的效果非常好。该网络的收敛速度也很快，在训练</a:t>
            </a:r>
            <a:r>
              <a:rPr lang="en-US" altLang="zh-CN" sz="1200" dirty="0">
                <a:solidFill>
                  <a:srgbClr val="000000"/>
                </a:solidFill>
                <a:latin typeface="+mj-ea"/>
                <a:ea typeface="+mj-ea"/>
              </a:rPr>
              <a:t>500</a:t>
            </a:r>
            <a:r>
              <a:rPr lang="zh-CN" altLang="zh-CN" sz="1200" dirty="0">
                <a:solidFill>
                  <a:srgbClr val="000000"/>
                </a:solidFill>
                <a:latin typeface="+mj-ea"/>
                <a:ea typeface="+mj-ea"/>
                <a:cs typeface="Times New Roman" panose="02020603050405020304" pitchFamily="18" charset="0"/>
              </a:rPr>
              <a:t>次以后识别准确率就在</a:t>
            </a:r>
            <a:r>
              <a:rPr lang="en-US" altLang="zh-CN" sz="1200" dirty="0">
                <a:solidFill>
                  <a:srgbClr val="000000"/>
                </a:solidFill>
                <a:latin typeface="+mj-ea"/>
                <a:ea typeface="+mj-ea"/>
              </a:rPr>
              <a:t>99%</a:t>
            </a:r>
            <a:r>
              <a:rPr lang="zh-CN" altLang="zh-CN" sz="1200" dirty="0">
                <a:solidFill>
                  <a:srgbClr val="000000"/>
                </a:solidFill>
                <a:latin typeface="+mj-ea"/>
                <a:ea typeface="+mj-ea"/>
                <a:cs typeface="Times New Roman" panose="02020603050405020304" pitchFamily="18" charset="0"/>
              </a:rPr>
              <a:t>以上。最终</a:t>
            </a:r>
            <a:r>
              <a:rPr lang="en-US" altLang="zh-CN" sz="1200" dirty="0">
                <a:solidFill>
                  <a:srgbClr val="000000"/>
                </a:solidFill>
                <a:latin typeface="+mj-ea"/>
                <a:ea typeface="+mj-ea"/>
              </a:rPr>
              <a:t>GoogleNet</a:t>
            </a:r>
            <a:r>
              <a:rPr lang="zh-CN" altLang="zh-CN" sz="1200" dirty="0">
                <a:solidFill>
                  <a:srgbClr val="000000"/>
                </a:solidFill>
                <a:latin typeface="+mj-ea"/>
                <a:ea typeface="+mj-ea"/>
                <a:cs typeface="Times New Roman" panose="02020603050405020304" pitchFamily="18" charset="0"/>
              </a:rPr>
              <a:t>在训练集和测试集上的识别准确率均接近</a:t>
            </a:r>
            <a:r>
              <a:rPr lang="en-US" altLang="zh-CN" sz="1200" dirty="0">
                <a:solidFill>
                  <a:srgbClr val="000000"/>
                </a:solidFill>
                <a:latin typeface="+mj-ea"/>
                <a:ea typeface="+mj-ea"/>
              </a:rPr>
              <a:t>100%</a:t>
            </a:r>
            <a:r>
              <a:rPr lang="zh-CN" altLang="zh-CN" sz="1200" dirty="0">
                <a:solidFill>
                  <a:srgbClr val="000000"/>
                </a:solidFill>
                <a:latin typeface="+mj-ea"/>
                <a:ea typeface="+mj-ea"/>
                <a:cs typeface="Times New Roman" panose="02020603050405020304" pitchFamily="18" charset="0"/>
              </a:rPr>
              <a:t>。</a:t>
            </a:r>
            <a:endParaRPr lang="zh-CN" altLang="en-US" dirty="0">
              <a:latin typeface="+mj-ea"/>
              <a:ea typeface="+mj-ea"/>
            </a:endParaRPr>
          </a:p>
        </p:txBody>
      </p:sp>
    </p:spTree>
    <p:extLst>
      <p:ext uri="{BB962C8B-B14F-4D97-AF65-F5344CB8AC3E}">
        <p14:creationId xmlns:p14="http://schemas.microsoft.com/office/powerpoint/2010/main" val="3393575134"/>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0BB6D88-2D44-471E-BAFA-A9B07254731D}"/>
              </a:ext>
            </a:extLst>
          </p:cNvPr>
          <p:cNvSpPr/>
          <p:nvPr/>
        </p:nvSpPr>
        <p:spPr bwMode="auto">
          <a:xfrm>
            <a:off x="90232" y="205901"/>
            <a:ext cx="272382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a:t>
            </a:r>
          </a:p>
        </p:txBody>
      </p:sp>
      <p:sp>
        <p:nvSpPr>
          <p:cNvPr id="3" name="矩形 2">
            <a:extLst>
              <a:ext uri="{FF2B5EF4-FFF2-40B4-BE49-F238E27FC236}">
                <a16:creationId xmlns:a16="http://schemas.microsoft.com/office/drawing/2014/main" id="{73650552-05AA-4C0F-B5FD-167FB8F59BA3}"/>
              </a:ext>
            </a:extLst>
          </p:cNvPr>
          <p:cNvSpPr/>
          <p:nvPr/>
        </p:nvSpPr>
        <p:spPr>
          <a:xfrm>
            <a:off x="90232" y="575233"/>
            <a:ext cx="128753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RESULTS </a:t>
            </a:r>
          </a:p>
        </p:txBody>
      </p:sp>
      <p:cxnSp>
        <p:nvCxnSpPr>
          <p:cNvPr id="4" name="直接连接符 3">
            <a:extLst>
              <a:ext uri="{FF2B5EF4-FFF2-40B4-BE49-F238E27FC236}">
                <a16:creationId xmlns:a16="http://schemas.microsoft.com/office/drawing/2014/main" id="{BB4E12AF-A5E6-4B83-9736-1E9379A3B978}"/>
              </a:ext>
            </a:extLst>
          </p:cNvPr>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矩形 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339D426F-A51A-490A-A477-A1F6AD4B1AC5}"/>
              </a:ext>
            </a:extLst>
          </p:cNvPr>
          <p:cNvSpPr/>
          <p:nvPr/>
        </p:nvSpPr>
        <p:spPr bwMode="auto">
          <a:xfrm>
            <a:off x="1349391" y="1198256"/>
            <a:ext cx="1210588"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提出问题？</a:t>
            </a:r>
          </a:p>
        </p:txBody>
      </p:sp>
      <p:sp>
        <p:nvSpPr>
          <p:cNvPr id="12" name="椭圆 1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A70AE518-ECB7-41F5-A3CC-E6F60D8B10A2}"/>
              </a:ext>
            </a:extLst>
          </p:cNvPr>
          <p:cNvSpPr/>
          <p:nvPr/>
        </p:nvSpPr>
        <p:spPr>
          <a:xfrm>
            <a:off x="322993" y="927508"/>
            <a:ext cx="820008" cy="8542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Freeform 6">
            <a:extLst>
              <a:ext uri="{FF2B5EF4-FFF2-40B4-BE49-F238E27FC236}">
                <a16:creationId xmlns:a16="http://schemas.microsoft.com/office/drawing/2014/main" id="{18C43D58-12C9-4DCF-A692-76C9A532E054}"/>
              </a:ext>
            </a:extLst>
          </p:cNvPr>
          <p:cNvSpPr>
            <a:spLocks noEditPoints="1"/>
          </p:cNvSpPr>
          <p:nvPr/>
        </p:nvSpPr>
        <p:spPr bwMode="auto">
          <a:xfrm>
            <a:off x="529383" y="1097976"/>
            <a:ext cx="465216" cy="539115"/>
          </a:xfrm>
          <a:custGeom>
            <a:avLst/>
            <a:gdLst>
              <a:gd name="T0" fmla="*/ 204 w 209"/>
              <a:gd name="T1" fmla="*/ 122 h 243"/>
              <a:gd name="T2" fmla="*/ 198 w 209"/>
              <a:gd name="T3" fmla="*/ 105 h 243"/>
              <a:gd name="T4" fmla="*/ 199 w 209"/>
              <a:gd name="T5" fmla="*/ 94 h 243"/>
              <a:gd name="T6" fmla="*/ 196 w 209"/>
              <a:gd name="T7" fmla="*/ 80 h 243"/>
              <a:gd name="T8" fmla="*/ 191 w 209"/>
              <a:gd name="T9" fmla="*/ 65 h 243"/>
              <a:gd name="T10" fmla="*/ 184 w 209"/>
              <a:gd name="T11" fmla="*/ 50 h 243"/>
              <a:gd name="T12" fmla="*/ 183 w 209"/>
              <a:gd name="T13" fmla="*/ 37 h 243"/>
              <a:gd name="T14" fmla="*/ 175 w 209"/>
              <a:gd name="T15" fmla="*/ 27 h 243"/>
              <a:gd name="T16" fmla="*/ 173 w 209"/>
              <a:gd name="T17" fmla="*/ 19 h 243"/>
              <a:gd name="T18" fmla="*/ 162 w 209"/>
              <a:gd name="T19" fmla="*/ 13 h 243"/>
              <a:gd name="T20" fmla="*/ 151 w 209"/>
              <a:gd name="T21" fmla="*/ 8 h 243"/>
              <a:gd name="T22" fmla="*/ 137 w 209"/>
              <a:gd name="T23" fmla="*/ 4 h 243"/>
              <a:gd name="T24" fmla="*/ 122 w 209"/>
              <a:gd name="T25" fmla="*/ 1 h 243"/>
              <a:gd name="T26" fmla="*/ 107 w 209"/>
              <a:gd name="T27" fmla="*/ 0 h 243"/>
              <a:gd name="T28" fmla="*/ 92 w 209"/>
              <a:gd name="T29" fmla="*/ 1 h 243"/>
              <a:gd name="T30" fmla="*/ 77 w 209"/>
              <a:gd name="T31" fmla="*/ 4 h 243"/>
              <a:gd name="T32" fmla="*/ 61 w 209"/>
              <a:gd name="T33" fmla="*/ 8 h 243"/>
              <a:gd name="T34" fmla="*/ 47 w 209"/>
              <a:gd name="T35" fmla="*/ 14 h 243"/>
              <a:gd name="T36" fmla="*/ 33 w 209"/>
              <a:gd name="T37" fmla="*/ 22 h 243"/>
              <a:gd name="T38" fmla="*/ 22 w 209"/>
              <a:gd name="T39" fmla="*/ 32 h 243"/>
              <a:gd name="T40" fmla="*/ 13 w 209"/>
              <a:gd name="T41" fmla="*/ 44 h 243"/>
              <a:gd name="T42" fmla="*/ 6 w 209"/>
              <a:gd name="T43" fmla="*/ 57 h 243"/>
              <a:gd name="T44" fmla="*/ 2 w 209"/>
              <a:gd name="T45" fmla="*/ 71 h 243"/>
              <a:gd name="T46" fmla="*/ 0 w 209"/>
              <a:gd name="T47" fmla="*/ 97 h 243"/>
              <a:gd name="T48" fmla="*/ 6 w 209"/>
              <a:gd name="T49" fmla="*/ 125 h 243"/>
              <a:gd name="T50" fmla="*/ 54 w 209"/>
              <a:gd name="T51" fmla="*/ 243 h 243"/>
              <a:gd name="T52" fmla="*/ 159 w 209"/>
              <a:gd name="T53" fmla="*/ 229 h 243"/>
              <a:gd name="T54" fmla="*/ 161 w 209"/>
              <a:gd name="T55" fmla="*/ 205 h 243"/>
              <a:gd name="T56" fmla="*/ 166 w 209"/>
              <a:gd name="T57" fmla="*/ 202 h 243"/>
              <a:gd name="T58" fmla="*/ 173 w 209"/>
              <a:gd name="T59" fmla="*/ 201 h 243"/>
              <a:gd name="T60" fmla="*/ 180 w 209"/>
              <a:gd name="T61" fmla="*/ 201 h 243"/>
              <a:gd name="T62" fmla="*/ 181 w 209"/>
              <a:gd name="T63" fmla="*/ 202 h 243"/>
              <a:gd name="T64" fmla="*/ 189 w 209"/>
              <a:gd name="T65" fmla="*/ 203 h 243"/>
              <a:gd name="T66" fmla="*/ 195 w 209"/>
              <a:gd name="T67" fmla="*/ 200 h 243"/>
              <a:gd name="T68" fmla="*/ 199 w 209"/>
              <a:gd name="T69" fmla="*/ 194 h 243"/>
              <a:gd name="T70" fmla="*/ 199 w 209"/>
              <a:gd name="T71" fmla="*/ 184 h 243"/>
              <a:gd name="T72" fmla="*/ 201 w 209"/>
              <a:gd name="T73" fmla="*/ 180 h 243"/>
              <a:gd name="T74" fmla="*/ 202 w 209"/>
              <a:gd name="T75" fmla="*/ 175 h 243"/>
              <a:gd name="T76" fmla="*/ 200 w 209"/>
              <a:gd name="T77" fmla="*/ 171 h 243"/>
              <a:gd name="T78" fmla="*/ 198 w 209"/>
              <a:gd name="T79" fmla="*/ 167 h 243"/>
              <a:gd name="T80" fmla="*/ 203 w 209"/>
              <a:gd name="T81" fmla="*/ 163 h 243"/>
              <a:gd name="T82" fmla="*/ 202 w 209"/>
              <a:gd name="T83" fmla="*/ 155 h 243"/>
              <a:gd name="T84" fmla="*/ 203 w 209"/>
              <a:gd name="T85" fmla="*/ 144 h 243"/>
              <a:gd name="T86" fmla="*/ 208 w 209"/>
              <a:gd name="T87" fmla="*/ 140 h 243"/>
              <a:gd name="T88" fmla="*/ 98 w 209"/>
              <a:gd name="T89" fmla="*/ 144 h 243"/>
              <a:gd name="T90" fmla="*/ 98 w 209"/>
              <a:gd name="T91" fmla="*/ 144 h 243"/>
              <a:gd name="T92" fmla="*/ 90 w 209"/>
              <a:gd name="T93" fmla="*/ 110 h 243"/>
              <a:gd name="T94" fmla="*/ 96 w 209"/>
              <a:gd name="T95" fmla="*/ 51 h 243"/>
              <a:gd name="T96" fmla="*/ 129 w 209"/>
              <a:gd name="T97" fmla="*/ 5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9" h="243">
                <a:moveTo>
                  <a:pt x="209" y="136"/>
                </a:moveTo>
                <a:cubicBezTo>
                  <a:pt x="208" y="132"/>
                  <a:pt x="208" y="132"/>
                  <a:pt x="208" y="132"/>
                </a:cubicBezTo>
                <a:cubicBezTo>
                  <a:pt x="206" y="127"/>
                  <a:pt x="206" y="127"/>
                  <a:pt x="206" y="127"/>
                </a:cubicBezTo>
                <a:cubicBezTo>
                  <a:pt x="204" y="122"/>
                  <a:pt x="204" y="122"/>
                  <a:pt x="204" y="122"/>
                </a:cubicBezTo>
                <a:cubicBezTo>
                  <a:pt x="203" y="118"/>
                  <a:pt x="203" y="118"/>
                  <a:pt x="203" y="118"/>
                </a:cubicBezTo>
                <a:cubicBezTo>
                  <a:pt x="201" y="113"/>
                  <a:pt x="201" y="113"/>
                  <a:pt x="201" y="113"/>
                </a:cubicBezTo>
                <a:cubicBezTo>
                  <a:pt x="199" y="109"/>
                  <a:pt x="199" y="109"/>
                  <a:pt x="199" y="109"/>
                </a:cubicBezTo>
                <a:cubicBezTo>
                  <a:pt x="198" y="105"/>
                  <a:pt x="198" y="105"/>
                  <a:pt x="198" y="105"/>
                </a:cubicBezTo>
                <a:cubicBezTo>
                  <a:pt x="197" y="100"/>
                  <a:pt x="197" y="100"/>
                  <a:pt x="197" y="100"/>
                </a:cubicBezTo>
                <a:cubicBezTo>
                  <a:pt x="197" y="98"/>
                  <a:pt x="197" y="98"/>
                  <a:pt x="197" y="98"/>
                </a:cubicBezTo>
                <a:cubicBezTo>
                  <a:pt x="198" y="96"/>
                  <a:pt x="198" y="96"/>
                  <a:pt x="198" y="96"/>
                </a:cubicBezTo>
                <a:cubicBezTo>
                  <a:pt x="199" y="94"/>
                  <a:pt x="199" y="94"/>
                  <a:pt x="199" y="94"/>
                </a:cubicBezTo>
                <a:cubicBezTo>
                  <a:pt x="199" y="92"/>
                  <a:pt x="199" y="92"/>
                  <a:pt x="199" y="92"/>
                </a:cubicBezTo>
                <a:cubicBezTo>
                  <a:pt x="198" y="88"/>
                  <a:pt x="198" y="88"/>
                  <a:pt x="198" y="88"/>
                </a:cubicBezTo>
                <a:cubicBezTo>
                  <a:pt x="197" y="84"/>
                  <a:pt x="197" y="84"/>
                  <a:pt x="197" y="84"/>
                </a:cubicBezTo>
                <a:cubicBezTo>
                  <a:pt x="196" y="80"/>
                  <a:pt x="196" y="80"/>
                  <a:pt x="196" y="80"/>
                </a:cubicBezTo>
                <a:cubicBezTo>
                  <a:pt x="195" y="77"/>
                  <a:pt x="195" y="77"/>
                  <a:pt x="195" y="77"/>
                </a:cubicBezTo>
                <a:cubicBezTo>
                  <a:pt x="194" y="73"/>
                  <a:pt x="194" y="73"/>
                  <a:pt x="194" y="73"/>
                </a:cubicBezTo>
                <a:cubicBezTo>
                  <a:pt x="193" y="69"/>
                  <a:pt x="193" y="69"/>
                  <a:pt x="193" y="69"/>
                </a:cubicBezTo>
                <a:cubicBezTo>
                  <a:pt x="191" y="65"/>
                  <a:pt x="191" y="65"/>
                  <a:pt x="191" y="65"/>
                </a:cubicBezTo>
                <a:cubicBezTo>
                  <a:pt x="190" y="61"/>
                  <a:pt x="190" y="61"/>
                  <a:pt x="190" y="61"/>
                </a:cubicBezTo>
                <a:cubicBezTo>
                  <a:pt x="188" y="58"/>
                  <a:pt x="188" y="58"/>
                  <a:pt x="188" y="58"/>
                </a:cubicBezTo>
                <a:cubicBezTo>
                  <a:pt x="186" y="54"/>
                  <a:pt x="186" y="54"/>
                  <a:pt x="186" y="54"/>
                </a:cubicBezTo>
                <a:cubicBezTo>
                  <a:pt x="184" y="50"/>
                  <a:pt x="184" y="50"/>
                  <a:pt x="184" y="50"/>
                </a:cubicBezTo>
                <a:cubicBezTo>
                  <a:pt x="190" y="47"/>
                  <a:pt x="190" y="47"/>
                  <a:pt x="190" y="47"/>
                </a:cubicBezTo>
                <a:cubicBezTo>
                  <a:pt x="188" y="44"/>
                  <a:pt x="188" y="44"/>
                  <a:pt x="188" y="44"/>
                </a:cubicBezTo>
                <a:cubicBezTo>
                  <a:pt x="186" y="41"/>
                  <a:pt x="186" y="41"/>
                  <a:pt x="186" y="41"/>
                </a:cubicBezTo>
                <a:cubicBezTo>
                  <a:pt x="183" y="37"/>
                  <a:pt x="183" y="37"/>
                  <a:pt x="183" y="37"/>
                </a:cubicBezTo>
                <a:cubicBezTo>
                  <a:pt x="181" y="34"/>
                  <a:pt x="181" y="34"/>
                  <a:pt x="181" y="34"/>
                </a:cubicBezTo>
                <a:cubicBezTo>
                  <a:pt x="179" y="32"/>
                  <a:pt x="179" y="32"/>
                  <a:pt x="179" y="32"/>
                </a:cubicBezTo>
                <a:cubicBezTo>
                  <a:pt x="177" y="30"/>
                  <a:pt x="177" y="30"/>
                  <a:pt x="177" y="30"/>
                </a:cubicBezTo>
                <a:cubicBezTo>
                  <a:pt x="175" y="27"/>
                  <a:pt x="175" y="27"/>
                  <a:pt x="175" y="27"/>
                </a:cubicBezTo>
                <a:cubicBezTo>
                  <a:pt x="173" y="25"/>
                  <a:pt x="173" y="25"/>
                  <a:pt x="173" y="25"/>
                </a:cubicBezTo>
                <a:cubicBezTo>
                  <a:pt x="170" y="23"/>
                  <a:pt x="170" y="23"/>
                  <a:pt x="170" y="23"/>
                </a:cubicBezTo>
                <a:cubicBezTo>
                  <a:pt x="175" y="21"/>
                  <a:pt x="175" y="21"/>
                  <a:pt x="175" y="21"/>
                </a:cubicBezTo>
                <a:cubicBezTo>
                  <a:pt x="173" y="19"/>
                  <a:pt x="173" y="19"/>
                  <a:pt x="173" y="19"/>
                </a:cubicBezTo>
                <a:cubicBezTo>
                  <a:pt x="170" y="18"/>
                  <a:pt x="170" y="18"/>
                  <a:pt x="170" y="18"/>
                </a:cubicBezTo>
                <a:cubicBezTo>
                  <a:pt x="168" y="16"/>
                  <a:pt x="168" y="16"/>
                  <a:pt x="168" y="16"/>
                </a:cubicBezTo>
                <a:cubicBezTo>
                  <a:pt x="165" y="14"/>
                  <a:pt x="165" y="14"/>
                  <a:pt x="165" y="14"/>
                </a:cubicBezTo>
                <a:cubicBezTo>
                  <a:pt x="162" y="13"/>
                  <a:pt x="162" y="13"/>
                  <a:pt x="162" y="13"/>
                </a:cubicBezTo>
                <a:cubicBezTo>
                  <a:pt x="159" y="12"/>
                  <a:pt x="159" y="12"/>
                  <a:pt x="159" y="12"/>
                </a:cubicBezTo>
                <a:cubicBezTo>
                  <a:pt x="157" y="10"/>
                  <a:pt x="157" y="10"/>
                  <a:pt x="157" y="10"/>
                </a:cubicBezTo>
                <a:cubicBezTo>
                  <a:pt x="154" y="9"/>
                  <a:pt x="154" y="9"/>
                  <a:pt x="154" y="9"/>
                </a:cubicBezTo>
                <a:cubicBezTo>
                  <a:pt x="151" y="8"/>
                  <a:pt x="151" y="8"/>
                  <a:pt x="151" y="8"/>
                </a:cubicBezTo>
                <a:cubicBezTo>
                  <a:pt x="148" y="7"/>
                  <a:pt x="148" y="7"/>
                  <a:pt x="148" y="7"/>
                </a:cubicBezTo>
                <a:cubicBezTo>
                  <a:pt x="144" y="6"/>
                  <a:pt x="144" y="6"/>
                  <a:pt x="144" y="6"/>
                </a:cubicBezTo>
                <a:cubicBezTo>
                  <a:pt x="140" y="5"/>
                  <a:pt x="140" y="5"/>
                  <a:pt x="140" y="5"/>
                </a:cubicBezTo>
                <a:cubicBezTo>
                  <a:pt x="137" y="4"/>
                  <a:pt x="137" y="4"/>
                  <a:pt x="137" y="4"/>
                </a:cubicBezTo>
                <a:cubicBezTo>
                  <a:pt x="133" y="3"/>
                  <a:pt x="133" y="3"/>
                  <a:pt x="133" y="3"/>
                </a:cubicBezTo>
                <a:cubicBezTo>
                  <a:pt x="129" y="2"/>
                  <a:pt x="129" y="2"/>
                  <a:pt x="129" y="2"/>
                </a:cubicBezTo>
                <a:cubicBezTo>
                  <a:pt x="126" y="2"/>
                  <a:pt x="126" y="2"/>
                  <a:pt x="126" y="2"/>
                </a:cubicBezTo>
                <a:cubicBezTo>
                  <a:pt x="122" y="1"/>
                  <a:pt x="122" y="1"/>
                  <a:pt x="122" y="1"/>
                </a:cubicBezTo>
                <a:cubicBezTo>
                  <a:pt x="118" y="1"/>
                  <a:pt x="118" y="1"/>
                  <a:pt x="118" y="1"/>
                </a:cubicBezTo>
                <a:cubicBezTo>
                  <a:pt x="114" y="1"/>
                  <a:pt x="114" y="1"/>
                  <a:pt x="114" y="1"/>
                </a:cubicBezTo>
                <a:cubicBezTo>
                  <a:pt x="111" y="0"/>
                  <a:pt x="111" y="0"/>
                  <a:pt x="111" y="0"/>
                </a:cubicBezTo>
                <a:cubicBezTo>
                  <a:pt x="107" y="0"/>
                  <a:pt x="107" y="0"/>
                  <a:pt x="107" y="0"/>
                </a:cubicBezTo>
                <a:cubicBezTo>
                  <a:pt x="103" y="0"/>
                  <a:pt x="103" y="0"/>
                  <a:pt x="103" y="0"/>
                </a:cubicBezTo>
                <a:cubicBezTo>
                  <a:pt x="99" y="1"/>
                  <a:pt x="99" y="1"/>
                  <a:pt x="99" y="1"/>
                </a:cubicBezTo>
                <a:cubicBezTo>
                  <a:pt x="96" y="1"/>
                  <a:pt x="96" y="1"/>
                  <a:pt x="96" y="1"/>
                </a:cubicBezTo>
                <a:cubicBezTo>
                  <a:pt x="92" y="1"/>
                  <a:pt x="92" y="1"/>
                  <a:pt x="92" y="1"/>
                </a:cubicBezTo>
                <a:cubicBezTo>
                  <a:pt x="88" y="2"/>
                  <a:pt x="88" y="2"/>
                  <a:pt x="88" y="2"/>
                </a:cubicBezTo>
                <a:cubicBezTo>
                  <a:pt x="84" y="2"/>
                  <a:pt x="84" y="2"/>
                  <a:pt x="84" y="2"/>
                </a:cubicBezTo>
                <a:cubicBezTo>
                  <a:pt x="81" y="3"/>
                  <a:pt x="81" y="3"/>
                  <a:pt x="81" y="3"/>
                </a:cubicBezTo>
                <a:cubicBezTo>
                  <a:pt x="77" y="4"/>
                  <a:pt x="77" y="4"/>
                  <a:pt x="77" y="4"/>
                </a:cubicBezTo>
                <a:cubicBezTo>
                  <a:pt x="73" y="4"/>
                  <a:pt x="73" y="4"/>
                  <a:pt x="73" y="4"/>
                </a:cubicBezTo>
                <a:cubicBezTo>
                  <a:pt x="69" y="6"/>
                  <a:pt x="69" y="6"/>
                  <a:pt x="69" y="6"/>
                </a:cubicBezTo>
                <a:cubicBezTo>
                  <a:pt x="65" y="7"/>
                  <a:pt x="65" y="7"/>
                  <a:pt x="65" y="7"/>
                </a:cubicBezTo>
                <a:cubicBezTo>
                  <a:pt x="61" y="8"/>
                  <a:pt x="61" y="8"/>
                  <a:pt x="61" y="8"/>
                </a:cubicBezTo>
                <a:cubicBezTo>
                  <a:pt x="58" y="9"/>
                  <a:pt x="58" y="9"/>
                  <a:pt x="58" y="9"/>
                </a:cubicBezTo>
                <a:cubicBezTo>
                  <a:pt x="54" y="11"/>
                  <a:pt x="54" y="11"/>
                  <a:pt x="54" y="11"/>
                </a:cubicBezTo>
                <a:cubicBezTo>
                  <a:pt x="50" y="12"/>
                  <a:pt x="50" y="12"/>
                  <a:pt x="50" y="12"/>
                </a:cubicBezTo>
                <a:cubicBezTo>
                  <a:pt x="47" y="14"/>
                  <a:pt x="47" y="14"/>
                  <a:pt x="47" y="14"/>
                </a:cubicBezTo>
                <a:cubicBezTo>
                  <a:pt x="43" y="16"/>
                  <a:pt x="43" y="16"/>
                  <a:pt x="43" y="16"/>
                </a:cubicBezTo>
                <a:cubicBezTo>
                  <a:pt x="40" y="18"/>
                  <a:pt x="40" y="18"/>
                  <a:pt x="40" y="18"/>
                </a:cubicBezTo>
                <a:cubicBezTo>
                  <a:pt x="37" y="20"/>
                  <a:pt x="37" y="20"/>
                  <a:pt x="37" y="20"/>
                </a:cubicBezTo>
                <a:cubicBezTo>
                  <a:pt x="33" y="22"/>
                  <a:pt x="33" y="22"/>
                  <a:pt x="33" y="22"/>
                </a:cubicBezTo>
                <a:cubicBezTo>
                  <a:pt x="30" y="25"/>
                  <a:pt x="30" y="25"/>
                  <a:pt x="30" y="25"/>
                </a:cubicBezTo>
                <a:cubicBezTo>
                  <a:pt x="28" y="27"/>
                  <a:pt x="28" y="27"/>
                  <a:pt x="28" y="27"/>
                </a:cubicBezTo>
                <a:cubicBezTo>
                  <a:pt x="25" y="30"/>
                  <a:pt x="25" y="30"/>
                  <a:pt x="25" y="30"/>
                </a:cubicBezTo>
                <a:cubicBezTo>
                  <a:pt x="22" y="32"/>
                  <a:pt x="22" y="32"/>
                  <a:pt x="22" y="32"/>
                </a:cubicBezTo>
                <a:cubicBezTo>
                  <a:pt x="20" y="35"/>
                  <a:pt x="20" y="35"/>
                  <a:pt x="20" y="35"/>
                </a:cubicBezTo>
                <a:cubicBezTo>
                  <a:pt x="18" y="38"/>
                  <a:pt x="18" y="38"/>
                  <a:pt x="18" y="38"/>
                </a:cubicBezTo>
                <a:cubicBezTo>
                  <a:pt x="15" y="41"/>
                  <a:pt x="15" y="41"/>
                  <a:pt x="15" y="41"/>
                </a:cubicBezTo>
                <a:cubicBezTo>
                  <a:pt x="13" y="44"/>
                  <a:pt x="13" y="44"/>
                  <a:pt x="13" y="44"/>
                </a:cubicBezTo>
                <a:cubicBezTo>
                  <a:pt x="11" y="47"/>
                  <a:pt x="11" y="47"/>
                  <a:pt x="11" y="47"/>
                </a:cubicBezTo>
                <a:cubicBezTo>
                  <a:pt x="10" y="50"/>
                  <a:pt x="10" y="50"/>
                  <a:pt x="10" y="50"/>
                </a:cubicBezTo>
                <a:cubicBezTo>
                  <a:pt x="8" y="54"/>
                  <a:pt x="8" y="54"/>
                  <a:pt x="8" y="54"/>
                </a:cubicBezTo>
                <a:cubicBezTo>
                  <a:pt x="6" y="57"/>
                  <a:pt x="6" y="57"/>
                  <a:pt x="6" y="57"/>
                </a:cubicBezTo>
                <a:cubicBezTo>
                  <a:pt x="5" y="61"/>
                  <a:pt x="5" y="61"/>
                  <a:pt x="5" y="61"/>
                </a:cubicBezTo>
                <a:cubicBezTo>
                  <a:pt x="4" y="64"/>
                  <a:pt x="4" y="64"/>
                  <a:pt x="4" y="64"/>
                </a:cubicBezTo>
                <a:cubicBezTo>
                  <a:pt x="3" y="68"/>
                  <a:pt x="3" y="68"/>
                  <a:pt x="3" y="68"/>
                </a:cubicBezTo>
                <a:cubicBezTo>
                  <a:pt x="2" y="71"/>
                  <a:pt x="2" y="71"/>
                  <a:pt x="2" y="71"/>
                </a:cubicBezTo>
                <a:cubicBezTo>
                  <a:pt x="1" y="75"/>
                  <a:pt x="1" y="75"/>
                  <a:pt x="1" y="75"/>
                </a:cubicBezTo>
                <a:cubicBezTo>
                  <a:pt x="0" y="82"/>
                  <a:pt x="0" y="82"/>
                  <a:pt x="0" y="82"/>
                </a:cubicBezTo>
                <a:cubicBezTo>
                  <a:pt x="0" y="89"/>
                  <a:pt x="0" y="89"/>
                  <a:pt x="0" y="89"/>
                </a:cubicBezTo>
                <a:cubicBezTo>
                  <a:pt x="0" y="97"/>
                  <a:pt x="0" y="97"/>
                  <a:pt x="0" y="97"/>
                </a:cubicBezTo>
                <a:cubicBezTo>
                  <a:pt x="1" y="104"/>
                  <a:pt x="1" y="104"/>
                  <a:pt x="1" y="104"/>
                </a:cubicBezTo>
                <a:cubicBezTo>
                  <a:pt x="2" y="111"/>
                  <a:pt x="2" y="111"/>
                  <a:pt x="2" y="111"/>
                </a:cubicBezTo>
                <a:cubicBezTo>
                  <a:pt x="4" y="118"/>
                  <a:pt x="4" y="118"/>
                  <a:pt x="4" y="118"/>
                </a:cubicBezTo>
                <a:cubicBezTo>
                  <a:pt x="6" y="125"/>
                  <a:pt x="6" y="125"/>
                  <a:pt x="6" y="125"/>
                </a:cubicBezTo>
                <a:cubicBezTo>
                  <a:pt x="24" y="155"/>
                  <a:pt x="24" y="155"/>
                  <a:pt x="24" y="155"/>
                </a:cubicBezTo>
                <a:cubicBezTo>
                  <a:pt x="55" y="186"/>
                  <a:pt x="54" y="218"/>
                  <a:pt x="54" y="218"/>
                </a:cubicBezTo>
                <a:cubicBezTo>
                  <a:pt x="54" y="224"/>
                  <a:pt x="54" y="224"/>
                  <a:pt x="54" y="224"/>
                </a:cubicBezTo>
                <a:cubicBezTo>
                  <a:pt x="54" y="243"/>
                  <a:pt x="54" y="243"/>
                  <a:pt x="54" y="243"/>
                </a:cubicBezTo>
                <a:cubicBezTo>
                  <a:pt x="159" y="243"/>
                  <a:pt x="159" y="243"/>
                  <a:pt x="159" y="243"/>
                </a:cubicBezTo>
                <a:cubicBezTo>
                  <a:pt x="159" y="241"/>
                  <a:pt x="159" y="241"/>
                  <a:pt x="159" y="241"/>
                </a:cubicBezTo>
                <a:cubicBezTo>
                  <a:pt x="159" y="235"/>
                  <a:pt x="159" y="235"/>
                  <a:pt x="159" y="235"/>
                </a:cubicBezTo>
                <a:cubicBezTo>
                  <a:pt x="159" y="229"/>
                  <a:pt x="159" y="229"/>
                  <a:pt x="159" y="229"/>
                </a:cubicBezTo>
                <a:cubicBezTo>
                  <a:pt x="160" y="215"/>
                  <a:pt x="160" y="215"/>
                  <a:pt x="160" y="215"/>
                </a:cubicBezTo>
                <a:cubicBezTo>
                  <a:pt x="160" y="208"/>
                  <a:pt x="160" y="208"/>
                  <a:pt x="160" y="208"/>
                </a:cubicBezTo>
                <a:cubicBezTo>
                  <a:pt x="161" y="207"/>
                  <a:pt x="161" y="207"/>
                  <a:pt x="161" y="207"/>
                </a:cubicBezTo>
                <a:cubicBezTo>
                  <a:pt x="161" y="205"/>
                  <a:pt x="161" y="205"/>
                  <a:pt x="161" y="205"/>
                </a:cubicBezTo>
                <a:cubicBezTo>
                  <a:pt x="162" y="204"/>
                  <a:pt x="162" y="204"/>
                  <a:pt x="162" y="204"/>
                </a:cubicBezTo>
                <a:cubicBezTo>
                  <a:pt x="163" y="203"/>
                  <a:pt x="163" y="203"/>
                  <a:pt x="163" y="203"/>
                </a:cubicBezTo>
                <a:cubicBezTo>
                  <a:pt x="164" y="202"/>
                  <a:pt x="164" y="202"/>
                  <a:pt x="164" y="202"/>
                </a:cubicBezTo>
                <a:cubicBezTo>
                  <a:pt x="166" y="202"/>
                  <a:pt x="166" y="202"/>
                  <a:pt x="166" y="202"/>
                </a:cubicBezTo>
                <a:cubicBezTo>
                  <a:pt x="167" y="201"/>
                  <a:pt x="167" y="201"/>
                  <a:pt x="167" y="201"/>
                </a:cubicBezTo>
                <a:cubicBezTo>
                  <a:pt x="169" y="201"/>
                  <a:pt x="169" y="201"/>
                  <a:pt x="169" y="201"/>
                </a:cubicBezTo>
                <a:cubicBezTo>
                  <a:pt x="171" y="201"/>
                  <a:pt x="171" y="201"/>
                  <a:pt x="171" y="201"/>
                </a:cubicBezTo>
                <a:cubicBezTo>
                  <a:pt x="173" y="201"/>
                  <a:pt x="173" y="201"/>
                  <a:pt x="173" y="201"/>
                </a:cubicBezTo>
                <a:cubicBezTo>
                  <a:pt x="174" y="201"/>
                  <a:pt x="174" y="201"/>
                  <a:pt x="174" y="201"/>
                </a:cubicBezTo>
                <a:cubicBezTo>
                  <a:pt x="176" y="201"/>
                  <a:pt x="176" y="201"/>
                  <a:pt x="176" y="201"/>
                </a:cubicBezTo>
                <a:cubicBezTo>
                  <a:pt x="178" y="201"/>
                  <a:pt x="178" y="201"/>
                  <a:pt x="178" y="201"/>
                </a:cubicBezTo>
                <a:cubicBezTo>
                  <a:pt x="180" y="201"/>
                  <a:pt x="180" y="201"/>
                  <a:pt x="180" y="201"/>
                </a:cubicBezTo>
                <a:cubicBezTo>
                  <a:pt x="182" y="202"/>
                  <a:pt x="182" y="202"/>
                  <a:pt x="182" y="202"/>
                </a:cubicBezTo>
                <a:cubicBezTo>
                  <a:pt x="184" y="202"/>
                  <a:pt x="184" y="202"/>
                  <a:pt x="184" y="202"/>
                </a:cubicBezTo>
                <a:cubicBezTo>
                  <a:pt x="186" y="202"/>
                  <a:pt x="186" y="202"/>
                  <a:pt x="186" y="202"/>
                </a:cubicBezTo>
                <a:cubicBezTo>
                  <a:pt x="181" y="202"/>
                  <a:pt x="181" y="202"/>
                  <a:pt x="181" y="202"/>
                </a:cubicBezTo>
                <a:cubicBezTo>
                  <a:pt x="183" y="202"/>
                  <a:pt x="183" y="202"/>
                  <a:pt x="183" y="202"/>
                </a:cubicBezTo>
                <a:cubicBezTo>
                  <a:pt x="185" y="203"/>
                  <a:pt x="185" y="203"/>
                  <a:pt x="185" y="203"/>
                </a:cubicBezTo>
                <a:cubicBezTo>
                  <a:pt x="188" y="203"/>
                  <a:pt x="188" y="203"/>
                  <a:pt x="188" y="203"/>
                </a:cubicBezTo>
                <a:cubicBezTo>
                  <a:pt x="189" y="203"/>
                  <a:pt x="189" y="203"/>
                  <a:pt x="189" y="203"/>
                </a:cubicBezTo>
                <a:cubicBezTo>
                  <a:pt x="191" y="202"/>
                  <a:pt x="191" y="202"/>
                  <a:pt x="191" y="202"/>
                </a:cubicBezTo>
                <a:cubicBezTo>
                  <a:pt x="192" y="202"/>
                  <a:pt x="192" y="202"/>
                  <a:pt x="192" y="202"/>
                </a:cubicBezTo>
                <a:cubicBezTo>
                  <a:pt x="194" y="201"/>
                  <a:pt x="194" y="201"/>
                  <a:pt x="194" y="201"/>
                </a:cubicBezTo>
                <a:cubicBezTo>
                  <a:pt x="195" y="200"/>
                  <a:pt x="195" y="200"/>
                  <a:pt x="195" y="200"/>
                </a:cubicBezTo>
                <a:cubicBezTo>
                  <a:pt x="197" y="199"/>
                  <a:pt x="197" y="199"/>
                  <a:pt x="197" y="199"/>
                </a:cubicBezTo>
                <a:cubicBezTo>
                  <a:pt x="198" y="198"/>
                  <a:pt x="198" y="198"/>
                  <a:pt x="198" y="198"/>
                </a:cubicBezTo>
                <a:cubicBezTo>
                  <a:pt x="198" y="196"/>
                  <a:pt x="198" y="196"/>
                  <a:pt x="198" y="196"/>
                </a:cubicBezTo>
                <a:cubicBezTo>
                  <a:pt x="199" y="194"/>
                  <a:pt x="199" y="194"/>
                  <a:pt x="199" y="194"/>
                </a:cubicBezTo>
                <a:cubicBezTo>
                  <a:pt x="199" y="191"/>
                  <a:pt x="199" y="191"/>
                  <a:pt x="199" y="191"/>
                </a:cubicBezTo>
                <a:cubicBezTo>
                  <a:pt x="198" y="188"/>
                  <a:pt x="198" y="188"/>
                  <a:pt x="198" y="188"/>
                </a:cubicBezTo>
                <a:cubicBezTo>
                  <a:pt x="198" y="185"/>
                  <a:pt x="198" y="185"/>
                  <a:pt x="198" y="185"/>
                </a:cubicBezTo>
                <a:cubicBezTo>
                  <a:pt x="199" y="184"/>
                  <a:pt x="199" y="184"/>
                  <a:pt x="199" y="184"/>
                </a:cubicBezTo>
                <a:cubicBezTo>
                  <a:pt x="199" y="183"/>
                  <a:pt x="199" y="183"/>
                  <a:pt x="199" y="183"/>
                </a:cubicBezTo>
                <a:cubicBezTo>
                  <a:pt x="200" y="182"/>
                  <a:pt x="200" y="182"/>
                  <a:pt x="200" y="182"/>
                </a:cubicBezTo>
                <a:cubicBezTo>
                  <a:pt x="200" y="181"/>
                  <a:pt x="200" y="181"/>
                  <a:pt x="200" y="181"/>
                </a:cubicBezTo>
                <a:cubicBezTo>
                  <a:pt x="201" y="180"/>
                  <a:pt x="201" y="180"/>
                  <a:pt x="201" y="180"/>
                </a:cubicBezTo>
                <a:cubicBezTo>
                  <a:pt x="202" y="179"/>
                  <a:pt x="202" y="179"/>
                  <a:pt x="202" y="179"/>
                </a:cubicBezTo>
                <a:cubicBezTo>
                  <a:pt x="202" y="178"/>
                  <a:pt x="202" y="178"/>
                  <a:pt x="202" y="178"/>
                </a:cubicBezTo>
                <a:cubicBezTo>
                  <a:pt x="202" y="177"/>
                  <a:pt x="202" y="177"/>
                  <a:pt x="202" y="177"/>
                </a:cubicBezTo>
                <a:cubicBezTo>
                  <a:pt x="202" y="175"/>
                  <a:pt x="202" y="175"/>
                  <a:pt x="202" y="175"/>
                </a:cubicBezTo>
                <a:cubicBezTo>
                  <a:pt x="202" y="174"/>
                  <a:pt x="202" y="174"/>
                  <a:pt x="202" y="174"/>
                </a:cubicBezTo>
                <a:cubicBezTo>
                  <a:pt x="202" y="173"/>
                  <a:pt x="202" y="173"/>
                  <a:pt x="202" y="173"/>
                </a:cubicBezTo>
                <a:cubicBezTo>
                  <a:pt x="201" y="172"/>
                  <a:pt x="201" y="172"/>
                  <a:pt x="201" y="172"/>
                </a:cubicBezTo>
                <a:cubicBezTo>
                  <a:pt x="200" y="171"/>
                  <a:pt x="200" y="171"/>
                  <a:pt x="200" y="171"/>
                </a:cubicBezTo>
                <a:cubicBezTo>
                  <a:pt x="199" y="169"/>
                  <a:pt x="199" y="169"/>
                  <a:pt x="199" y="169"/>
                </a:cubicBezTo>
                <a:cubicBezTo>
                  <a:pt x="198" y="169"/>
                  <a:pt x="198" y="169"/>
                  <a:pt x="198" y="169"/>
                </a:cubicBezTo>
                <a:cubicBezTo>
                  <a:pt x="197" y="168"/>
                  <a:pt x="197" y="168"/>
                  <a:pt x="197" y="168"/>
                </a:cubicBezTo>
                <a:cubicBezTo>
                  <a:pt x="198" y="167"/>
                  <a:pt x="198" y="167"/>
                  <a:pt x="198" y="167"/>
                </a:cubicBezTo>
                <a:cubicBezTo>
                  <a:pt x="200" y="166"/>
                  <a:pt x="200" y="166"/>
                  <a:pt x="200" y="166"/>
                </a:cubicBezTo>
                <a:cubicBezTo>
                  <a:pt x="201" y="165"/>
                  <a:pt x="201" y="165"/>
                  <a:pt x="201" y="165"/>
                </a:cubicBezTo>
                <a:cubicBezTo>
                  <a:pt x="202" y="164"/>
                  <a:pt x="202" y="164"/>
                  <a:pt x="202" y="164"/>
                </a:cubicBezTo>
                <a:cubicBezTo>
                  <a:pt x="203" y="163"/>
                  <a:pt x="203" y="163"/>
                  <a:pt x="203" y="163"/>
                </a:cubicBezTo>
                <a:cubicBezTo>
                  <a:pt x="203" y="162"/>
                  <a:pt x="203" y="162"/>
                  <a:pt x="203" y="162"/>
                </a:cubicBezTo>
                <a:cubicBezTo>
                  <a:pt x="204" y="161"/>
                  <a:pt x="204" y="161"/>
                  <a:pt x="204" y="161"/>
                </a:cubicBezTo>
                <a:cubicBezTo>
                  <a:pt x="203" y="160"/>
                  <a:pt x="203" y="160"/>
                  <a:pt x="203" y="160"/>
                </a:cubicBezTo>
                <a:cubicBezTo>
                  <a:pt x="202" y="155"/>
                  <a:pt x="202" y="155"/>
                  <a:pt x="202" y="155"/>
                </a:cubicBezTo>
                <a:cubicBezTo>
                  <a:pt x="201" y="152"/>
                  <a:pt x="201" y="152"/>
                  <a:pt x="201" y="152"/>
                </a:cubicBezTo>
                <a:cubicBezTo>
                  <a:pt x="201" y="148"/>
                  <a:pt x="201" y="148"/>
                  <a:pt x="201" y="148"/>
                </a:cubicBezTo>
                <a:cubicBezTo>
                  <a:pt x="201" y="145"/>
                  <a:pt x="201" y="145"/>
                  <a:pt x="201" y="145"/>
                </a:cubicBezTo>
                <a:cubicBezTo>
                  <a:pt x="203" y="144"/>
                  <a:pt x="203" y="144"/>
                  <a:pt x="203" y="144"/>
                </a:cubicBezTo>
                <a:cubicBezTo>
                  <a:pt x="204" y="143"/>
                  <a:pt x="204" y="143"/>
                  <a:pt x="204" y="143"/>
                </a:cubicBezTo>
                <a:cubicBezTo>
                  <a:pt x="206" y="142"/>
                  <a:pt x="206" y="142"/>
                  <a:pt x="206" y="142"/>
                </a:cubicBezTo>
                <a:cubicBezTo>
                  <a:pt x="207" y="141"/>
                  <a:pt x="207" y="141"/>
                  <a:pt x="207" y="141"/>
                </a:cubicBezTo>
                <a:cubicBezTo>
                  <a:pt x="208" y="140"/>
                  <a:pt x="208" y="140"/>
                  <a:pt x="208" y="140"/>
                </a:cubicBezTo>
                <a:cubicBezTo>
                  <a:pt x="209" y="139"/>
                  <a:pt x="209" y="139"/>
                  <a:pt x="209" y="139"/>
                </a:cubicBezTo>
                <a:cubicBezTo>
                  <a:pt x="209" y="138"/>
                  <a:pt x="209" y="138"/>
                  <a:pt x="209" y="138"/>
                </a:cubicBezTo>
                <a:lnTo>
                  <a:pt x="209" y="136"/>
                </a:lnTo>
                <a:close/>
                <a:moveTo>
                  <a:pt x="98" y="144"/>
                </a:moveTo>
                <a:cubicBezTo>
                  <a:pt x="91" y="144"/>
                  <a:pt x="86" y="139"/>
                  <a:pt x="86" y="132"/>
                </a:cubicBezTo>
                <a:cubicBezTo>
                  <a:pt x="86" y="125"/>
                  <a:pt x="91" y="120"/>
                  <a:pt x="98" y="120"/>
                </a:cubicBezTo>
                <a:cubicBezTo>
                  <a:pt x="105" y="120"/>
                  <a:pt x="110" y="125"/>
                  <a:pt x="110" y="132"/>
                </a:cubicBezTo>
                <a:cubicBezTo>
                  <a:pt x="110" y="139"/>
                  <a:pt x="105" y="144"/>
                  <a:pt x="98" y="144"/>
                </a:cubicBezTo>
                <a:close/>
                <a:moveTo>
                  <a:pt x="115" y="86"/>
                </a:moveTo>
                <a:cubicBezTo>
                  <a:pt x="109" y="93"/>
                  <a:pt x="107" y="99"/>
                  <a:pt x="107" y="107"/>
                </a:cubicBezTo>
                <a:cubicBezTo>
                  <a:pt x="107" y="110"/>
                  <a:pt x="107" y="110"/>
                  <a:pt x="107" y="110"/>
                </a:cubicBezTo>
                <a:cubicBezTo>
                  <a:pt x="90" y="110"/>
                  <a:pt x="90" y="110"/>
                  <a:pt x="90" y="110"/>
                </a:cubicBezTo>
                <a:cubicBezTo>
                  <a:pt x="90" y="106"/>
                  <a:pt x="90" y="106"/>
                  <a:pt x="90" y="106"/>
                </a:cubicBezTo>
                <a:cubicBezTo>
                  <a:pt x="89" y="98"/>
                  <a:pt x="92" y="89"/>
                  <a:pt x="99" y="81"/>
                </a:cubicBezTo>
                <a:cubicBezTo>
                  <a:pt x="105" y="74"/>
                  <a:pt x="109" y="68"/>
                  <a:pt x="109" y="62"/>
                </a:cubicBezTo>
                <a:cubicBezTo>
                  <a:pt x="109" y="56"/>
                  <a:pt x="105" y="51"/>
                  <a:pt x="96" y="51"/>
                </a:cubicBezTo>
                <a:cubicBezTo>
                  <a:pt x="91" y="51"/>
                  <a:pt x="85" y="53"/>
                  <a:pt x="81" y="56"/>
                </a:cubicBezTo>
                <a:cubicBezTo>
                  <a:pt x="76" y="42"/>
                  <a:pt x="76" y="42"/>
                  <a:pt x="76" y="42"/>
                </a:cubicBezTo>
                <a:cubicBezTo>
                  <a:pt x="82" y="38"/>
                  <a:pt x="90" y="36"/>
                  <a:pt x="100" y="36"/>
                </a:cubicBezTo>
                <a:cubicBezTo>
                  <a:pt x="120" y="36"/>
                  <a:pt x="129" y="47"/>
                  <a:pt x="129" y="59"/>
                </a:cubicBezTo>
                <a:cubicBezTo>
                  <a:pt x="129" y="71"/>
                  <a:pt x="122" y="78"/>
                  <a:pt x="115" y="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矩形 7">
            <a:extLst>
              <a:ext uri="{FF2B5EF4-FFF2-40B4-BE49-F238E27FC236}">
                <a16:creationId xmlns:a16="http://schemas.microsoft.com/office/drawing/2014/main" id="{90A2D3DC-63BD-4626-A903-0F4A717EF4CD}"/>
              </a:ext>
            </a:extLst>
          </p:cNvPr>
          <p:cNvSpPr/>
          <p:nvPr/>
        </p:nvSpPr>
        <p:spPr>
          <a:xfrm>
            <a:off x="322993" y="2489012"/>
            <a:ext cx="4572000" cy="1456232"/>
          </a:xfrm>
          <a:prstGeom prst="rect">
            <a:avLst/>
          </a:prstGeom>
        </p:spPr>
        <p:txBody>
          <a:bodyPr>
            <a:spAutoFit/>
          </a:bodyPr>
          <a:lstStyle/>
          <a:p>
            <a:pPr>
              <a:lnSpc>
                <a:spcPct val="125000"/>
              </a:lnSpc>
            </a:pPr>
            <a:r>
              <a:rPr lang="en-US" altLang="zh-CN" sz="1200" dirty="0">
                <a:latin typeface="+mj-ea"/>
                <a:ea typeface="+mj-ea"/>
                <a:cs typeface="Times New Roman" panose="02020603050405020304" pitchFamily="18" charset="0"/>
              </a:rPr>
              <a:t>  </a:t>
            </a:r>
            <a:r>
              <a:rPr lang="zh-CN" altLang="zh-CN" sz="1200" dirty="0">
                <a:latin typeface="+mj-ea"/>
                <a:ea typeface="+mj-ea"/>
                <a:cs typeface="Times New Roman" panose="02020603050405020304" pitchFamily="18" charset="0"/>
              </a:rPr>
              <a:t>测试集的图片数据同样是基于原始的满文单词图片集增广后而得，实际上可能与训练集的满文单词相差不大，因此这并不能反映出模型是否具有良好的泛化能力。</a:t>
            </a:r>
            <a:endParaRPr lang="en-US" altLang="zh-CN" sz="1200" dirty="0">
              <a:latin typeface="+mj-ea"/>
              <a:ea typeface="+mj-ea"/>
              <a:cs typeface="Times New Roman" panose="02020603050405020304" pitchFamily="18" charset="0"/>
            </a:endParaRPr>
          </a:p>
          <a:p>
            <a:pPr>
              <a:lnSpc>
                <a:spcPct val="125000"/>
              </a:lnSpc>
            </a:pPr>
            <a:r>
              <a:rPr lang="zh-CN" altLang="en-US" sz="1200" dirty="0">
                <a:latin typeface="+mj-ea"/>
                <a:ea typeface="+mj-ea"/>
                <a:cs typeface="Times New Roman" panose="02020603050405020304" pitchFamily="18" charset="0"/>
              </a:rPr>
              <a:t>  基于此疑问对该训练好的模型做了其他测试实验。本文用另外的一个满文单词测试集，每类单词都对应着有与原始满文单词差异较大的印刷体。</a:t>
            </a:r>
            <a:endParaRPr lang="zh-CN" altLang="en-US" dirty="0">
              <a:latin typeface="+mj-ea"/>
              <a:ea typeface="+mj-ea"/>
            </a:endParaRPr>
          </a:p>
        </p:txBody>
      </p:sp>
      <p:pic>
        <p:nvPicPr>
          <p:cNvPr id="9" name="图片 8">
            <a:extLst>
              <a:ext uri="{FF2B5EF4-FFF2-40B4-BE49-F238E27FC236}">
                <a16:creationId xmlns:a16="http://schemas.microsoft.com/office/drawing/2014/main" id="{A0B23DC2-9766-4BA3-9523-AE036230AFA6}"/>
              </a:ext>
            </a:extLst>
          </p:cNvPr>
          <p:cNvPicPr>
            <a:picLocks noChangeAspect="1"/>
          </p:cNvPicPr>
          <p:nvPr/>
        </p:nvPicPr>
        <p:blipFill>
          <a:blip r:embed="rId2"/>
          <a:stretch>
            <a:fillRect/>
          </a:stretch>
        </p:blipFill>
        <p:spPr>
          <a:xfrm>
            <a:off x="5826837" y="2619668"/>
            <a:ext cx="932769" cy="1194920"/>
          </a:xfrm>
          <a:prstGeom prst="rect">
            <a:avLst/>
          </a:prstGeom>
        </p:spPr>
      </p:pic>
      <p:pic>
        <p:nvPicPr>
          <p:cNvPr id="10" name="图片 9">
            <a:extLst>
              <a:ext uri="{FF2B5EF4-FFF2-40B4-BE49-F238E27FC236}">
                <a16:creationId xmlns:a16="http://schemas.microsoft.com/office/drawing/2014/main" id="{E5D394EE-F940-47C8-9D11-5D787E3E0CA4}"/>
              </a:ext>
            </a:extLst>
          </p:cNvPr>
          <p:cNvPicPr>
            <a:picLocks noChangeAspect="1"/>
          </p:cNvPicPr>
          <p:nvPr/>
        </p:nvPicPr>
        <p:blipFill>
          <a:blip r:embed="rId3"/>
          <a:stretch>
            <a:fillRect/>
          </a:stretch>
        </p:blipFill>
        <p:spPr>
          <a:xfrm>
            <a:off x="7486224" y="2619668"/>
            <a:ext cx="585267" cy="1176630"/>
          </a:xfrm>
          <a:prstGeom prst="rect">
            <a:avLst/>
          </a:prstGeom>
        </p:spPr>
      </p:pic>
    </p:spTree>
    <p:extLst>
      <p:ext uri="{BB962C8B-B14F-4D97-AF65-F5344CB8AC3E}">
        <p14:creationId xmlns:p14="http://schemas.microsoft.com/office/powerpoint/2010/main" val="1013225990"/>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0BB6D88-2D44-471E-BAFA-A9B07254731D}"/>
              </a:ext>
            </a:extLst>
          </p:cNvPr>
          <p:cNvSpPr/>
          <p:nvPr/>
        </p:nvSpPr>
        <p:spPr bwMode="auto">
          <a:xfrm>
            <a:off x="90232" y="205901"/>
            <a:ext cx="272382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a:t>
            </a:r>
          </a:p>
        </p:txBody>
      </p:sp>
      <p:sp>
        <p:nvSpPr>
          <p:cNvPr id="3" name="矩形 2">
            <a:extLst>
              <a:ext uri="{FF2B5EF4-FFF2-40B4-BE49-F238E27FC236}">
                <a16:creationId xmlns:a16="http://schemas.microsoft.com/office/drawing/2014/main" id="{73650552-05AA-4C0F-B5FD-167FB8F59BA3}"/>
              </a:ext>
            </a:extLst>
          </p:cNvPr>
          <p:cNvSpPr/>
          <p:nvPr/>
        </p:nvSpPr>
        <p:spPr>
          <a:xfrm>
            <a:off x="90232" y="575233"/>
            <a:ext cx="128753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RESULTS </a:t>
            </a:r>
          </a:p>
        </p:txBody>
      </p:sp>
      <p:cxnSp>
        <p:nvCxnSpPr>
          <p:cNvPr id="4" name="直接连接符 3">
            <a:extLst>
              <a:ext uri="{FF2B5EF4-FFF2-40B4-BE49-F238E27FC236}">
                <a16:creationId xmlns:a16="http://schemas.microsoft.com/office/drawing/2014/main" id="{BB4E12AF-A5E6-4B83-9736-1E9379A3B978}"/>
              </a:ext>
            </a:extLst>
          </p:cNvPr>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矩形 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339D426F-A51A-490A-A477-A1F6AD4B1AC5}"/>
              </a:ext>
            </a:extLst>
          </p:cNvPr>
          <p:cNvSpPr/>
          <p:nvPr/>
        </p:nvSpPr>
        <p:spPr bwMode="auto">
          <a:xfrm>
            <a:off x="1349391" y="1198256"/>
            <a:ext cx="1210588"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提出问题？</a:t>
            </a:r>
          </a:p>
        </p:txBody>
      </p:sp>
      <p:sp>
        <p:nvSpPr>
          <p:cNvPr id="12" name="椭圆 1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A70AE518-ECB7-41F5-A3CC-E6F60D8B10A2}"/>
              </a:ext>
            </a:extLst>
          </p:cNvPr>
          <p:cNvSpPr/>
          <p:nvPr/>
        </p:nvSpPr>
        <p:spPr>
          <a:xfrm>
            <a:off x="322993" y="927508"/>
            <a:ext cx="820008" cy="8542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Freeform 6">
            <a:extLst>
              <a:ext uri="{FF2B5EF4-FFF2-40B4-BE49-F238E27FC236}">
                <a16:creationId xmlns:a16="http://schemas.microsoft.com/office/drawing/2014/main" id="{18C43D58-12C9-4DCF-A692-76C9A532E054}"/>
              </a:ext>
            </a:extLst>
          </p:cNvPr>
          <p:cNvSpPr>
            <a:spLocks noEditPoints="1"/>
          </p:cNvSpPr>
          <p:nvPr/>
        </p:nvSpPr>
        <p:spPr bwMode="auto">
          <a:xfrm>
            <a:off x="529383" y="1097976"/>
            <a:ext cx="465216" cy="539115"/>
          </a:xfrm>
          <a:custGeom>
            <a:avLst/>
            <a:gdLst>
              <a:gd name="T0" fmla="*/ 204 w 209"/>
              <a:gd name="T1" fmla="*/ 122 h 243"/>
              <a:gd name="T2" fmla="*/ 198 w 209"/>
              <a:gd name="T3" fmla="*/ 105 h 243"/>
              <a:gd name="T4" fmla="*/ 199 w 209"/>
              <a:gd name="T5" fmla="*/ 94 h 243"/>
              <a:gd name="T6" fmla="*/ 196 w 209"/>
              <a:gd name="T7" fmla="*/ 80 h 243"/>
              <a:gd name="T8" fmla="*/ 191 w 209"/>
              <a:gd name="T9" fmla="*/ 65 h 243"/>
              <a:gd name="T10" fmla="*/ 184 w 209"/>
              <a:gd name="T11" fmla="*/ 50 h 243"/>
              <a:gd name="T12" fmla="*/ 183 w 209"/>
              <a:gd name="T13" fmla="*/ 37 h 243"/>
              <a:gd name="T14" fmla="*/ 175 w 209"/>
              <a:gd name="T15" fmla="*/ 27 h 243"/>
              <a:gd name="T16" fmla="*/ 173 w 209"/>
              <a:gd name="T17" fmla="*/ 19 h 243"/>
              <a:gd name="T18" fmla="*/ 162 w 209"/>
              <a:gd name="T19" fmla="*/ 13 h 243"/>
              <a:gd name="T20" fmla="*/ 151 w 209"/>
              <a:gd name="T21" fmla="*/ 8 h 243"/>
              <a:gd name="T22" fmla="*/ 137 w 209"/>
              <a:gd name="T23" fmla="*/ 4 h 243"/>
              <a:gd name="T24" fmla="*/ 122 w 209"/>
              <a:gd name="T25" fmla="*/ 1 h 243"/>
              <a:gd name="T26" fmla="*/ 107 w 209"/>
              <a:gd name="T27" fmla="*/ 0 h 243"/>
              <a:gd name="T28" fmla="*/ 92 w 209"/>
              <a:gd name="T29" fmla="*/ 1 h 243"/>
              <a:gd name="T30" fmla="*/ 77 w 209"/>
              <a:gd name="T31" fmla="*/ 4 h 243"/>
              <a:gd name="T32" fmla="*/ 61 w 209"/>
              <a:gd name="T33" fmla="*/ 8 h 243"/>
              <a:gd name="T34" fmla="*/ 47 w 209"/>
              <a:gd name="T35" fmla="*/ 14 h 243"/>
              <a:gd name="T36" fmla="*/ 33 w 209"/>
              <a:gd name="T37" fmla="*/ 22 h 243"/>
              <a:gd name="T38" fmla="*/ 22 w 209"/>
              <a:gd name="T39" fmla="*/ 32 h 243"/>
              <a:gd name="T40" fmla="*/ 13 w 209"/>
              <a:gd name="T41" fmla="*/ 44 h 243"/>
              <a:gd name="T42" fmla="*/ 6 w 209"/>
              <a:gd name="T43" fmla="*/ 57 h 243"/>
              <a:gd name="T44" fmla="*/ 2 w 209"/>
              <a:gd name="T45" fmla="*/ 71 h 243"/>
              <a:gd name="T46" fmla="*/ 0 w 209"/>
              <a:gd name="T47" fmla="*/ 97 h 243"/>
              <a:gd name="T48" fmla="*/ 6 w 209"/>
              <a:gd name="T49" fmla="*/ 125 h 243"/>
              <a:gd name="T50" fmla="*/ 54 w 209"/>
              <a:gd name="T51" fmla="*/ 243 h 243"/>
              <a:gd name="T52" fmla="*/ 159 w 209"/>
              <a:gd name="T53" fmla="*/ 229 h 243"/>
              <a:gd name="T54" fmla="*/ 161 w 209"/>
              <a:gd name="T55" fmla="*/ 205 h 243"/>
              <a:gd name="T56" fmla="*/ 166 w 209"/>
              <a:gd name="T57" fmla="*/ 202 h 243"/>
              <a:gd name="T58" fmla="*/ 173 w 209"/>
              <a:gd name="T59" fmla="*/ 201 h 243"/>
              <a:gd name="T60" fmla="*/ 180 w 209"/>
              <a:gd name="T61" fmla="*/ 201 h 243"/>
              <a:gd name="T62" fmla="*/ 181 w 209"/>
              <a:gd name="T63" fmla="*/ 202 h 243"/>
              <a:gd name="T64" fmla="*/ 189 w 209"/>
              <a:gd name="T65" fmla="*/ 203 h 243"/>
              <a:gd name="T66" fmla="*/ 195 w 209"/>
              <a:gd name="T67" fmla="*/ 200 h 243"/>
              <a:gd name="T68" fmla="*/ 199 w 209"/>
              <a:gd name="T69" fmla="*/ 194 h 243"/>
              <a:gd name="T70" fmla="*/ 199 w 209"/>
              <a:gd name="T71" fmla="*/ 184 h 243"/>
              <a:gd name="T72" fmla="*/ 201 w 209"/>
              <a:gd name="T73" fmla="*/ 180 h 243"/>
              <a:gd name="T74" fmla="*/ 202 w 209"/>
              <a:gd name="T75" fmla="*/ 175 h 243"/>
              <a:gd name="T76" fmla="*/ 200 w 209"/>
              <a:gd name="T77" fmla="*/ 171 h 243"/>
              <a:gd name="T78" fmla="*/ 198 w 209"/>
              <a:gd name="T79" fmla="*/ 167 h 243"/>
              <a:gd name="T80" fmla="*/ 203 w 209"/>
              <a:gd name="T81" fmla="*/ 163 h 243"/>
              <a:gd name="T82" fmla="*/ 202 w 209"/>
              <a:gd name="T83" fmla="*/ 155 h 243"/>
              <a:gd name="T84" fmla="*/ 203 w 209"/>
              <a:gd name="T85" fmla="*/ 144 h 243"/>
              <a:gd name="T86" fmla="*/ 208 w 209"/>
              <a:gd name="T87" fmla="*/ 140 h 243"/>
              <a:gd name="T88" fmla="*/ 98 w 209"/>
              <a:gd name="T89" fmla="*/ 144 h 243"/>
              <a:gd name="T90" fmla="*/ 98 w 209"/>
              <a:gd name="T91" fmla="*/ 144 h 243"/>
              <a:gd name="T92" fmla="*/ 90 w 209"/>
              <a:gd name="T93" fmla="*/ 110 h 243"/>
              <a:gd name="T94" fmla="*/ 96 w 209"/>
              <a:gd name="T95" fmla="*/ 51 h 243"/>
              <a:gd name="T96" fmla="*/ 129 w 209"/>
              <a:gd name="T97" fmla="*/ 5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9" h="243">
                <a:moveTo>
                  <a:pt x="209" y="136"/>
                </a:moveTo>
                <a:cubicBezTo>
                  <a:pt x="208" y="132"/>
                  <a:pt x="208" y="132"/>
                  <a:pt x="208" y="132"/>
                </a:cubicBezTo>
                <a:cubicBezTo>
                  <a:pt x="206" y="127"/>
                  <a:pt x="206" y="127"/>
                  <a:pt x="206" y="127"/>
                </a:cubicBezTo>
                <a:cubicBezTo>
                  <a:pt x="204" y="122"/>
                  <a:pt x="204" y="122"/>
                  <a:pt x="204" y="122"/>
                </a:cubicBezTo>
                <a:cubicBezTo>
                  <a:pt x="203" y="118"/>
                  <a:pt x="203" y="118"/>
                  <a:pt x="203" y="118"/>
                </a:cubicBezTo>
                <a:cubicBezTo>
                  <a:pt x="201" y="113"/>
                  <a:pt x="201" y="113"/>
                  <a:pt x="201" y="113"/>
                </a:cubicBezTo>
                <a:cubicBezTo>
                  <a:pt x="199" y="109"/>
                  <a:pt x="199" y="109"/>
                  <a:pt x="199" y="109"/>
                </a:cubicBezTo>
                <a:cubicBezTo>
                  <a:pt x="198" y="105"/>
                  <a:pt x="198" y="105"/>
                  <a:pt x="198" y="105"/>
                </a:cubicBezTo>
                <a:cubicBezTo>
                  <a:pt x="197" y="100"/>
                  <a:pt x="197" y="100"/>
                  <a:pt x="197" y="100"/>
                </a:cubicBezTo>
                <a:cubicBezTo>
                  <a:pt x="197" y="98"/>
                  <a:pt x="197" y="98"/>
                  <a:pt x="197" y="98"/>
                </a:cubicBezTo>
                <a:cubicBezTo>
                  <a:pt x="198" y="96"/>
                  <a:pt x="198" y="96"/>
                  <a:pt x="198" y="96"/>
                </a:cubicBezTo>
                <a:cubicBezTo>
                  <a:pt x="199" y="94"/>
                  <a:pt x="199" y="94"/>
                  <a:pt x="199" y="94"/>
                </a:cubicBezTo>
                <a:cubicBezTo>
                  <a:pt x="199" y="92"/>
                  <a:pt x="199" y="92"/>
                  <a:pt x="199" y="92"/>
                </a:cubicBezTo>
                <a:cubicBezTo>
                  <a:pt x="198" y="88"/>
                  <a:pt x="198" y="88"/>
                  <a:pt x="198" y="88"/>
                </a:cubicBezTo>
                <a:cubicBezTo>
                  <a:pt x="197" y="84"/>
                  <a:pt x="197" y="84"/>
                  <a:pt x="197" y="84"/>
                </a:cubicBezTo>
                <a:cubicBezTo>
                  <a:pt x="196" y="80"/>
                  <a:pt x="196" y="80"/>
                  <a:pt x="196" y="80"/>
                </a:cubicBezTo>
                <a:cubicBezTo>
                  <a:pt x="195" y="77"/>
                  <a:pt x="195" y="77"/>
                  <a:pt x="195" y="77"/>
                </a:cubicBezTo>
                <a:cubicBezTo>
                  <a:pt x="194" y="73"/>
                  <a:pt x="194" y="73"/>
                  <a:pt x="194" y="73"/>
                </a:cubicBezTo>
                <a:cubicBezTo>
                  <a:pt x="193" y="69"/>
                  <a:pt x="193" y="69"/>
                  <a:pt x="193" y="69"/>
                </a:cubicBezTo>
                <a:cubicBezTo>
                  <a:pt x="191" y="65"/>
                  <a:pt x="191" y="65"/>
                  <a:pt x="191" y="65"/>
                </a:cubicBezTo>
                <a:cubicBezTo>
                  <a:pt x="190" y="61"/>
                  <a:pt x="190" y="61"/>
                  <a:pt x="190" y="61"/>
                </a:cubicBezTo>
                <a:cubicBezTo>
                  <a:pt x="188" y="58"/>
                  <a:pt x="188" y="58"/>
                  <a:pt x="188" y="58"/>
                </a:cubicBezTo>
                <a:cubicBezTo>
                  <a:pt x="186" y="54"/>
                  <a:pt x="186" y="54"/>
                  <a:pt x="186" y="54"/>
                </a:cubicBezTo>
                <a:cubicBezTo>
                  <a:pt x="184" y="50"/>
                  <a:pt x="184" y="50"/>
                  <a:pt x="184" y="50"/>
                </a:cubicBezTo>
                <a:cubicBezTo>
                  <a:pt x="190" y="47"/>
                  <a:pt x="190" y="47"/>
                  <a:pt x="190" y="47"/>
                </a:cubicBezTo>
                <a:cubicBezTo>
                  <a:pt x="188" y="44"/>
                  <a:pt x="188" y="44"/>
                  <a:pt x="188" y="44"/>
                </a:cubicBezTo>
                <a:cubicBezTo>
                  <a:pt x="186" y="41"/>
                  <a:pt x="186" y="41"/>
                  <a:pt x="186" y="41"/>
                </a:cubicBezTo>
                <a:cubicBezTo>
                  <a:pt x="183" y="37"/>
                  <a:pt x="183" y="37"/>
                  <a:pt x="183" y="37"/>
                </a:cubicBezTo>
                <a:cubicBezTo>
                  <a:pt x="181" y="34"/>
                  <a:pt x="181" y="34"/>
                  <a:pt x="181" y="34"/>
                </a:cubicBezTo>
                <a:cubicBezTo>
                  <a:pt x="179" y="32"/>
                  <a:pt x="179" y="32"/>
                  <a:pt x="179" y="32"/>
                </a:cubicBezTo>
                <a:cubicBezTo>
                  <a:pt x="177" y="30"/>
                  <a:pt x="177" y="30"/>
                  <a:pt x="177" y="30"/>
                </a:cubicBezTo>
                <a:cubicBezTo>
                  <a:pt x="175" y="27"/>
                  <a:pt x="175" y="27"/>
                  <a:pt x="175" y="27"/>
                </a:cubicBezTo>
                <a:cubicBezTo>
                  <a:pt x="173" y="25"/>
                  <a:pt x="173" y="25"/>
                  <a:pt x="173" y="25"/>
                </a:cubicBezTo>
                <a:cubicBezTo>
                  <a:pt x="170" y="23"/>
                  <a:pt x="170" y="23"/>
                  <a:pt x="170" y="23"/>
                </a:cubicBezTo>
                <a:cubicBezTo>
                  <a:pt x="175" y="21"/>
                  <a:pt x="175" y="21"/>
                  <a:pt x="175" y="21"/>
                </a:cubicBezTo>
                <a:cubicBezTo>
                  <a:pt x="173" y="19"/>
                  <a:pt x="173" y="19"/>
                  <a:pt x="173" y="19"/>
                </a:cubicBezTo>
                <a:cubicBezTo>
                  <a:pt x="170" y="18"/>
                  <a:pt x="170" y="18"/>
                  <a:pt x="170" y="18"/>
                </a:cubicBezTo>
                <a:cubicBezTo>
                  <a:pt x="168" y="16"/>
                  <a:pt x="168" y="16"/>
                  <a:pt x="168" y="16"/>
                </a:cubicBezTo>
                <a:cubicBezTo>
                  <a:pt x="165" y="14"/>
                  <a:pt x="165" y="14"/>
                  <a:pt x="165" y="14"/>
                </a:cubicBezTo>
                <a:cubicBezTo>
                  <a:pt x="162" y="13"/>
                  <a:pt x="162" y="13"/>
                  <a:pt x="162" y="13"/>
                </a:cubicBezTo>
                <a:cubicBezTo>
                  <a:pt x="159" y="12"/>
                  <a:pt x="159" y="12"/>
                  <a:pt x="159" y="12"/>
                </a:cubicBezTo>
                <a:cubicBezTo>
                  <a:pt x="157" y="10"/>
                  <a:pt x="157" y="10"/>
                  <a:pt x="157" y="10"/>
                </a:cubicBezTo>
                <a:cubicBezTo>
                  <a:pt x="154" y="9"/>
                  <a:pt x="154" y="9"/>
                  <a:pt x="154" y="9"/>
                </a:cubicBezTo>
                <a:cubicBezTo>
                  <a:pt x="151" y="8"/>
                  <a:pt x="151" y="8"/>
                  <a:pt x="151" y="8"/>
                </a:cubicBezTo>
                <a:cubicBezTo>
                  <a:pt x="148" y="7"/>
                  <a:pt x="148" y="7"/>
                  <a:pt x="148" y="7"/>
                </a:cubicBezTo>
                <a:cubicBezTo>
                  <a:pt x="144" y="6"/>
                  <a:pt x="144" y="6"/>
                  <a:pt x="144" y="6"/>
                </a:cubicBezTo>
                <a:cubicBezTo>
                  <a:pt x="140" y="5"/>
                  <a:pt x="140" y="5"/>
                  <a:pt x="140" y="5"/>
                </a:cubicBezTo>
                <a:cubicBezTo>
                  <a:pt x="137" y="4"/>
                  <a:pt x="137" y="4"/>
                  <a:pt x="137" y="4"/>
                </a:cubicBezTo>
                <a:cubicBezTo>
                  <a:pt x="133" y="3"/>
                  <a:pt x="133" y="3"/>
                  <a:pt x="133" y="3"/>
                </a:cubicBezTo>
                <a:cubicBezTo>
                  <a:pt x="129" y="2"/>
                  <a:pt x="129" y="2"/>
                  <a:pt x="129" y="2"/>
                </a:cubicBezTo>
                <a:cubicBezTo>
                  <a:pt x="126" y="2"/>
                  <a:pt x="126" y="2"/>
                  <a:pt x="126" y="2"/>
                </a:cubicBezTo>
                <a:cubicBezTo>
                  <a:pt x="122" y="1"/>
                  <a:pt x="122" y="1"/>
                  <a:pt x="122" y="1"/>
                </a:cubicBezTo>
                <a:cubicBezTo>
                  <a:pt x="118" y="1"/>
                  <a:pt x="118" y="1"/>
                  <a:pt x="118" y="1"/>
                </a:cubicBezTo>
                <a:cubicBezTo>
                  <a:pt x="114" y="1"/>
                  <a:pt x="114" y="1"/>
                  <a:pt x="114" y="1"/>
                </a:cubicBezTo>
                <a:cubicBezTo>
                  <a:pt x="111" y="0"/>
                  <a:pt x="111" y="0"/>
                  <a:pt x="111" y="0"/>
                </a:cubicBezTo>
                <a:cubicBezTo>
                  <a:pt x="107" y="0"/>
                  <a:pt x="107" y="0"/>
                  <a:pt x="107" y="0"/>
                </a:cubicBezTo>
                <a:cubicBezTo>
                  <a:pt x="103" y="0"/>
                  <a:pt x="103" y="0"/>
                  <a:pt x="103" y="0"/>
                </a:cubicBezTo>
                <a:cubicBezTo>
                  <a:pt x="99" y="1"/>
                  <a:pt x="99" y="1"/>
                  <a:pt x="99" y="1"/>
                </a:cubicBezTo>
                <a:cubicBezTo>
                  <a:pt x="96" y="1"/>
                  <a:pt x="96" y="1"/>
                  <a:pt x="96" y="1"/>
                </a:cubicBezTo>
                <a:cubicBezTo>
                  <a:pt x="92" y="1"/>
                  <a:pt x="92" y="1"/>
                  <a:pt x="92" y="1"/>
                </a:cubicBezTo>
                <a:cubicBezTo>
                  <a:pt x="88" y="2"/>
                  <a:pt x="88" y="2"/>
                  <a:pt x="88" y="2"/>
                </a:cubicBezTo>
                <a:cubicBezTo>
                  <a:pt x="84" y="2"/>
                  <a:pt x="84" y="2"/>
                  <a:pt x="84" y="2"/>
                </a:cubicBezTo>
                <a:cubicBezTo>
                  <a:pt x="81" y="3"/>
                  <a:pt x="81" y="3"/>
                  <a:pt x="81" y="3"/>
                </a:cubicBezTo>
                <a:cubicBezTo>
                  <a:pt x="77" y="4"/>
                  <a:pt x="77" y="4"/>
                  <a:pt x="77" y="4"/>
                </a:cubicBezTo>
                <a:cubicBezTo>
                  <a:pt x="73" y="4"/>
                  <a:pt x="73" y="4"/>
                  <a:pt x="73" y="4"/>
                </a:cubicBezTo>
                <a:cubicBezTo>
                  <a:pt x="69" y="6"/>
                  <a:pt x="69" y="6"/>
                  <a:pt x="69" y="6"/>
                </a:cubicBezTo>
                <a:cubicBezTo>
                  <a:pt x="65" y="7"/>
                  <a:pt x="65" y="7"/>
                  <a:pt x="65" y="7"/>
                </a:cubicBezTo>
                <a:cubicBezTo>
                  <a:pt x="61" y="8"/>
                  <a:pt x="61" y="8"/>
                  <a:pt x="61" y="8"/>
                </a:cubicBezTo>
                <a:cubicBezTo>
                  <a:pt x="58" y="9"/>
                  <a:pt x="58" y="9"/>
                  <a:pt x="58" y="9"/>
                </a:cubicBezTo>
                <a:cubicBezTo>
                  <a:pt x="54" y="11"/>
                  <a:pt x="54" y="11"/>
                  <a:pt x="54" y="11"/>
                </a:cubicBezTo>
                <a:cubicBezTo>
                  <a:pt x="50" y="12"/>
                  <a:pt x="50" y="12"/>
                  <a:pt x="50" y="12"/>
                </a:cubicBezTo>
                <a:cubicBezTo>
                  <a:pt x="47" y="14"/>
                  <a:pt x="47" y="14"/>
                  <a:pt x="47" y="14"/>
                </a:cubicBezTo>
                <a:cubicBezTo>
                  <a:pt x="43" y="16"/>
                  <a:pt x="43" y="16"/>
                  <a:pt x="43" y="16"/>
                </a:cubicBezTo>
                <a:cubicBezTo>
                  <a:pt x="40" y="18"/>
                  <a:pt x="40" y="18"/>
                  <a:pt x="40" y="18"/>
                </a:cubicBezTo>
                <a:cubicBezTo>
                  <a:pt x="37" y="20"/>
                  <a:pt x="37" y="20"/>
                  <a:pt x="37" y="20"/>
                </a:cubicBezTo>
                <a:cubicBezTo>
                  <a:pt x="33" y="22"/>
                  <a:pt x="33" y="22"/>
                  <a:pt x="33" y="22"/>
                </a:cubicBezTo>
                <a:cubicBezTo>
                  <a:pt x="30" y="25"/>
                  <a:pt x="30" y="25"/>
                  <a:pt x="30" y="25"/>
                </a:cubicBezTo>
                <a:cubicBezTo>
                  <a:pt x="28" y="27"/>
                  <a:pt x="28" y="27"/>
                  <a:pt x="28" y="27"/>
                </a:cubicBezTo>
                <a:cubicBezTo>
                  <a:pt x="25" y="30"/>
                  <a:pt x="25" y="30"/>
                  <a:pt x="25" y="30"/>
                </a:cubicBezTo>
                <a:cubicBezTo>
                  <a:pt x="22" y="32"/>
                  <a:pt x="22" y="32"/>
                  <a:pt x="22" y="32"/>
                </a:cubicBezTo>
                <a:cubicBezTo>
                  <a:pt x="20" y="35"/>
                  <a:pt x="20" y="35"/>
                  <a:pt x="20" y="35"/>
                </a:cubicBezTo>
                <a:cubicBezTo>
                  <a:pt x="18" y="38"/>
                  <a:pt x="18" y="38"/>
                  <a:pt x="18" y="38"/>
                </a:cubicBezTo>
                <a:cubicBezTo>
                  <a:pt x="15" y="41"/>
                  <a:pt x="15" y="41"/>
                  <a:pt x="15" y="41"/>
                </a:cubicBezTo>
                <a:cubicBezTo>
                  <a:pt x="13" y="44"/>
                  <a:pt x="13" y="44"/>
                  <a:pt x="13" y="44"/>
                </a:cubicBezTo>
                <a:cubicBezTo>
                  <a:pt x="11" y="47"/>
                  <a:pt x="11" y="47"/>
                  <a:pt x="11" y="47"/>
                </a:cubicBezTo>
                <a:cubicBezTo>
                  <a:pt x="10" y="50"/>
                  <a:pt x="10" y="50"/>
                  <a:pt x="10" y="50"/>
                </a:cubicBezTo>
                <a:cubicBezTo>
                  <a:pt x="8" y="54"/>
                  <a:pt x="8" y="54"/>
                  <a:pt x="8" y="54"/>
                </a:cubicBezTo>
                <a:cubicBezTo>
                  <a:pt x="6" y="57"/>
                  <a:pt x="6" y="57"/>
                  <a:pt x="6" y="57"/>
                </a:cubicBezTo>
                <a:cubicBezTo>
                  <a:pt x="5" y="61"/>
                  <a:pt x="5" y="61"/>
                  <a:pt x="5" y="61"/>
                </a:cubicBezTo>
                <a:cubicBezTo>
                  <a:pt x="4" y="64"/>
                  <a:pt x="4" y="64"/>
                  <a:pt x="4" y="64"/>
                </a:cubicBezTo>
                <a:cubicBezTo>
                  <a:pt x="3" y="68"/>
                  <a:pt x="3" y="68"/>
                  <a:pt x="3" y="68"/>
                </a:cubicBezTo>
                <a:cubicBezTo>
                  <a:pt x="2" y="71"/>
                  <a:pt x="2" y="71"/>
                  <a:pt x="2" y="71"/>
                </a:cubicBezTo>
                <a:cubicBezTo>
                  <a:pt x="1" y="75"/>
                  <a:pt x="1" y="75"/>
                  <a:pt x="1" y="75"/>
                </a:cubicBezTo>
                <a:cubicBezTo>
                  <a:pt x="0" y="82"/>
                  <a:pt x="0" y="82"/>
                  <a:pt x="0" y="82"/>
                </a:cubicBezTo>
                <a:cubicBezTo>
                  <a:pt x="0" y="89"/>
                  <a:pt x="0" y="89"/>
                  <a:pt x="0" y="89"/>
                </a:cubicBezTo>
                <a:cubicBezTo>
                  <a:pt x="0" y="97"/>
                  <a:pt x="0" y="97"/>
                  <a:pt x="0" y="97"/>
                </a:cubicBezTo>
                <a:cubicBezTo>
                  <a:pt x="1" y="104"/>
                  <a:pt x="1" y="104"/>
                  <a:pt x="1" y="104"/>
                </a:cubicBezTo>
                <a:cubicBezTo>
                  <a:pt x="2" y="111"/>
                  <a:pt x="2" y="111"/>
                  <a:pt x="2" y="111"/>
                </a:cubicBezTo>
                <a:cubicBezTo>
                  <a:pt x="4" y="118"/>
                  <a:pt x="4" y="118"/>
                  <a:pt x="4" y="118"/>
                </a:cubicBezTo>
                <a:cubicBezTo>
                  <a:pt x="6" y="125"/>
                  <a:pt x="6" y="125"/>
                  <a:pt x="6" y="125"/>
                </a:cubicBezTo>
                <a:cubicBezTo>
                  <a:pt x="24" y="155"/>
                  <a:pt x="24" y="155"/>
                  <a:pt x="24" y="155"/>
                </a:cubicBezTo>
                <a:cubicBezTo>
                  <a:pt x="55" y="186"/>
                  <a:pt x="54" y="218"/>
                  <a:pt x="54" y="218"/>
                </a:cubicBezTo>
                <a:cubicBezTo>
                  <a:pt x="54" y="224"/>
                  <a:pt x="54" y="224"/>
                  <a:pt x="54" y="224"/>
                </a:cubicBezTo>
                <a:cubicBezTo>
                  <a:pt x="54" y="243"/>
                  <a:pt x="54" y="243"/>
                  <a:pt x="54" y="243"/>
                </a:cubicBezTo>
                <a:cubicBezTo>
                  <a:pt x="159" y="243"/>
                  <a:pt x="159" y="243"/>
                  <a:pt x="159" y="243"/>
                </a:cubicBezTo>
                <a:cubicBezTo>
                  <a:pt x="159" y="241"/>
                  <a:pt x="159" y="241"/>
                  <a:pt x="159" y="241"/>
                </a:cubicBezTo>
                <a:cubicBezTo>
                  <a:pt x="159" y="235"/>
                  <a:pt x="159" y="235"/>
                  <a:pt x="159" y="235"/>
                </a:cubicBezTo>
                <a:cubicBezTo>
                  <a:pt x="159" y="229"/>
                  <a:pt x="159" y="229"/>
                  <a:pt x="159" y="229"/>
                </a:cubicBezTo>
                <a:cubicBezTo>
                  <a:pt x="160" y="215"/>
                  <a:pt x="160" y="215"/>
                  <a:pt x="160" y="215"/>
                </a:cubicBezTo>
                <a:cubicBezTo>
                  <a:pt x="160" y="208"/>
                  <a:pt x="160" y="208"/>
                  <a:pt x="160" y="208"/>
                </a:cubicBezTo>
                <a:cubicBezTo>
                  <a:pt x="161" y="207"/>
                  <a:pt x="161" y="207"/>
                  <a:pt x="161" y="207"/>
                </a:cubicBezTo>
                <a:cubicBezTo>
                  <a:pt x="161" y="205"/>
                  <a:pt x="161" y="205"/>
                  <a:pt x="161" y="205"/>
                </a:cubicBezTo>
                <a:cubicBezTo>
                  <a:pt x="162" y="204"/>
                  <a:pt x="162" y="204"/>
                  <a:pt x="162" y="204"/>
                </a:cubicBezTo>
                <a:cubicBezTo>
                  <a:pt x="163" y="203"/>
                  <a:pt x="163" y="203"/>
                  <a:pt x="163" y="203"/>
                </a:cubicBezTo>
                <a:cubicBezTo>
                  <a:pt x="164" y="202"/>
                  <a:pt x="164" y="202"/>
                  <a:pt x="164" y="202"/>
                </a:cubicBezTo>
                <a:cubicBezTo>
                  <a:pt x="166" y="202"/>
                  <a:pt x="166" y="202"/>
                  <a:pt x="166" y="202"/>
                </a:cubicBezTo>
                <a:cubicBezTo>
                  <a:pt x="167" y="201"/>
                  <a:pt x="167" y="201"/>
                  <a:pt x="167" y="201"/>
                </a:cubicBezTo>
                <a:cubicBezTo>
                  <a:pt x="169" y="201"/>
                  <a:pt x="169" y="201"/>
                  <a:pt x="169" y="201"/>
                </a:cubicBezTo>
                <a:cubicBezTo>
                  <a:pt x="171" y="201"/>
                  <a:pt x="171" y="201"/>
                  <a:pt x="171" y="201"/>
                </a:cubicBezTo>
                <a:cubicBezTo>
                  <a:pt x="173" y="201"/>
                  <a:pt x="173" y="201"/>
                  <a:pt x="173" y="201"/>
                </a:cubicBezTo>
                <a:cubicBezTo>
                  <a:pt x="174" y="201"/>
                  <a:pt x="174" y="201"/>
                  <a:pt x="174" y="201"/>
                </a:cubicBezTo>
                <a:cubicBezTo>
                  <a:pt x="176" y="201"/>
                  <a:pt x="176" y="201"/>
                  <a:pt x="176" y="201"/>
                </a:cubicBezTo>
                <a:cubicBezTo>
                  <a:pt x="178" y="201"/>
                  <a:pt x="178" y="201"/>
                  <a:pt x="178" y="201"/>
                </a:cubicBezTo>
                <a:cubicBezTo>
                  <a:pt x="180" y="201"/>
                  <a:pt x="180" y="201"/>
                  <a:pt x="180" y="201"/>
                </a:cubicBezTo>
                <a:cubicBezTo>
                  <a:pt x="182" y="202"/>
                  <a:pt x="182" y="202"/>
                  <a:pt x="182" y="202"/>
                </a:cubicBezTo>
                <a:cubicBezTo>
                  <a:pt x="184" y="202"/>
                  <a:pt x="184" y="202"/>
                  <a:pt x="184" y="202"/>
                </a:cubicBezTo>
                <a:cubicBezTo>
                  <a:pt x="186" y="202"/>
                  <a:pt x="186" y="202"/>
                  <a:pt x="186" y="202"/>
                </a:cubicBezTo>
                <a:cubicBezTo>
                  <a:pt x="181" y="202"/>
                  <a:pt x="181" y="202"/>
                  <a:pt x="181" y="202"/>
                </a:cubicBezTo>
                <a:cubicBezTo>
                  <a:pt x="183" y="202"/>
                  <a:pt x="183" y="202"/>
                  <a:pt x="183" y="202"/>
                </a:cubicBezTo>
                <a:cubicBezTo>
                  <a:pt x="185" y="203"/>
                  <a:pt x="185" y="203"/>
                  <a:pt x="185" y="203"/>
                </a:cubicBezTo>
                <a:cubicBezTo>
                  <a:pt x="188" y="203"/>
                  <a:pt x="188" y="203"/>
                  <a:pt x="188" y="203"/>
                </a:cubicBezTo>
                <a:cubicBezTo>
                  <a:pt x="189" y="203"/>
                  <a:pt x="189" y="203"/>
                  <a:pt x="189" y="203"/>
                </a:cubicBezTo>
                <a:cubicBezTo>
                  <a:pt x="191" y="202"/>
                  <a:pt x="191" y="202"/>
                  <a:pt x="191" y="202"/>
                </a:cubicBezTo>
                <a:cubicBezTo>
                  <a:pt x="192" y="202"/>
                  <a:pt x="192" y="202"/>
                  <a:pt x="192" y="202"/>
                </a:cubicBezTo>
                <a:cubicBezTo>
                  <a:pt x="194" y="201"/>
                  <a:pt x="194" y="201"/>
                  <a:pt x="194" y="201"/>
                </a:cubicBezTo>
                <a:cubicBezTo>
                  <a:pt x="195" y="200"/>
                  <a:pt x="195" y="200"/>
                  <a:pt x="195" y="200"/>
                </a:cubicBezTo>
                <a:cubicBezTo>
                  <a:pt x="197" y="199"/>
                  <a:pt x="197" y="199"/>
                  <a:pt x="197" y="199"/>
                </a:cubicBezTo>
                <a:cubicBezTo>
                  <a:pt x="198" y="198"/>
                  <a:pt x="198" y="198"/>
                  <a:pt x="198" y="198"/>
                </a:cubicBezTo>
                <a:cubicBezTo>
                  <a:pt x="198" y="196"/>
                  <a:pt x="198" y="196"/>
                  <a:pt x="198" y="196"/>
                </a:cubicBezTo>
                <a:cubicBezTo>
                  <a:pt x="199" y="194"/>
                  <a:pt x="199" y="194"/>
                  <a:pt x="199" y="194"/>
                </a:cubicBezTo>
                <a:cubicBezTo>
                  <a:pt x="199" y="191"/>
                  <a:pt x="199" y="191"/>
                  <a:pt x="199" y="191"/>
                </a:cubicBezTo>
                <a:cubicBezTo>
                  <a:pt x="198" y="188"/>
                  <a:pt x="198" y="188"/>
                  <a:pt x="198" y="188"/>
                </a:cubicBezTo>
                <a:cubicBezTo>
                  <a:pt x="198" y="185"/>
                  <a:pt x="198" y="185"/>
                  <a:pt x="198" y="185"/>
                </a:cubicBezTo>
                <a:cubicBezTo>
                  <a:pt x="199" y="184"/>
                  <a:pt x="199" y="184"/>
                  <a:pt x="199" y="184"/>
                </a:cubicBezTo>
                <a:cubicBezTo>
                  <a:pt x="199" y="183"/>
                  <a:pt x="199" y="183"/>
                  <a:pt x="199" y="183"/>
                </a:cubicBezTo>
                <a:cubicBezTo>
                  <a:pt x="200" y="182"/>
                  <a:pt x="200" y="182"/>
                  <a:pt x="200" y="182"/>
                </a:cubicBezTo>
                <a:cubicBezTo>
                  <a:pt x="200" y="181"/>
                  <a:pt x="200" y="181"/>
                  <a:pt x="200" y="181"/>
                </a:cubicBezTo>
                <a:cubicBezTo>
                  <a:pt x="201" y="180"/>
                  <a:pt x="201" y="180"/>
                  <a:pt x="201" y="180"/>
                </a:cubicBezTo>
                <a:cubicBezTo>
                  <a:pt x="202" y="179"/>
                  <a:pt x="202" y="179"/>
                  <a:pt x="202" y="179"/>
                </a:cubicBezTo>
                <a:cubicBezTo>
                  <a:pt x="202" y="178"/>
                  <a:pt x="202" y="178"/>
                  <a:pt x="202" y="178"/>
                </a:cubicBezTo>
                <a:cubicBezTo>
                  <a:pt x="202" y="177"/>
                  <a:pt x="202" y="177"/>
                  <a:pt x="202" y="177"/>
                </a:cubicBezTo>
                <a:cubicBezTo>
                  <a:pt x="202" y="175"/>
                  <a:pt x="202" y="175"/>
                  <a:pt x="202" y="175"/>
                </a:cubicBezTo>
                <a:cubicBezTo>
                  <a:pt x="202" y="174"/>
                  <a:pt x="202" y="174"/>
                  <a:pt x="202" y="174"/>
                </a:cubicBezTo>
                <a:cubicBezTo>
                  <a:pt x="202" y="173"/>
                  <a:pt x="202" y="173"/>
                  <a:pt x="202" y="173"/>
                </a:cubicBezTo>
                <a:cubicBezTo>
                  <a:pt x="201" y="172"/>
                  <a:pt x="201" y="172"/>
                  <a:pt x="201" y="172"/>
                </a:cubicBezTo>
                <a:cubicBezTo>
                  <a:pt x="200" y="171"/>
                  <a:pt x="200" y="171"/>
                  <a:pt x="200" y="171"/>
                </a:cubicBezTo>
                <a:cubicBezTo>
                  <a:pt x="199" y="169"/>
                  <a:pt x="199" y="169"/>
                  <a:pt x="199" y="169"/>
                </a:cubicBezTo>
                <a:cubicBezTo>
                  <a:pt x="198" y="169"/>
                  <a:pt x="198" y="169"/>
                  <a:pt x="198" y="169"/>
                </a:cubicBezTo>
                <a:cubicBezTo>
                  <a:pt x="197" y="168"/>
                  <a:pt x="197" y="168"/>
                  <a:pt x="197" y="168"/>
                </a:cubicBezTo>
                <a:cubicBezTo>
                  <a:pt x="198" y="167"/>
                  <a:pt x="198" y="167"/>
                  <a:pt x="198" y="167"/>
                </a:cubicBezTo>
                <a:cubicBezTo>
                  <a:pt x="200" y="166"/>
                  <a:pt x="200" y="166"/>
                  <a:pt x="200" y="166"/>
                </a:cubicBezTo>
                <a:cubicBezTo>
                  <a:pt x="201" y="165"/>
                  <a:pt x="201" y="165"/>
                  <a:pt x="201" y="165"/>
                </a:cubicBezTo>
                <a:cubicBezTo>
                  <a:pt x="202" y="164"/>
                  <a:pt x="202" y="164"/>
                  <a:pt x="202" y="164"/>
                </a:cubicBezTo>
                <a:cubicBezTo>
                  <a:pt x="203" y="163"/>
                  <a:pt x="203" y="163"/>
                  <a:pt x="203" y="163"/>
                </a:cubicBezTo>
                <a:cubicBezTo>
                  <a:pt x="203" y="162"/>
                  <a:pt x="203" y="162"/>
                  <a:pt x="203" y="162"/>
                </a:cubicBezTo>
                <a:cubicBezTo>
                  <a:pt x="204" y="161"/>
                  <a:pt x="204" y="161"/>
                  <a:pt x="204" y="161"/>
                </a:cubicBezTo>
                <a:cubicBezTo>
                  <a:pt x="203" y="160"/>
                  <a:pt x="203" y="160"/>
                  <a:pt x="203" y="160"/>
                </a:cubicBezTo>
                <a:cubicBezTo>
                  <a:pt x="202" y="155"/>
                  <a:pt x="202" y="155"/>
                  <a:pt x="202" y="155"/>
                </a:cubicBezTo>
                <a:cubicBezTo>
                  <a:pt x="201" y="152"/>
                  <a:pt x="201" y="152"/>
                  <a:pt x="201" y="152"/>
                </a:cubicBezTo>
                <a:cubicBezTo>
                  <a:pt x="201" y="148"/>
                  <a:pt x="201" y="148"/>
                  <a:pt x="201" y="148"/>
                </a:cubicBezTo>
                <a:cubicBezTo>
                  <a:pt x="201" y="145"/>
                  <a:pt x="201" y="145"/>
                  <a:pt x="201" y="145"/>
                </a:cubicBezTo>
                <a:cubicBezTo>
                  <a:pt x="203" y="144"/>
                  <a:pt x="203" y="144"/>
                  <a:pt x="203" y="144"/>
                </a:cubicBezTo>
                <a:cubicBezTo>
                  <a:pt x="204" y="143"/>
                  <a:pt x="204" y="143"/>
                  <a:pt x="204" y="143"/>
                </a:cubicBezTo>
                <a:cubicBezTo>
                  <a:pt x="206" y="142"/>
                  <a:pt x="206" y="142"/>
                  <a:pt x="206" y="142"/>
                </a:cubicBezTo>
                <a:cubicBezTo>
                  <a:pt x="207" y="141"/>
                  <a:pt x="207" y="141"/>
                  <a:pt x="207" y="141"/>
                </a:cubicBezTo>
                <a:cubicBezTo>
                  <a:pt x="208" y="140"/>
                  <a:pt x="208" y="140"/>
                  <a:pt x="208" y="140"/>
                </a:cubicBezTo>
                <a:cubicBezTo>
                  <a:pt x="209" y="139"/>
                  <a:pt x="209" y="139"/>
                  <a:pt x="209" y="139"/>
                </a:cubicBezTo>
                <a:cubicBezTo>
                  <a:pt x="209" y="138"/>
                  <a:pt x="209" y="138"/>
                  <a:pt x="209" y="138"/>
                </a:cubicBezTo>
                <a:lnTo>
                  <a:pt x="209" y="136"/>
                </a:lnTo>
                <a:close/>
                <a:moveTo>
                  <a:pt x="98" y="144"/>
                </a:moveTo>
                <a:cubicBezTo>
                  <a:pt x="91" y="144"/>
                  <a:pt x="86" y="139"/>
                  <a:pt x="86" y="132"/>
                </a:cubicBezTo>
                <a:cubicBezTo>
                  <a:pt x="86" y="125"/>
                  <a:pt x="91" y="120"/>
                  <a:pt x="98" y="120"/>
                </a:cubicBezTo>
                <a:cubicBezTo>
                  <a:pt x="105" y="120"/>
                  <a:pt x="110" y="125"/>
                  <a:pt x="110" y="132"/>
                </a:cubicBezTo>
                <a:cubicBezTo>
                  <a:pt x="110" y="139"/>
                  <a:pt x="105" y="144"/>
                  <a:pt x="98" y="144"/>
                </a:cubicBezTo>
                <a:close/>
                <a:moveTo>
                  <a:pt x="115" y="86"/>
                </a:moveTo>
                <a:cubicBezTo>
                  <a:pt x="109" y="93"/>
                  <a:pt x="107" y="99"/>
                  <a:pt x="107" y="107"/>
                </a:cubicBezTo>
                <a:cubicBezTo>
                  <a:pt x="107" y="110"/>
                  <a:pt x="107" y="110"/>
                  <a:pt x="107" y="110"/>
                </a:cubicBezTo>
                <a:cubicBezTo>
                  <a:pt x="90" y="110"/>
                  <a:pt x="90" y="110"/>
                  <a:pt x="90" y="110"/>
                </a:cubicBezTo>
                <a:cubicBezTo>
                  <a:pt x="90" y="106"/>
                  <a:pt x="90" y="106"/>
                  <a:pt x="90" y="106"/>
                </a:cubicBezTo>
                <a:cubicBezTo>
                  <a:pt x="89" y="98"/>
                  <a:pt x="92" y="89"/>
                  <a:pt x="99" y="81"/>
                </a:cubicBezTo>
                <a:cubicBezTo>
                  <a:pt x="105" y="74"/>
                  <a:pt x="109" y="68"/>
                  <a:pt x="109" y="62"/>
                </a:cubicBezTo>
                <a:cubicBezTo>
                  <a:pt x="109" y="56"/>
                  <a:pt x="105" y="51"/>
                  <a:pt x="96" y="51"/>
                </a:cubicBezTo>
                <a:cubicBezTo>
                  <a:pt x="91" y="51"/>
                  <a:pt x="85" y="53"/>
                  <a:pt x="81" y="56"/>
                </a:cubicBezTo>
                <a:cubicBezTo>
                  <a:pt x="76" y="42"/>
                  <a:pt x="76" y="42"/>
                  <a:pt x="76" y="42"/>
                </a:cubicBezTo>
                <a:cubicBezTo>
                  <a:pt x="82" y="38"/>
                  <a:pt x="90" y="36"/>
                  <a:pt x="100" y="36"/>
                </a:cubicBezTo>
                <a:cubicBezTo>
                  <a:pt x="120" y="36"/>
                  <a:pt x="129" y="47"/>
                  <a:pt x="129" y="59"/>
                </a:cubicBezTo>
                <a:cubicBezTo>
                  <a:pt x="129" y="71"/>
                  <a:pt x="122" y="78"/>
                  <a:pt x="115" y="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6" name="图片 5">
            <a:extLst>
              <a:ext uri="{FF2B5EF4-FFF2-40B4-BE49-F238E27FC236}">
                <a16:creationId xmlns:a16="http://schemas.microsoft.com/office/drawing/2014/main" id="{4147E71D-DD08-432F-8023-F108AB337F57}"/>
              </a:ext>
            </a:extLst>
          </p:cNvPr>
          <p:cNvPicPr>
            <a:picLocks noChangeAspect="1"/>
          </p:cNvPicPr>
          <p:nvPr/>
        </p:nvPicPr>
        <p:blipFill>
          <a:blip r:embed="rId2"/>
          <a:stretch>
            <a:fillRect/>
          </a:stretch>
        </p:blipFill>
        <p:spPr>
          <a:xfrm>
            <a:off x="401975" y="1810080"/>
            <a:ext cx="4170025" cy="3127519"/>
          </a:xfrm>
          <a:prstGeom prst="rect">
            <a:avLst/>
          </a:prstGeom>
        </p:spPr>
      </p:pic>
      <p:sp>
        <p:nvSpPr>
          <p:cNvPr id="7" name="矩形 6">
            <a:extLst>
              <a:ext uri="{FF2B5EF4-FFF2-40B4-BE49-F238E27FC236}">
                <a16:creationId xmlns:a16="http://schemas.microsoft.com/office/drawing/2014/main" id="{332CC46E-4B4B-4C41-A2A7-A606F0624022}"/>
              </a:ext>
            </a:extLst>
          </p:cNvPr>
          <p:cNvSpPr/>
          <p:nvPr/>
        </p:nvSpPr>
        <p:spPr>
          <a:xfrm>
            <a:off x="4760258" y="2571750"/>
            <a:ext cx="4170025" cy="1384995"/>
          </a:xfrm>
          <a:prstGeom prst="rect">
            <a:avLst/>
          </a:prstGeom>
        </p:spPr>
        <p:txBody>
          <a:bodyPr wrap="square">
            <a:spAutoFit/>
          </a:bodyPr>
          <a:lstStyle/>
          <a:p>
            <a:r>
              <a:rPr lang="en-US" altLang="zh-CN" sz="1200" dirty="0">
                <a:latin typeface="+mj-ea"/>
                <a:ea typeface="+mj-ea"/>
              </a:rPr>
              <a:t>AlexNet</a:t>
            </a:r>
            <a:r>
              <a:rPr lang="zh-CN" altLang="zh-CN" sz="1200" dirty="0">
                <a:latin typeface="+mj-ea"/>
                <a:ea typeface="+mj-ea"/>
                <a:cs typeface="Times New Roman" panose="02020603050405020304" pitchFamily="18" charset="0"/>
              </a:rPr>
              <a:t>网络对于该测试集的识别率只有</a:t>
            </a:r>
            <a:r>
              <a:rPr lang="en-US" altLang="zh-CN" sz="1200" dirty="0">
                <a:latin typeface="+mj-ea"/>
                <a:ea typeface="+mj-ea"/>
              </a:rPr>
              <a:t>1.4%</a:t>
            </a:r>
            <a:r>
              <a:rPr lang="zh-CN" altLang="zh-CN" sz="1200" dirty="0">
                <a:latin typeface="+mj-ea"/>
                <a:ea typeface="+mj-ea"/>
                <a:cs typeface="Times New Roman" panose="02020603050405020304" pitchFamily="18" charset="0"/>
              </a:rPr>
              <a:t>，可以说基本上无法识别该测试集上的数据。</a:t>
            </a:r>
            <a:r>
              <a:rPr lang="en-US" altLang="zh-CN" sz="1200" dirty="0">
                <a:latin typeface="+mj-ea"/>
                <a:ea typeface="+mj-ea"/>
              </a:rPr>
              <a:t>VGG16</a:t>
            </a:r>
            <a:r>
              <a:rPr lang="zh-CN" altLang="zh-CN" sz="1200" dirty="0">
                <a:latin typeface="+mj-ea"/>
                <a:ea typeface="+mj-ea"/>
                <a:cs typeface="Times New Roman" panose="02020603050405020304" pitchFamily="18" charset="0"/>
              </a:rPr>
              <a:t>网络在该测试集中识别率</a:t>
            </a:r>
            <a:r>
              <a:rPr lang="zh-CN" altLang="en-US" sz="1200" dirty="0">
                <a:latin typeface="+mj-ea"/>
                <a:ea typeface="+mj-ea"/>
                <a:cs typeface="Times New Roman" panose="02020603050405020304" pitchFamily="18" charset="0"/>
              </a:rPr>
              <a:t>也</a:t>
            </a:r>
            <a:r>
              <a:rPr lang="zh-CN" altLang="zh-CN" sz="1200" dirty="0">
                <a:latin typeface="+mj-ea"/>
                <a:ea typeface="+mj-ea"/>
                <a:cs typeface="Times New Roman" panose="02020603050405020304" pitchFamily="18" charset="0"/>
              </a:rPr>
              <a:t>仅仅有</a:t>
            </a:r>
            <a:r>
              <a:rPr lang="en-US" altLang="zh-CN" sz="1200" dirty="0">
                <a:latin typeface="+mj-ea"/>
                <a:ea typeface="+mj-ea"/>
              </a:rPr>
              <a:t>16.1%</a:t>
            </a:r>
            <a:r>
              <a:rPr lang="zh-CN" altLang="zh-CN" sz="1200" dirty="0">
                <a:latin typeface="+mj-ea"/>
                <a:ea typeface="+mj-ea"/>
                <a:cs typeface="Times New Roman" panose="02020603050405020304" pitchFamily="18" charset="0"/>
              </a:rPr>
              <a:t>。</a:t>
            </a:r>
            <a:r>
              <a:rPr lang="en-US" altLang="zh-CN" sz="1200" dirty="0">
                <a:latin typeface="+mj-ea"/>
                <a:ea typeface="+mj-ea"/>
                <a:cs typeface="Times New Roman" panose="02020603050405020304" pitchFamily="18" charset="0"/>
              </a:rPr>
              <a:t>GoogleNet</a:t>
            </a:r>
            <a:r>
              <a:rPr lang="zh-CN" altLang="en-US" sz="1200" dirty="0">
                <a:latin typeface="+mj-ea"/>
                <a:ea typeface="+mj-ea"/>
                <a:cs typeface="Times New Roman" panose="02020603050405020304" pitchFamily="18" charset="0"/>
              </a:rPr>
              <a:t>的测试相对较好，识别率可以达到</a:t>
            </a:r>
            <a:r>
              <a:rPr lang="en-US" altLang="zh-CN" sz="1200" dirty="0">
                <a:latin typeface="+mj-ea"/>
                <a:ea typeface="+mj-ea"/>
                <a:cs typeface="Times New Roman" panose="02020603050405020304" pitchFamily="18" charset="0"/>
              </a:rPr>
              <a:t>74.3%</a:t>
            </a:r>
            <a:r>
              <a:rPr lang="zh-CN" altLang="en-US" sz="1200" dirty="0">
                <a:latin typeface="+mj-ea"/>
                <a:ea typeface="+mj-ea"/>
                <a:cs typeface="Times New Roman" panose="02020603050405020304" pitchFamily="18" charset="0"/>
              </a:rPr>
              <a:t>左右，但是和实验一中的数据相比仍然是不够理想的。</a:t>
            </a:r>
            <a:r>
              <a:rPr lang="zh-CN" altLang="zh-CN" sz="1200" dirty="0">
                <a:latin typeface="+mj-ea"/>
                <a:ea typeface="+mj-ea"/>
                <a:cs typeface="Times New Roman" panose="02020603050405020304" pitchFamily="18" charset="0"/>
              </a:rPr>
              <a:t>因此我们可以得到结论原始单词库分出的测试集不能很好的反映出模型的训练效果，并且该模型不具备泛化能力。</a:t>
            </a:r>
            <a:endParaRPr lang="zh-CN" altLang="en-US" dirty="0">
              <a:latin typeface="+mj-ea"/>
              <a:ea typeface="+mj-ea"/>
            </a:endParaRPr>
          </a:p>
        </p:txBody>
      </p:sp>
    </p:spTree>
    <p:extLst>
      <p:ext uri="{BB962C8B-B14F-4D97-AF65-F5344CB8AC3E}">
        <p14:creationId xmlns:p14="http://schemas.microsoft.com/office/powerpoint/2010/main" val="455212182"/>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72382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a:t>
            </a:r>
          </a:p>
        </p:txBody>
      </p:sp>
      <p:sp>
        <p:nvSpPr>
          <p:cNvPr id="5" name="矩形 4"/>
          <p:cNvSpPr/>
          <p:nvPr/>
        </p:nvSpPr>
        <p:spPr>
          <a:xfrm>
            <a:off x="90232" y="575233"/>
            <a:ext cx="128753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RESULTS </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BE4511B8-141F-4F6E-96F8-E5649977F1BC}"/>
              </a:ext>
            </a:extLst>
          </p:cNvPr>
          <p:cNvSpPr/>
          <p:nvPr/>
        </p:nvSpPr>
        <p:spPr bwMode="auto">
          <a:xfrm>
            <a:off x="1059026" y="1060073"/>
            <a:ext cx="3467616"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基于更大的满文单词数据集训练模型</a:t>
            </a:r>
          </a:p>
        </p:txBody>
      </p:sp>
      <p:sp>
        <p:nvSpPr>
          <p:cNvPr id="32" name="椭圆 3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C385C775-703A-4F92-9AE4-12B3617E4F2F}"/>
              </a:ext>
            </a:extLst>
          </p:cNvPr>
          <p:cNvSpPr/>
          <p:nvPr/>
        </p:nvSpPr>
        <p:spPr>
          <a:xfrm>
            <a:off x="322993" y="926586"/>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1B3D59E9-0D97-483B-94F0-2790B141326F}"/>
              </a:ext>
            </a:extLst>
          </p:cNvPr>
          <p:cNvPicPr>
            <a:picLocks noChangeAspect="1"/>
          </p:cNvPicPr>
          <p:nvPr/>
        </p:nvPicPr>
        <p:blipFill>
          <a:blip r:embed="rId2"/>
          <a:stretch>
            <a:fillRect/>
          </a:stretch>
        </p:blipFill>
        <p:spPr>
          <a:xfrm>
            <a:off x="384944" y="1060073"/>
            <a:ext cx="481626" cy="365792"/>
          </a:xfrm>
          <a:prstGeom prst="rect">
            <a:avLst/>
          </a:prstGeom>
        </p:spPr>
      </p:pic>
      <p:sp>
        <p:nvSpPr>
          <p:cNvPr id="6" name="矩形 5">
            <a:extLst>
              <a:ext uri="{FF2B5EF4-FFF2-40B4-BE49-F238E27FC236}">
                <a16:creationId xmlns:a16="http://schemas.microsoft.com/office/drawing/2014/main" id="{DFF0331A-BC1F-4914-8B80-645E3B239F2B}"/>
              </a:ext>
            </a:extLst>
          </p:cNvPr>
          <p:cNvSpPr/>
          <p:nvPr/>
        </p:nvSpPr>
        <p:spPr>
          <a:xfrm>
            <a:off x="498599" y="2016954"/>
            <a:ext cx="3885732" cy="1200329"/>
          </a:xfrm>
          <a:prstGeom prst="rect">
            <a:avLst/>
          </a:prstGeom>
        </p:spPr>
        <p:txBody>
          <a:bodyPr wrap="square">
            <a:spAutoFit/>
          </a:bodyPr>
          <a:lstStyle/>
          <a:p>
            <a:r>
              <a:rPr lang="en-US" altLang="zh-CN" sz="1200" dirty="0">
                <a:latin typeface="+mj-ea"/>
                <a:ea typeface="+mj-ea"/>
                <a:cs typeface="Times New Roman" panose="02020603050405020304" pitchFamily="18" charset="0"/>
              </a:rPr>
              <a:t>  </a:t>
            </a:r>
            <a:r>
              <a:rPr lang="zh-CN" altLang="zh-CN" sz="1200" dirty="0">
                <a:latin typeface="+mj-ea"/>
                <a:ea typeface="+mj-ea"/>
                <a:cs typeface="Times New Roman" panose="02020603050405020304" pitchFamily="18" charset="0"/>
              </a:rPr>
              <a:t>在做完该测试实验后我们发现用增广的数据集训练出的模型泛化能力不理想。对此进一步分析，可能是由于网络的层数很深，数据量不够而导致的。因此接下来本文将换一个数据量更庞大的训练集来对模型进行训练，该数据集同样有</a:t>
            </a:r>
            <a:r>
              <a:rPr lang="en-US" altLang="zh-CN" sz="1200" dirty="0">
                <a:latin typeface="+mj-ea"/>
                <a:ea typeface="+mj-ea"/>
              </a:rPr>
              <a:t>666</a:t>
            </a:r>
            <a:r>
              <a:rPr lang="zh-CN" altLang="zh-CN" sz="1200" dirty="0">
                <a:latin typeface="+mj-ea"/>
                <a:ea typeface="+mj-ea"/>
                <a:cs typeface="Times New Roman" panose="02020603050405020304" pitchFamily="18" charset="0"/>
              </a:rPr>
              <a:t>类满文的单词，每类里面有</a:t>
            </a:r>
            <a:r>
              <a:rPr lang="en-US" altLang="zh-CN" sz="1200" dirty="0">
                <a:latin typeface="+mj-ea"/>
                <a:ea typeface="+mj-ea"/>
              </a:rPr>
              <a:t>1000</a:t>
            </a:r>
            <a:r>
              <a:rPr lang="zh-CN" altLang="zh-CN" sz="1200" dirty="0">
                <a:latin typeface="+mj-ea"/>
                <a:ea typeface="+mj-ea"/>
                <a:cs typeface="Times New Roman" panose="02020603050405020304" pitchFamily="18" charset="0"/>
              </a:rPr>
              <a:t>张满文单词图片。</a:t>
            </a:r>
            <a:endParaRPr lang="zh-CN" altLang="en-US" dirty="0">
              <a:latin typeface="+mj-ea"/>
              <a:ea typeface="+mj-ea"/>
            </a:endParaRPr>
          </a:p>
        </p:txBody>
      </p:sp>
      <p:sp>
        <p:nvSpPr>
          <p:cNvPr id="15" name="矩形 14">
            <a:extLst>
              <a:ext uri="{FF2B5EF4-FFF2-40B4-BE49-F238E27FC236}">
                <a16:creationId xmlns:a16="http://schemas.microsoft.com/office/drawing/2014/main" id="{080EB808-D8E6-46F6-B83C-71B008D81277}"/>
              </a:ext>
            </a:extLst>
          </p:cNvPr>
          <p:cNvSpPr/>
          <p:nvPr/>
        </p:nvSpPr>
        <p:spPr bwMode="auto">
          <a:xfrm>
            <a:off x="5580657" y="1398627"/>
            <a:ext cx="2488182" cy="338554"/>
          </a:xfrm>
          <a:prstGeom prst="rect">
            <a:avLst/>
          </a:prstGeom>
          <a:noFill/>
        </p:spPr>
        <p:txBody>
          <a:bodyPr wrap="none">
            <a:spAutoFit/>
          </a:bodyPr>
          <a:lstStyle/>
          <a:p>
            <a:pPr algn="ctr">
              <a:defRPr/>
            </a:pPr>
            <a:r>
              <a:rPr lang="en-US" altLang="zh-CN" sz="1600" kern="100" dirty="0">
                <a:solidFill>
                  <a:schemeClr val="tx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  AlexNet</a:t>
            </a:r>
            <a:r>
              <a:rPr lang="zh-CN" altLang="en-US" sz="1600" kern="100" dirty="0">
                <a:solidFill>
                  <a:schemeClr val="tx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模型测试结果</a:t>
            </a:r>
          </a:p>
        </p:txBody>
      </p:sp>
      <p:pic>
        <p:nvPicPr>
          <p:cNvPr id="16" name="图片 15">
            <a:extLst>
              <a:ext uri="{FF2B5EF4-FFF2-40B4-BE49-F238E27FC236}">
                <a16:creationId xmlns:a16="http://schemas.microsoft.com/office/drawing/2014/main" id="{6896CAE7-3344-42F1-A727-5B9BBFDE9EC4}"/>
              </a:ext>
            </a:extLst>
          </p:cNvPr>
          <p:cNvPicPr>
            <a:picLocks noChangeAspect="1"/>
          </p:cNvPicPr>
          <p:nvPr/>
        </p:nvPicPr>
        <p:blipFill>
          <a:blip r:embed="rId3"/>
          <a:stretch>
            <a:fillRect/>
          </a:stretch>
        </p:blipFill>
        <p:spPr>
          <a:xfrm>
            <a:off x="5035924" y="1843130"/>
            <a:ext cx="3914035" cy="2928405"/>
          </a:xfrm>
          <a:prstGeom prst="rect">
            <a:avLst/>
          </a:prstGeom>
        </p:spPr>
      </p:pic>
      <p:sp>
        <p:nvSpPr>
          <p:cNvPr id="9" name="矩形 8">
            <a:extLst>
              <a:ext uri="{FF2B5EF4-FFF2-40B4-BE49-F238E27FC236}">
                <a16:creationId xmlns:a16="http://schemas.microsoft.com/office/drawing/2014/main" id="{4BE2A4BC-DD5B-4650-BB03-C78B7562EBCD}"/>
              </a:ext>
            </a:extLst>
          </p:cNvPr>
          <p:cNvSpPr/>
          <p:nvPr/>
        </p:nvSpPr>
        <p:spPr>
          <a:xfrm>
            <a:off x="498599" y="3552604"/>
            <a:ext cx="3914035" cy="1015663"/>
          </a:xfrm>
          <a:prstGeom prst="rect">
            <a:avLst/>
          </a:prstGeom>
        </p:spPr>
        <p:txBody>
          <a:bodyPr wrap="square">
            <a:spAutoFit/>
          </a:bodyPr>
          <a:lstStyle/>
          <a:p>
            <a:r>
              <a:rPr lang="zh-CN" altLang="zh-CN" sz="1200" dirty="0">
                <a:latin typeface="+mj-ea"/>
                <a:ea typeface="+mj-ea"/>
                <a:cs typeface="Times New Roman" panose="02020603050405020304" pitchFamily="18" charset="0"/>
              </a:rPr>
              <a:t>首先用</a:t>
            </a:r>
            <a:r>
              <a:rPr lang="en-US" altLang="zh-CN" sz="1200" dirty="0">
                <a:latin typeface="+mj-ea"/>
                <a:ea typeface="+mj-ea"/>
              </a:rPr>
              <a:t>AlexNet</a:t>
            </a:r>
            <a:r>
              <a:rPr lang="zh-CN" altLang="zh-CN" sz="1200" dirty="0">
                <a:latin typeface="+mj-ea"/>
                <a:ea typeface="+mj-ea"/>
                <a:cs typeface="Times New Roman" panose="02020603050405020304" pitchFamily="18" charset="0"/>
              </a:rPr>
              <a:t>网络来进行训练和测试，训练数据集的满文单词图片从每类</a:t>
            </a:r>
            <a:r>
              <a:rPr lang="en-US" altLang="zh-CN" sz="1200" dirty="0">
                <a:latin typeface="+mj-ea"/>
                <a:ea typeface="+mj-ea"/>
              </a:rPr>
              <a:t>200</a:t>
            </a:r>
            <a:r>
              <a:rPr lang="zh-CN" altLang="zh-CN" sz="1200" dirty="0">
                <a:latin typeface="+mj-ea"/>
                <a:ea typeface="+mj-ea"/>
                <a:cs typeface="Times New Roman" panose="02020603050405020304" pitchFamily="18" charset="0"/>
              </a:rPr>
              <a:t>张到</a:t>
            </a:r>
            <a:r>
              <a:rPr lang="en-US" altLang="zh-CN" sz="1200" dirty="0">
                <a:latin typeface="+mj-ea"/>
                <a:ea typeface="+mj-ea"/>
              </a:rPr>
              <a:t>1000</a:t>
            </a:r>
            <a:r>
              <a:rPr lang="zh-CN" altLang="zh-CN" sz="1200" dirty="0">
                <a:latin typeface="+mj-ea"/>
                <a:ea typeface="+mj-ea"/>
                <a:cs typeface="Times New Roman" panose="02020603050405020304" pitchFamily="18" charset="0"/>
              </a:rPr>
              <a:t>张不等，通过该数据</a:t>
            </a:r>
            <a:r>
              <a:rPr lang="zh-CN" altLang="en-US" sz="1200" dirty="0">
                <a:latin typeface="+mj-ea"/>
                <a:ea typeface="+mj-ea"/>
                <a:cs typeface="Times New Roman" panose="02020603050405020304" pitchFamily="18" charset="0"/>
              </a:rPr>
              <a:t>结果</a:t>
            </a:r>
            <a:r>
              <a:rPr lang="zh-CN" altLang="zh-CN" sz="1200" dirty="0">
                <a:latin typeface="+mj-ea"/>
                <a:ea typeface="+mj-ea"/>
                <a:cs typeface="Times New Roman" panose="02020603050405020304" pitchFamily="18" charset="0"/>
              </a:rPr>
              <a:t>发现尽管不断调整输入数据量的大小，但是该单独的测试集在</a:t>
            </a:r>
            <a:r>
              <a:rPr lang="en-US" altLang="zh-CN" sz="1200" dirty="0">
                <a:latin typeface="+mj-ea"/>
                <a:ea typeface="+mj-ea"/>
              </a:rPr>
              <a:t>Alexnet</a:t>
            </a:r>
            <a:r>
              <a:rPr lang="zh-CN" altLang="zh-CN" sz="1200" dirty="0">
                <a:latin typeface="+mj-ea"/>
                <a:ea typeface="+mj-ea"/>
                <a:cs typeface="Times New Roman" panose="02020603050405020304" pitchFamily="18" charset="0"/>
              </a:rPr>
              <a:t>训练的模型上识别率最高仍然只有</a:t>
            </a:r>
            <a:r>
              <a:rPr lang="en-US" altLang="zh-CN" sz="1200" dirty="0">
                <a:latin typeface="+mj-ea"/>
                <a:ea typeface="+mj-ea"/>
              </a:rPr>
              <a:t>3%</a:t>
            </a:r>
            <a:r>
              <a:rPr lang="zh-CN" altLang="zh-CN" sz="1200" dirty="0">
                <a:latin typeface="+mj-ea"/>
                <a:ea typeface="+mj-ea"/>
                <a:cs typeface="Times New Roman" panose="02020603050405020304" pitchFamily="18" charset="0"/>
              </a:rPr>
              <a:t>。</a:t>
            </a:r>
            <a:endParaRPr lang="zh-CN" altLang="en-US" dirty="0">
              <a:latin typeface="+mj-ea"/>
              <a:ea typeface="+mj-ea"/>
            </a:endParaRPr>
          </a:p>
        </p:txBody>
      </p:sp>
    </p:spTree>
    <p:extLst>
      <p:ext uri="{BB962C8B-B14F-4D97-AF65-F5344CB8AC3E}">
        <p14:creationId xmlns:p14="http://schemas.microsoft.com/office/powerpoint/2010/main" val="2683509760"/>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72382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a:t>
            </a:r>
          </a:p>
        </p:txBody>
      </p:sp>
      <p:sp>
        <p:nvSpPr>
          <p:cNvPr id="5" name="矩形 4"/>
          <p:cNvSpPr/>
          <p:nvPr/>
        </p:nvSpPr>
        <p:spPr>
          <a:xfrm>
            <a:off x="90232" y="575233"/>
            <a:ext cx="128753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RESULTS </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BE4511B8-141F-4F6E-96F8-E5649977F1BC}"/>
              </a:ext>
            </a:extLst>
          </p:cNvPr>
          <p:cNvSpPr/>
          <p:nvPr/>
        </p:nvSpPr>
        <p:spPr bwMode="auto">
          <a:xfrm>
            <a:off x="1059026" y="1060073"/>
            <a:ext cx="3467616"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基于更大的满文单词数据集训练模型</a:t>
            </a:r>
          </a:p>
        </p:txBody>
      </p:sp>
      <p:sp>
        <p:nvSpPr>
          <p:cNvPr id="32" name="椭圆 3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C385C775-703A-4F92-9AE4-12B3617E4F2F}"/>
              </a:ext>
            </a:extLst>
          </p:cNvPr>
          <p:cNvSpPr/>
          <p:nvPr/>
        </p:nvSpPr>
        <p:spPr>
          <a:xfrm>
            <a:off x="322993" y="926586"/>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1B3D59E9-0D97-483B-94F0-2790B141326F}"/>
              </a:ext>
            </a:extLst>
          </p:cNvPr>
          <p:cNvPicPr>
            <a:picLocks noChangeAspect="1"/>
          </p:cNvPicPr>
          <p:nvPr/>
        </p:nvPicPr>
        <p:blipFill>
          <a:blip r:embed="rId2"/>
          <a:stretch>
            <a:fillRect/>
          </a:stretch>
        </p:blipFill>
        <p:spPr>
          <a:xfrm>
            <a:off x="384944" y="1060073"/>
            <a:ext cx="481626" cy="365792"/>
          </a:xfrm>
          <a:prstGeom prst="rect">
            <a:avLst/>
          </a:prstGeom>
        </p:spPr>
      </p:pic>
      <p:sp>
        <p:nvSpPr>
          <p:cNvPr id="11" name="矩形 10">
            <a:extLst>
              <a:ext uri="{FF2B5EF4-FFF2-40B4-BE49-F238E27FC236}">
                <a16:creationId xmlns:a16="http://schemas.microsoft.com/office/drawing/2014/main" id="{60FDE8C6-B951-4BD1-9D0D-C481DCE63F5D}"/>
              </a:ext>
            </a:extLst>
          </p:cNvPr>
          <p:cNvSpPr/>
          <p:nvPr/>
        </p:nvSpPr>
        <p:spPr bwMode="auto">
          <a:xfrm>
            <a:off x="1523652" y="1498746"/>
            <a:ext cx="2387385" cy="338554"/>
          </a:xfrm>
          <a:prstGeom prst="rect">
            <a:avLst/>
          </a:prstGeom>
          <a:noFill/>
        </p:spPr>
        <p:txBody>
          <a:bodyPr wrap="none">
            <a:spAutoFit/>
          </a:bodyPr>
          <a:lstStyle/>
          <a:p>
            <a:pPr algn="ctr">
              <a:defRPr/>
            </a:pPr>
            <a:r>
              <a:rPr lang="en-US" altLang="zh-CN" sz="1600" kern="100" dirty="0">
                <a:solidFill>
                  <a:schemeClr val="tx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  VGG16</a:t>
            </a:r>
            <a:r>
              <a:rPr lang="zh-CN" altLang="en-US" sz="1600" kern="100" dirty="0">
                <a:solidFill>
                  <a:schemeClr val="tx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模型测试结果</a:t>
            </a:r>
          </a:p>
        </p:txBody>
      </p:sp>
      <p:sp>
        <p:nvSpPr>
          <p:cNvPr id="13" name="矩形 12">
            <a:extLst>
              <a:ext uri="{FF2B5EF4-FFF2-40B4-BE49-F238E27FC236}">
                <a16:creationId xmlns:a16="http://schemas.microsoft.com/office/drawing/2014/main" id="{1FBD4D94-1CFC-4014-BEAE-52236740A0A3}"/>
              </a:ext>
            </a:extLst>
          </p:cNvPr>
          <p:cNvSpPr/>
          <p:nvPr/>
        </p:nvSpPr>
        <p:spPr bwMode="auto">
          <a:xfrm>
            <a:off x="5507140" y="1498746"/>
            <a:ext cx="2783134" cy="338554"/>
          </a:xfrm>
          <a:prstGeom prst="rect">
            <a:avLst/>
          </a:prstGeom>
          <a:noFill/>
        </p:spPr>
        <p:txBody>
          <a:bodyPr wrap="none">
            <a:spAutoFit/>
          </a:bodyPr>
          <a:lstStyle/>
          <a:p>
            <a:pPr algn="ctr">
              <a:defRPr/>
            </a:pPr>
            <a:r>
              <a:rPr lang="en-US" altLang="zh-CN" sz="1600" kern="100" dirty="0">
                <a:solidFill>
                  <a:schemeClr val="tx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  GoogleNet</a:t>
            </a:r>
            <a:r>
              <a:rPr lang="zh-CN" altLang="en-US" sz="1600" kern="100" dirty="0">
                <a:solidFill>
                  <a:schemeClr val="tx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模型测试结果</a:t>
            </a:r>
          </a:p>
        </p:txBody>
      </p:sp>
      <p:pic>
        <p:nvPicPr>
          <p:cNvPr id="15" name="图片 14">
            <a:extLst>
              <a:ext uri="{FF2B5EF4-FFF2-40B4-BE49-F238E27FC236}">
                <a16:creationId xmlns:a16="http://schemas.microsoft.com/office/drawing/2014/main" id="{7AE8AFE2-4257-4C82-B772-573AB5A887D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49060" y="2026961"/>
            <a:ext cx="3729990" cy="2794000"/>
          </a:xfrm>
          <a:prstGeom prst="rect">
            <a:avLst/>
          </a:prstGeom>
          <a:noFill/>
          <a:ln>
            <a:noFill/>
          </a:ln>
        </p:spPr>
      </p:pic>
      <p:pic>
        <p:nvPicPr>
          <p:cNvPr id="16" name="图片 15">
            <a:extLst>
              <a:ext uri="{FF2B5EF4-FFF2-40B4-BE49-F238E27FC236}">
                <a16:creationId xmlns:a16="http://schemas.microsoft.com/office/drawing/2014/main" id="{4BDCBE79-5D41-4694-9EF0-44A7D432183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156107" y="2026961"/>
            <a:ext cx="3686175" cy="2760980"/>
          </a:xfrm>
          <a:prstGeom prst="rect">
            <a:avLst/>
          </a:prstGeom>
          <a:noFill/>
          <a:ln>
            <a:noFill/>
          </a:ln>
        </p:spPr>
      </p:pic>
    </p:spTree>
    <p:extLst>
      <p:ext uri="{BB962C8B-B14F-4D97-AF65-F5344CB8AC3E}">
        <p14:creationId xmlns:p14="http://schemas.microsoft.com/office/powerpoint/2010/main" val="2094032811"/>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72382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a:t>
            </a:r>
          </a:p>
        </p:txBody>
      </p:sp>
      <p:sp>
        <p:nvSpPr>
          <p:cNvPr id="5" name="矩形 4"/>
          <p:cNvSpPr/>
          <p:nvPr/>
        </p:nvSpPr>
        <p:spPr>
          <a:xfrm>
            <a:off x="90232" y="575233"/>
            <a:ext cx="128753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RESULTS </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BE4511B8-141F-4F6E-96F8-E5649977F1BC}"/>
              </a:ext>
            </a:extLst>
          </p:cNvPr>
          <p:cNvSpPr/>
          <p:nvPr/>
        </p:nvSpPr>
        <p:spPr bwMode="auto">
          <a:xfrm>
            <a:off x="947245" y="1092332"/>
            <a:ext cx="2031325"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满文单词特征可视化</a:t>
            </a:r>
          </a:p>
        </p:txBody>
      </p:sp>
      <p:sp>
        <p:nvSpPr>
          <p:cNvPr id="32" name="椭圆 3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C385C775-703A-4F92-9AE4-12B3617E4F2F}"/>
              </a:ext>
            </a:extLst>
          </p:cNvPr>
          <p:cNvSpPr/>
          <p:nvPr/>
        </p:nvSpPr>
        <p:spPr>
          <a:xfrm>
            <a:off x="261893" y="944565"/>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AutoShape 140">
            <a:extLst>
              <a:ext uri="{FF2B5EF4-FFF2-40B4-BE49-F238E27FC236}">
                <a16:creationId xmlns:a16="http://schemas.microsoft.com/office/drawing/2014/main" id="{FF75797F-E8E1-4565-81B9-69D884F551F4}"/>
              </a:ext>
            </a:extLst>
          </p:cNvPr>
          <p:cNvSpPr/>
          <p:nvPr/>
        </p:nvSpPr>
        <p:spPr bwMode="auto">
          <a:xfrm>
            <a:off x="451945" y="1160009"/>
            <a:ext cx="225425" cy="182562"/>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 name="AutoShape 141">
            <a:extLst>
              <a:ext uri="{FF2B5EF4-FFF2-40B4-BE49-F238E27FC236}">
                <a16:creationId xmlns:a16="http://schemas.microsoft.com/office/drawing/2014/main" id="{8C6E3127-EBCF-4985-948A-297729CA8949}"/>
              </a:ext>
            </a:extLst>
          </p:cNvPr>
          <p:cNvSpPr/>
          <p:nvPr/>
        </p:nvSpPr>
        <p:spPr bwMode="auto">
          <a:xfrm>
            <a:off x="407495" y="1115559"/>
            <a:ext cx="358775" cy="279400"/>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 name="AutoShape 142">
            <a:extLst>
              <a:ext uri="{FF2B5EF4-FFF2-40B4-BE49-F238E27FC236}">
                <a16:creationId xmlns:a16="http://schemas.microsoft.com/office/drawing/2014/main" id="{31742F14-B10A-4A4D-A779-78F0424C193D}"/>
              </a:ext>
            </a:extLst>
          </p:cNvPr>
          <p:cNvSpPr/>
          <p:nvPr/>
        </p:nvSpPr>
        <p:spPr bwMode="auto">
          <a:xfrm>
            <a:off x="688482" y="1171121"/>
            <a:ext cx="33338"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 name="AutoShape 143">
            <a:extLst>
              <a:ext uri="{FF2B5EF4-FFF2-40B4-BE49-F238E27FC236}">
                <a16:creationId xmlns:a16="http://schemas.microsoft.com/office/drawing/2014/main" id="{E20E7E11-D075-42E8-84A8-7CE61735FD64}"/>
              </a:ext>
            </a:extLst>
          </p:cNvPr>
          <p:cNvSpPr/>
          <p:nvPr/>
        </p:nvSpPr>
        <p:spPr bwMode="auto">
          <a:xfrm>
            <a:off x="677370" y="1317171"/>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 name="AutoShape 144">
            <a:extLst>
              <a:ext uri="{FF2B5EF4-FFF2-40B4-BE49-F238E27FC236}">
                <a16:creationId xmlns:a16="http://schemas.microsoft.com/office/drawing/2014/main" id="{0276B59C-1035-4388-A1BA-5CCCF45A8071}"/>
              </a:ext>
            </a:extLst>
          </p:cNvPr>
          <p:cNvSpPr/>
          <p:nvPr/>
        </p:nvSpPr>
        <p:spPr bwMode="auto">
          <a:xfrm>
            <a:off x="688482" y="1283834"/>
            <a:ext cx="44450"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145">
            <a:extLst>
              <a:ext uri="{FF2B5EF4-FFF2-40B4-BE49-F238E27FC236}">
                <a16:creationId xmlns:a16="http://schemas.microsoft.com/office/drawing/2014/main" id="{136C487B-8EA4-4D63-9B39-8220B083369F}"/>
              </a:ext>
            </a:extLst>
          </p:cNvPr>
          <p:cNvSpPr/>
          <p:nvPr/>
        </p:nvSpPr>
        <p:spPr bwMode="auto">
          <a:xfrm>
            <a:off x="688482" y="1250496"/>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 name="AutoShape 146">
            <a:extLst>
              <a:ext uri="{FF2B5EF4-FFF2-40B4-BE49-F238E27FC236}">
                <a16:creationId xmlns:a16="http://schemas.microsoft.com/office/drawing/2014/main" id="{0053F092-E437-429A-A055-7881A4E5B8A5}"/>
              </a:ext>
            </a:extLst>
          </p:cNvPr>
          <p:cNvSpPr/>
          <p:nvPr/>
        </p:nvSpPr>
        <p:spPr bwMode="auto">
          <a:xfrm>
            <a:off x="497982" y="1204459"/>
            <a:ext cx="66675" cy="47625"/>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pic>
        <p:nvPicPr>
          <p:cNvPr id="3" name="图片 2">
            <a:extLst>
              <a:ext uri="{FF2B5EF4-FFF2-40B4-BE49-F238E27FC236}">
                <a16:creationId xmlns:a16="http://schemas.microsoft.com/office/drawing/2014/main" id="{41372586-EDE8-4008-AF85-BFB47A631C8B}"/>
              </a:ext>
            </a:extLst>
          </p:cNvPr>
          <p:cNvPicPr>
            <a:picLocks noChangeAspect="1"/>
          </p:cNvPicPr>
          <p:nvPr/>
        </p:nvPicPr>
        <p:blipFill>
          <a:blip r:embed="rId2"/>
          <a:stretch>
            <a:fillRect/>
          </a:stretch>
        </p:blipFill>
        <p:spPr>
          <a:xfrm>
            <a:off x="7416968" y="2201813"/>
            <a:ext cx="859611" cy="1505843"/>
          </a:xfrm>
          <a:prstGeom prst="rect">
            <a:avLst/>
          </a:prstGeom>
        </p:spPr>
      </p:pic>
      <p:sp>
        <p:nvSpPr>
          <p:cNvPr id="8" name="矩形 7">
            <a:extLst>
              <a:ext uri="{FF2B5EF4-FFF2-40B4-BE49-F238E27FC236}">
                <a16:creationId xmlns:a16="http://schemas.microsoft.com/office/drawing/2014/main" id="{54A4F570-E8B9-4444-A4BB-527A7D941068}"/>
              </a:ext>
            </a:extLst>
          </p:cNvPr>
          <p:cNvSpPr/>
          <p:nvPr/>
        </p:nvSpPr>
        <p:spPr>
          <a:xfrm>
            <a:off x="867421" y="1623678"/>
            <a:ext cx="5688106" cy="2879699"/>
          </a:xfrm>
          <a:prstGeom prst="rect">
            <a:avLst/>
          </a:prstGeom>
        </p:spPr>
        <p:txBody>
          <a:bodyPr wrap="square">
            <a:spAutoFit/>
          </a:bodyPr>
          <a:lstStyle/>
          <a:p>
            <a:pPr indent="304800" algn="just">
              <a:lnSpc>
                <a:spcPts val="2200"/>
              </a:lnSpc>
              <a:tabLst>
                <a:tab pos="239395" algn="l"/>
              </a:tabLst>
            </a:pPr>
            <a:r>
              <a:rPr lang="zh-CN" altLang="zh-CN" sz="1200" dirty="0">
                <a:latin typeface="+mj-ea"/>
                <a:ea typeface="+mj-ea"/>
              </a:rPr>
              <a:t>特征可视化研究如何将深度神经网络中的每个卷积核从输入图像中提取的特征可视化出来。由于我们训练的网络类似一个“黑盒子”，尽管最终它在一些领域的识别效果很好，但是我们仍然不清楚在这个网络内部具体的学习过程是什么样的。因此目前我们需要应用可视化的技术，来看一下不同网络以及不同卷积层提取出来的特征图是什么样子的</a:t>
            </a:r>
            <a:r>
              <a:rPr lang="zh-CN" altLang="en-US" sz="1200" dirty="0">
                <a:latin typeface="+mj-ea"/>
                <a:ea typeface="+mj-ea"/>
              </a:rPr>
              <a:t>，并</a:t>
            </a:r>
            <a:r>
              <a:rPr lang="zh-CN" altLang="zh-CN" sz="1200" dirty="0">
                <a:latin typeface="+mj-ea"/>
                <a:ea typeface="+mj-ea"/>
              </a:rPr>
              <a:t>从中发现一些内涵和规律。</a:t>
            </a:r>
            <a:endParaRPr lang="en-US" altLang="zh-CN" sz="1200" dirty="0">
              <a:latin typeface="+mj-ea"/>
              <a:ea typeface="+mj-ea"/>
            </a:endParaRPr>
          </a:p>
          <a:p>
            <a:pPr indent="304800" algn="just">
              <a:lnSpc>
                <a:spcPts val="2200"/>
              </a:lnSpc>
              <a:tabLst>
                <a:tab pos="239395" algn="l"/>
              </a:tabLst>
            </a:pPr>
            <a:r>
              <a:rPr lang="zh-CN" altLang="zh-CN" sz="1200" dirty="0">
                <a:latin typeface="+mj-ea"/>
                <a:ea typeface="+mj-ea"/>
                <a:cs typeface="Times New Roman" panose="02020603050405020304" pitchFamily="18" charset="0"/>
              </a:rPr>
              <a:t>下面将分别提取</a:t>
            </a:r>
            <a:r>
              <a:rPr lang="en-US" altLang="zh-CN" sz="1200" dirty="0">
                <a:latin typeface="+mj-ea"/>
                <a:ea typeface="+mj-ea"/>
              </a:rPr>
              <a:t>AlexNet</a:t>
            </a:r>
            <a:r>
              <a:rPr lang="zh-CN" altLang="zh-CN" sz="1200" dirty="0">
                <a:latin typeface="+mj-ea"/>
                <a:ea typeface="+mj-ea"/>
                <a:cs typeface="Times New Roman" panose="02020603050405020304" pitchFamily="18" charset="0"/>
              </a:rPr>
              <a:t>、</a:t>
            </a:r>
            <a:r>
              <a:rPr lang="en-US" altLang="zh-CN" sz="1200" dirty="0">
                <a:latin typeface="+mj-ea"/>
                <a:ea typeface="+mj-ea"/>
              </a:rPr>
              <a:t>VGGNet</a:t>
            </a:r>
            <a:r>
              <a:rPr lang="zh-CN" altLang="zh-CN" sz="1200" dirty="0">
                <a:latin typeface="+mj-ea"/>
                <a:ea typeface="+mj-ea"/>
                <a:cs typeface="Times New Roman" panose="02020603050405020304" pitchFamily="18" charset="0"/>
              </a:rPr>
              <a:t>和</a:t>
            </a:r>
            <a:r>
              <a:rPr lang="en-US" altLang="zh-CN" sz="1200" dirty="0">
                <a:latin typeface="+mj-ea"/>
                <a:ea typeface="+mj-ea"/>
              </a:rPr>
              <a:t>GoogleNet</a:t>
            </a:r>
            <a:r>
              <a:rPr lang="zh-CN" altLang="zh-CN" sz="1200" dirty="0">
                <a:latin typeface="+mj-ea"/>
                <a:ea typeface="+mj-ea"/>
                <a:cs typeface="Times New Roman" panose="02020603050405020304" pitchFamily="18" charset="0"/>
              </a:rPr>
              <a:t>网络中不同层不同卷积核的不同满文单词特征图片。</a:t>
            </a:r>
            <a:r>
              <a:rPr lang="en-US" altLang="zh-CN" sz="1200" dirty="0">
                <a:latin typeface="+mj-ea"/>
                <a:ea typeface="+mj-ea"/>
              </a:rPr>
              <a:t>AlexNet</a:t>
            </a:r>
            <a:r>
              <a:rPr lang="zh-CN" altLang="zh-CN" sz="1200" dirty="0">
                <a:latin typeface="+mj-ea"/>
                <a:ea typeface="+mj-ea"/>
                <a:cs typeface="Times New Roman" panose="02020603050405020304" pitchFamily="18" charset="0"/>
              </a:rPr>
              <a:t>的卷积层数只有</a:t>
            </a:r>
            <a:r>
              <a:rPr lang="en-US" altLang="zh-CN" sz="1200" dirty="0">
                <a:latin typeface="+mj-ea"/>
                <a:ea typeface="+mj-ea"/>
              </a:rPr>
              <a:t>5</a:t>
            </a:r>
            <a:r>
              <a:rPr lang="zh-CN" altLang="zh-CN" sz="1200" dirty="0">
                <a:latin typeface="+mj-ea"/>
                <a:ea typeface="+mj-ea"/>
                <a:cs typeface="Times New Roman" panose="02020603050405020304" pitchFamily="18" charset="0"/>
              </a:rPr>
              <a:t>层，但是</a:t>
            </a:r>
            <a:r>
              <a:rPr lang="en-US" altLang="zh-CN" sz="1200" dirty="0">
                <a:latin typeface="+mj-ea"/>
                <a:ea typeface="+mj-ea"/>
              </a:rPr>
              <a:t>VGGNet</a:t>
            </a:r>
            <a:r>
              <a:rPr lang="zh-CN" altLang="zh-CN" sz="1200" dirty="0">
                <a:latin typeface="+mj-ea"/>
                <a:ea typeface="+mj-ea"/>
                <a:cs typeface="Times New Roman" panose="02020603050405020304" pitchFamily="18" charset="0"/>
              </a:rPr>
              <a:t>和</a:t>
            </a:r>
            <a:r>
              <a:rPr lang="en-US" altLang="zh-CN" sz="1200" dirty="0">
                <a:latin typeface="+mj-ea"/>
                <a:ea typeface="+mj-ea"/>
              </a:rPr>
              <a:t>GoogleNet</a:t>
            </a:r>
            <a:r>
              <a:rPr lang="zh-CN" altLang="zh-CN" sz="1200" dirty="0">
                <a:latin typeface="+mj-ea"/>
                <a:ea typeface="+mj-ea"/>
                <a:cs typeface="Times New Roman" panose="02020603050405020304" pitchFamily="18" charset="0"/>
              </a:rPr>
              <a:t>的卷积层数和卷积核个数太多，不能</a:t>
            </a:r>
            <a:r>
              <a:rPr lang="zh-CN" altLang="en-US" sz="1200" dirty="0">
                <a:latin typeface="+mj-ea"/>
                <a:ea typeface="+mj-ea"/>
                <a:cs typeface="Times New Roman" panose="02020603050405020304" pitchFamily="18" charset="0"/>
              </a:rPr>
              <a:t>一</a:t>
            </a:r>
            <a:r>
              <a:rPr lang="zh-CN" altLang="zh-CN" sz="1200" dirty="0">
                <a:latin typeface="+mj-ea"/>
                <a:ea typeface="+mj-ea"/>
                <a:cs typeface="Times New Roman" panose="02020603050405020304" pitchFamily="18" charset="0"/>
              </a:rPr>
              <a:t>一作出展示。因此本实验将选择几层代表性的进行可视化操作并加以分析</a:t>
            </a:r>
            <a:r>
              <a:rPr lang="zh-CN" altLang="en-US" sz="1200" dirty="0">
                <a:latin typeface="+mj-ea"/>
                <a:ea typeface="+mj-ea"/>
                <a:cs typeface="Times New Roman" panose="02020603050405020304" pitchFamily="18" charset="0"/>
              </a:rPr>
              <a:t>。</a:t>
            </a:r>
            <a:endParaRPr lang="zh-CN" altLang="en-US" sz="1200" dirty="0">
              <a:latin typeface="+mj-ea"/>
              <a:ea typeface="+mj-ea"/>
            </a:endParaRPr>
          </a:p>
          <a:p>
            <a:pPr indent="304800" algn="just">
              <a:lnSpc>
                <a:spcPts val="2200"/>
              </a:lnSpc>
              <a:spcAft>
                <a:spcPts val="0"/>
              </a:spcAft>
              <a:tabLst>
                <a:tab pos="239395" algn="l"/>
              </a:tabLst>
            </a:pPr>
            <a:endParaRPr lang="zh-CN" altLang="zh-CN" sz="1200" dirty="0">
              <a:latin typeface="+mj-ea"/>
              <a:ea typeface="+mj-ea"/>
            </a:endParaRPr>
          </a:p>
        </p:txBody>
      </p:sp>
    </p:spTree>
    <p:extLst>
      <p:ext uri="{BB962C8B-B14F-4D97-AF65-F5344CB8AC3E}">
        <p14:creationId xmlns:p14="http://schemas.microsoft.com/office/powerpoint/2010/main" val="3717558949"/>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72382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a:t>
            </a:r>
          </a:p>
        </p:txBody>
      </p:sp>
      <p:sp>
        <p:nvSpPr>
          <p:cNvPr id="5" name="矩形 4"/>
          <p:cNvSpPr/>
          <p:nvPr/>
        </p:nvSpPr>
        <p:spPr>
          <a:xfrm>
            <a:off x="90232" y="575233"/>
            <a:ext cx="128753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RESULTS </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BE4511B8-141F-4F6E-96F8-E5649977F1BC}"/>
              </a:ext>
            </a:extLst>
          </p:cNvPr>
          <p:cNvSpPr/>
          <p:nvPr/>
        </p:nvSpPr>
        <p:spPr bwMode="auto">
          <a:xfrm>
            <a:off x="947245" y="1092332"/>
            <a:ext cx="2031325"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满文单词特征可视化</a:t>
            </a:r>
          </a:p>
        </p:txBody>
      </p:sp>
      <p:sp>
        <p:nvSpPr>
          <p:cNvPr id="32" name="椭圆 3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C385C775-703A-4F92-9AE4-12B3617E4F2F}"/>
              </a:ext>
            </a:extLst>
          </p:cNvPr>
          <p:cNvSpPr/>
          <p:nvPr/>
        </p:nvSpPr>
        <p:spPr>
          <a:xfrm>
            <a:off x="261893" y="944565"/>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AutoShape 140">
            <a:extLst>
              <a:ext uri="{FF2B5EF4-FFF2-40B4-BE49-F238E27FC236}">
                <a16:creationId xmlns:a16="http://schemas.microsoft.com/office/drawing/2014/main" id="{FF75797F-E8E1-4565-81B9-69D884F551F4}"/>
              </a:ext>
            </a:extLst>
          </p:cNvPr>
          <p:cNvSpPr/>
          <p:nvPr/>
        </p:nvSpPr>
        <p:spPr bwMode="auto">
          <a:xfrm>
            <a:off x="451945" y="1160009"/>
            <a:ext cx="225425" cy="182562"/>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 name="AutoShape 141">
            <a:extLst>
              <a:ext uri="{FF2B5EF4-FFF2-40B4-BE49-F238E27FC236}">
                <a16:creationId xmlns:a16="http://schemas.microsoft.com/office/drawing/2014/main" id="{8C6E3127-EBCF-4985-948A-297729CA8949}"/>
              </a:ext>
            </a:extLst>
          </p:cNvPr>
          <p:cNvSpPr/>
          <p:nvPr/>
        </p:nvSpPr>
        <p:spPr bwMode="auto">
          <a:xfrm>
            <a:off x="407495" y="1115559"/>
            <a:ext cx="358775" cy="279400"/>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 name="AutoShape 142">
            <a:extLst>
              <a:ext uri="{FF2B5EF4-FFF2-40B4-BE49-F238E27FC236}">
                <a16:creationId xmlns:a16="http://schemas.microsoft.com/office/drawing/2014/main" id="{31742F14-B10A-4A4D-A779-78F0424C193D}"/>
              </a:ext>
            </a:extLst>
          </p:cNvPr>
          <p:cNvSpPr/>
          <p:nvPr/>
        </p:nvSpPr>
        <p:spPr bwMode="auto">
          <a:xfrm>
            <a:off x="688482" y="1171121"/>
            <a:ext cx="33338"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 name="AutoShape 143">
            <a:extLst>
              <a:ext uri="{FF2B5EF4-FFF2-40B4-BE49-F238E27FC236}">
                <a16:creationId xmlns:a16="http://schemas.microsoft.com/office/drawing/2014/main" id="{E20E7E11-D075-42E8-84A8-7CE61735FD64}"/>
              </a:ext>
            </a:extLst>
          </p:cNvPr>
          <p:cNvSpPr/>
          <p:nvPr/>
        </p:nvSpPr>
        <p:spPr bwMode="auto">
          <a:xfrm>
            <a:off x="677370" y="1317171"/>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 name="AutoShape 144">
            <a:extLst>
              <a:ext uri="{FF2B5EF4-FFF2-40B4-BE49-F238E27FC236}">
                <a16:creationId xmlns:a16="http://schemas.microsoft.com/office/drawing/2014/main" id="{0276B59C-1035-4388-A1BA-5CCCF45A8071}"/>
              </a:ext>
            </a:extLst>
          </p:cNvPr>
          <p:cNvSpPr/>
          <p:nvPr/>
        </p:nvSpPr>
        <p:spPr bwMode="auto">
          <a:xfrm>
            <a:off x="688482" y="1283834"/>
            <a:ext cx="44450"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145">
            <a:extLst>
              <a:ext uri="{FF2B5EF4-FFF2-40B4-BE49-F238E27FC236}">
                <a16:creationId xmlns:a16="http://schemas.microsoft.com/office/drawing/2014/main" id="{136C487B-8EA4-4D63-9B39-8220B083369F}"/>
              </a:ext>
            </a:extLst>
          </p:cNvPr>
          <p:cNvSpPr/>
          <p:nvPr/>
        </p:nvSpPr>
        <p:spPr bwMode="auto">
          <a:xfrm>
            <a:off x="688482" y="1250496"/>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 name="AutoShape 146">
            <a:extLst>
              <a:ext uri="{FF2B5EF4-FFF2-40B4-BE49-F238E27FC236}">
                <a16:creationId xmlns:a16="http://schemas.microsoft.com/office/drawing/2014/main" id="{0053F092-E437-429A-A055-7881A4E5B8A5}"/>
              </a:ext>
            </a:extLst>
          </p:cNvPr>
          <p:cNvSpPr/>
          <p:nvPr/>
        </p:nvSpPr>
        <p:spPr bwMode="auto">
          <a:xfrm>
            <a:off x="497982" y="1204459"/>
            <a:ext cx="66675" cy="47625"/>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 name="矩形 19">
            <a:extLst>
              <a:ext uri="{FF2B5EF4-FFF2-40B4-BE49-F238E27FC236}">
                <a16:creationId xmlns:a16="http://schemas.microsoft.com/office/drawing/2014/main" id="{1AB2B469-EC8F-49D3-AA3A-56267B4B4A41}"/>
              </a:ext>
            </a:extLst>
          </p:cNvPr>
          <p:cNvSpPr/>
          <p:nvPr/>
        </p:nvSpPr>
        <p:spPr bwMode="auto">
          <a:xfrm>
            <a:off x="2978570" y="1197388"/>
            <a:ext cx="3328347" cy="338554"/>
          </a:xfrm>
          <a:prstGeom prst="rect">
            <a:avLst/>
          </a:prstGeom>
          <a:noFill/>
        </p:spPr>
        <p:txBody>
          <a:bodyPr wrap="none">
            <a:spAutoFit/>
          </a:bodyPr>
          <a:lstStyle/>
          <a:p>
            <a:pPr algn="ctr">
              <a:defRPr/>
            </a:pPr>
            <a:r>
              <a:rPr lang="en-US" altLang="zh-CN" sz="1600" kern="100" dirty="0">
                <a:solidFill>
                  <a:schemeClr val="tx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  VGGNet</a:t>
            </a:r>
            <a:r>
              <a:rPr lang="zh-CN" altLang="en-US" sz="1600" kern="100" dirty="0">
                <a:solidFill>
                  <a:schemeClr val="tx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网络提取满文单词特征</a:t>
            </a:r>
          </a:p>
        </p:txBody>
      </p:sp>
      <p:pic>
        <p:nvPicPr>
          <p:cNvPr id="2" name="图片 1">
            <a:extLst>
              <a:ext uri="{FF2B5EF4-FFF2-40B4-BE49-F238E27FC236}">
                <a16:creationId xmlns:a16="http://schemas.microsoft.com/office/drawing/2014/main" id="{4690D6DC-EB9D-4D0E-B13F-2A07B52DE94F}"/>
              </a:ext>
            </a:extLst>
          </p:cNvPr>
          <p:cNvPicPr>
            <a:picLocks noChangeAspect="1"/>
          </p:cNvPicPr>
          <p:nvPr/>
        </p:nvPicPr>
        <p:blipFill>
          <a:blip r:embed="rId2"/>
          <a:stretch>
            <a:fillRect/>
          </a:stretch>
        </p:blipFill>
        <p:spPr>
          <a:xfrm>
            <a:off x="261893" y="2067192"/>
            <a:ext cx="4991444" cy="2424416"/>
          </a:xfrm>
          <a:prstGeom prst="rect">
            <a:avLst/>
          </a:prstGeom>
        </p:spPr>
      </p:pic>
      <p:sp>
        <p:nvSpPr>
          <p:cNvPr id="6" name="矩形 5">
            <a:extLst>
              <a:ext uri="{FF2B5EF4-FFF2-40B4-BE49-F238E27FC236}">
                <a16:creationId xmlns:a16="http://schemas.microsoft.com/office/drawing/2014/main" id="{1179887C-5A20-44C1-9C5E-5D85F3F1C3E7}"/>
              </a:ext>
            </a:extLst>
          </p:cNvPr>
          <p:cNvSpPr/>
          <p:nvPr/>
        </p:nvSpPr>
        <p:spPr>
          <a:xfrm>
            <a:off x="5328304" y="1686770"/>
            <a:ext cx="3636341" cy="3157275"/>
          </a:xfrm>
          <a:prstGeom prst="rect">
            <a:avLst/>
          </a:prstGeom>
        </p:spPr>
        <p:txBody>
          <a:bodyPr wrap="square">
            <a:spAutoFit/>
          </a:bodyPr>
          <a:lstStyle/>
          <a:p>
            <a:pPr indent="304800" algn="just">
              <a:lnSpc>
                <a:spcPts val="2200"/>
              </a:lnSpc>
              <a:spcAft>
                <a:spcPts val="0"/>
              </a:spcAft>
              <a:tabLst>
                <a:tab pos="239395" algn="l"/>
              </a:tabLst>
            </a:pPr>
            <a:r>
              <a:rPr lang="zh-CN" altLang="zh-CN" sz="1050" dirty="0">
                <a:latin typeface="+mn-ea"/>
              </a:rPr>
              <a:t>可以看到</a:t>
            </a:r>
            <a:r>
              <a:rPr lang="en-US" altLang="zh-CN" sz="1050" dirty="0">
                <a:latin typeface="+mn-ea"/>
              </a:rPr>
              <a:t>VGGNet</a:t>
            </a:r>
            <a:r>
              <a:rPr lang="zh-CN" altLang="zh-CN" sz="1050" dirty="0">
                <a:latin typeface="+mn-ea"/>
              </a:rPr>
              <a:t>第一层卷积提取的特征图片共有</a:t>
            </a:r>
            <a:r>
              <a:rPr lang="en-US" altLang="zh-CN" sz="1050" dirty="0">
                <a:latin typeface="+mn-ea"/>
              </a:rPr>
              <a:t>32</a:t>
            </a:r>
            <a:r>
              <a:rPr lang="zh-CN" altLang="zh-CN" sz="1050" dirty="0">
                <a:latin typeface="+mn-ea"/>
              </a:rPr>
              <a:t>张。这是因为该网络的第一层卷积有三十二个卷积核，而每一个卷积核都从图像中提取一种特征。我们发现第一层的卷积网络从图像中提取到的是一些低级特征。一个卷积核提取到的颜色相对单一，并且图像的结构仍然和原始的图像相似，这说明在浅层的卷积中提取到的仍然是图片全局特征。而空白的图片代表提取的是满文图像中空白的地方，没有任何有用的特征。</a:t>
            </a:r>
          </a:p>
          <a:p>
            <a:pPr indent="304800" algn="just">
              <a:lnSpc>
                <a:spcPts val="2200"/>
              </a:lnSpc>
              <a:spcAft>
                <a:spcPts val="0"/>
              </a:spcAft>
              <a:tabLst>
                <a:tab pos="239395" algn="l"/>
              </a:tabLst>
            </a:pPr>
            <a:r>
              <a:rPr lang="zh-CN" altLang="zh-CN" sz="1050" dirty="0">
                <a:latin typeface="+mn-ea"/>
              </a:rPr>
              <a:t>除此以外可以看到同一层网络，有部分不同卷积核提取到的图像纹理很相似，这说明在深度神经网络中数量庞大的卷积核在提取特征中有重复性的功能。</a:t>
            </a:r>
          </a:p>
        </p:txBody>
      </p:sp>
      <p:sp>
        <p:nvSpPr>
          <p:cNvPr id="9" name="矩形 8">
            <a:extLst>
              <a:ext uri="{FF2B5EF4-FFF2-40B4-BE49-F238E27FC236}">
                <a16:creationId xmlns:a16="http://schemas.microsoft.com/office/drawing/2014/main" id="{A442632B-7DD9-4DB8-8BDA-EA482D5A2FDF}"/>
              </a:ext>
            </a:extLst>
          </p:cNvPr>
          <p:cNvSpPr/>
          <p:nvPr/>
        </p:nvSpPr>
        <p:spPr>
          <a:xfrm>
            <a:off x="1324586" y="4491608"/>
            <a:ext cx="2377574" cy="246221"/>
          </a:xfrm>
          <a:prstGeom prst="rect">
            <a:avLst/>
          </a:prstGeom>
        </p:spPr>
        <p:txBody>
          <a:bodyPr wrap="none">
            <a:spAutoFit/>
          </a:bodyPr>
          <a:lstStyle/>
          <a:p>
            <a:r>
              <a:rPr lang="en-US" altLang="zh-CN" sz="1000" dirty="0">
                <a:latin typeface="+mn-ea"/>
              </a:rPr>
              <a:t>VGGNet</a:t>
            </a:r>
            <a:r>
              <a:rPr lang="zh-CN" altLang="en-US" sz="1000" dirty="0">
                <a:latin typeface="+mn-ea"/>
              </a:rPr>
              <a:t>中</a:t>
            </a:r>
            <a:r>
              <a:rPr lang="en-US" altLang="zh-CN" sz="1000" dirty="0">
                <a:latin typeface="+mn-ea"/>
              </a:rPr>
              <a:t>conv1_1</a:t>
            </a:r>
            <a:r>
              <a:rPr lang="zh-CN" altLang="en-US" sz="1000" dirty="0">
                <a:latin typeface="+mn-ea"/>
              </a:rPr>
              <a:t>层卷积提取单词特征</a:t>
            </a:r>
          </a:p>
        </p:txBody>
      </p:sp>
    </p:spTree>
    <p:extLst>
      <p:ext uri="{BB962C8B-B14F-4D97-AF65-F5344CB8AC3E}">
        <p14:creationId xmlns:p14="http://schemas.microsoft.com/office/powerpoint/2010/main" val="2586362133"/>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8507553" y="4592875"/>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5332633" y="4647886"/>
            <a:ext cx="3570208" cy="276999"/>
          </a:xfrm>
          <a:prstGeom prst="rect">
            <a:avLst/>
          </a:prstGeom>
        </p:spPr>
        <p:txBody>
          <a:bodyPr wrap="none">
            <a:spAutoFit/>
          </a:bodyPr>
          <a:lstStyle/>
          <a:p>
            <a:pPr algn="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基于深度神经网络的满文单词识别研究与实现</a:t>
            </a: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矩形 59"/>
          <p:cNvSpPr/>
          <p:nvPr/>
        </p:nvSpPr>
        <p:spPr bwMode="auto">
          <a:xfrm>
            <a:off x="1535206" y="1962591"/>
            <a:ext cx="1481496" cy="769441"/>
          </a:xfrm>
          <a:prstGeom prst="rect">
            <a:avLst/>
          </a:prstGeom>
        </p:spPr>
        <p:txBody>
          <a:bodyPr wrap="none">
            <a:spAutoFit/>
          </a:bodyPr>
          <a:lstStyle/>
          <a:p>
            <a:pPr algn="ctr">
              <a:defRPr/>
            </a:pPr>
            <a:r>
              <a:rPr lang="zh-CN" altLang="en-US" sz="44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目 录</a:t>
            </a:r>
          </a:p>
        </p:txBody>
      </p:sp>
      <p:sp>
        <p:nvSpPr>
          <p:cNvPr id="61" name="文本框 6"/>
          <p:cNvSpPr txBox="1">
            <a:spLocks noChangeArrowheads="1"/>
          </p:cNvSpPr>
          <p:nvPr/>
        </p:nvSpPr>
        <p:spPr bwMode="auto">
          <a:xfrm>
            <a:off x="5581988" y="784909"/>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选题的背景与意义</a:t>
            </a:r>
          </a:p>
        </p:txBody>
      </p:sp>
      <p:sp>
        <p:nvSpPr>
          <p:cNvPr id="62" name="矩形 61"/>
          <p:cNvSpPr/>
          <p:nvPr/>
        </p:nvSpPr>
        <p:spPr>
          <a:xfrm>
            <a:off x="5581988" y="1068489"/>
            <a:ext cx="2558714"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Background And Significance Of The Selected Topic</a:t>
            </a:r>
          </a:p>
        </p:txBody>
      </p:sp>
      <p:sp>
        <p:nvSpPr>
          <p:cNvPr id="63" name="椭圆 62"/>
          <p:cNvSpPr/>
          <p:nvPr/>
        </p:nvSpPr>
        <p:spPr>
          <a:xfrm>
            <a:off x="5141116" y="790244"/>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mj-lt"/>
              </a:rPr>
              <a:t>1</a:t>
            </a:r>
            <a:endParaRPr lang="zh-CN" altLang="en-US" sz="1600" dirty="0">
              <a:latin typeface="+mj-lt"/>
            </a:endParaRPr>
          </a:p>
        </p:txBody>
      </p:sp>
      <p:sp>
        <p:nvSpPr>
          <p:cNvPr id="64" name="文本框 6"/>
          <p:cNvSpPr txBox="1">
            <a:spLocks noChangeArrowheads="1"/>
          </p:cNvSpPr>
          <p:nvPr/>
        </p:nvSpPr>
        <p:spPr bwMode="auto">
          <a:xfrm>
            <a:off x="5581988" y="174298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研究内容</a:t>
            </a:r>
          </a:p>
        </p:txBody>
      </p:sp>
      <p:sp>
        <p:nvSpPr>
          <p:cNvPr id="65" name="矩形 64"/>
          <p:cNvSpPr/>
          <p:nvPr/>
        </p:nvSpPr>
        <p:spPr>
          <a:xfrm>
            <a:off x="5581988" y="2026569"/>
            <a:ext cx="1011815"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Research Content</a:t>
            </a:r>
          </a:p>
        </p:txBody>
      </p:sp>
      <p:sp>
        <p:nvSpPr>
          <p:cNvPr id="66" name="椭圆 65"/>
          <p:cNvSpPr/>
          <p:nvPr/>
        </p:nvSpPr>
        <p:spPr>
          <a:xfrm>
            <a:off x="5141116" y="1757803"/>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2</a:t>
            </a:r>
            <a:endParaRPr lang="zh-CN" altLang="en-US" sz="1600">
              <a:latin typeface="+mj-lt"/>
            </a:endParaRPr>
          </a:p>
        </p:txBody>
      </p:sp>
      <p:sp>
        <p:nvSpPr>
          <p:cNvPr id="67" name="文本框 66"/>
          <p:cNvSpPr txBox="1">
            <a:spLocks noChangeArrowheads="1"/>
          </p:cNvSpPr>
          <p:nvPr/>
        </p:nvSpPr>
        <p:spPr bwMode="auto">
          <a:xfrm>
            <a:off x="5581988" y="2688480"/>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研究成果展示</a:t>
            </a:r>
          </a:p>
        </p:txBody>
      </p:sp>
      <p:sp>
        <p:nvSpPr>
          <p:cNvPr id="68" name="文本框 6"/>
          <p:cNvSpPr txBox="1">
            <a:spLocks noChangeArrowheads="1"/>
          </p:cNvSpPr>
          <p:nvPr/>
        </p:nvSpPr>
        <p:spPr bwMode="auto">
          <a:xfrm>
            <a:off x="5581988" y="368174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论文总结</a:t>
            </a:r>
          </a:p>
        </p:txBody>
      </p:sp>
      <p:sp>
        <p:nvSpPr>
          <p:cNvPr id="69" name="矩形 68"/>
          <p:cNvSpPr/>
          <p:nvPr/>
        </p:nvSpPr>
        <p:spPr>
          <a:xfrm>
            <a:off x="5581988" y="2972060"/>
            <a:ext cx="992579"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Research Results </a:t>
            </a:r>
          </a:p>
        </p:txBody>
      </p:sp>
      <p:sp>
        <p:nvSpPr>
          <p:cNvPr id="70" name="矩形 69"/>
          <p:cNvSpPr/>
          <p:nvPr/>
        </p:nvSpPr>
        <p:spPr>
          <a:xfrm>
            <a:off x="5581988" y="3965326"/>
            <a:ext cx="1120820"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The Paper Summary</a:t>
            </a:r>
          </a:p>
        </p:txBody>
      </p:sp>
      <p:sp>
        <p:nvSpPr>
          <p:cNvPr id="71" name="椭圆 70"/>
          <p:cNvSpPr/>
          <p:nvPr/>
        </p:nvSpPr>
        <p:spPr>
          <a:xfrm>
            <a:off x="5141116" y="2725362"/>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3</a:t>
            </a:r>
            <a:endParaRPr lang="zh-CN" altLang="en-US" sz="1600">
              <a:latin typeface="+mj-lt"/>
            </a:endParaRPr>
          </a:p>
        </p:txBody>
      </p:sp>
      <p:sp>
        <p:nvSpPr>
          <p:cNvPr id="72" name="椭圆 71"/>
          <p:cNvSpPr/>
          <p:nvPr/>
        </p:nvSpPr>
        <p:spPr>
          <a:xfrm>
            <a:off x="5141116" y="3692921"/>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4</a:t>
            </a:r>
            <a:endParaRPr lang="zh-CN" altLang="en-US" sz="1600">
              <a:latin typeface="+mj-lt"/>
            </a:endParaRPr>
          </a:p>
        </p:txBody>
      </p:sp>
      <p:sp>
        <p:nvSpPr>
          <p:cNvPr id="19" name="菱形 18"/>
          <p:cNvSpPr/>
          <p:nvPr/>
        </p:nvSpPr>
        <p:spPr>
          <a:xfrm>
            <a:off x="891272" y="1266456"/>
            <a:ext cx="2769365" cy="276936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bwMode="auto">
          <a:xfrm>
            <a:off x="1337236" y="2676631"/>
            <a:ext cx="1877437" cy="461665"/>
          </a:xfrm>
          <a:prstGeom prst="rect">
            <a:avLst/>
          </a:prstGeom>
        </p:spPr>
        <p:txBody>
          <a:bodyPr wrap="none">
            <a:spAutoFit/>
          </a:bodyPr>
          <a:lstStyle/>
          <a:p>
            <a:pPr algn="ctr">
              <a:defRPr/>
            </a:pPr>
            <a:r>
              <a:rPr lang="en-US" altLang="zh-CN" sz="2400" kern="100" dirty="0">
                <a:solidFill>
                  <a:schemeClr val="accent1"/>
                </a:solidFill>
                <a:latin typeface="+mj-lt"/>
                <a:ea typeface="微软雅黑" panose="020B0503020204020204" pitchFamily="34" charset="-122"/>
                <a:cs typeface="Times New Roman" panose="02020603050405020304" pitchFamily="18" charset="0"/>
              </a:rPr>
              <a:t>CONTENTS</a:t>
            </a:r>
            <a:endParaRPr lang="zh-CN" altLang="en-US" sz="2400" kern="100" dirty="0">
              <a:solidFill>
                <a:schemeClr val="accent1"/>
              </a:solidFill>
              <a:latin typeface="+mj-lt"/>
              <a:ea typeface="微软雅黑" panose="020B0503020204020204" pitchFamily="34" charset="-122"/>
              <a:cs typeface="Times New Roman" panose="02020603050405020304" pitchFamily="18" charset="0"/>
            </a:endParaRPr>
          </a:p>
        </p:txBody>
      </p:sp>
      <p:sp>
        <p:nvSpPr>
          <p:cNvPr id="21" name="矩形 20"/>
          <p:cNvSpPr/>
          <p:nvPr/>
        </p:nvSpPr>
        <p:spPr bwMode="auto">
          <a:xfrm>
            <a:off x="278388" y="4667204"/>
            <a:ext cx="947695" cy="276999"/>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2019-6-19</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72382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a:t>
            </a:r>
          </a:p>
        </p:txBody>
      </p:sp>
      <p:sp>
        <p:nvSpPr>
          <p:cNvPr id="5" name="矩形 4"/>
          <p:cNvSpPr/>
          <p:nvPr/>
        </p:nvSpPr>
        <p:spPr>
          <a:xfrm>
            <a:off x="90232" y="575233"/>
            <a:ext cx="128753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RESULTS </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BE4511B8-141F-4F6E-96F8-E5649977F1BC}"/>
              </a:ext>
            </a:extLst>
          </p:cNvPr>
          <p:cNvSpPr/>
          <p:nvPr/>
        </p:nvSpPr>
        <p:spPr bwMode="auto">
          <a:xfrm>
            <a:off x="947245" y="1092332"/>
            <a:ext cx="2031325"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满文单词特征可视化</a:t>
            </a:r>
          </a:p>
        </p:txBody>
      </p:sp>
      <p:sp>
        <p:nvSpPr>
          <p:cNvPr id="32" name="椭圆 3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C385C775-703A-4F92-9AE4-12B3617E4F2F}"/>
              </a:ext>
            </a:extLst>
          </p:cNvPr>
          <p:cNvSpPr/>
          <p:nvPr/>
        </p:nvSpPr>
        <p:spPr>
          <a:xfrm>
            <a:off x="261893" y="944565"/>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AutoShape 140">
            <a:extLst>
              <a:ext uri="{FF2B5EF4-FFF2-40B4-BE49-F238E27FC236}">
                <a16:creationId xmlns:a16="http://schemas.microsoft.com/office/drawing/2014/main" id="{FF75797F-E8E1-4565-81B9-69D884F551F4}"/>
              </a:ext>
            </a:extLst>
          </p:cNvPr>
          <p:cNvSpPr/>
          <p:nvPr/>
        </p:nvSpPr>
        <p:spPr bwMode="auto">
          <a:xfrm>
            <a:off x="451945" y="1160009"/>
            <a:ext cx="225425" cy="182562"/>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 name="AutoShape 141">
            <a:extLst>
              <a:ext uri="{FF2B5EF4-FFF2-40B4-BE49-F238E27FC236}">
                <a16:creationId xmlns:a16="http://schemas.microsoft.com/office/drawing/2014/main" id="{8C6E3127-EBCF-4985-948A-297729CA8949}"/>
              </a:ext>
            </a:extLst>
          </p:cNvPr>
          <p:cNvSpPr/>
          <p:nvPr/>
        </p:nvSpPr>
        <p:spPr bwMode="auto">
          <a:xfrm>
            <a:off x="407495" y="1115559"/>
            <a:ext cx="358775" cy="279400"/>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 name="AutoShape 142">
            <a:extLst>
              <a:ext uri="{FF2B5EF4-FFF2-40B4-BE49-F238E27FC236}">
                <a16:creationId xmlns:a16="http://schemas.microsoft.com/office/drawing/2014/main" id="{31742F14-B10A-4A4D-A779-78F0424C193D}"/>
              </a:ext>
            </a:extLst>
          </p:cNvPr>
          <p:cNvSpPr/>
          <p:nvPr/>
        </p:nvSpPr>
        <p:spPr bwMode="auto">
          <a:xfrm>
            <a:off x="688482" y="1171121"/>
            <a:ext cx="33338"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 name="AutoShape 143">
            <a:extLst>
              <a:ext uri="{FF2B5EF4-FFF2-40B4-BE49-F238E27FC236}">
                <a16:creationId xmlns:a16="http://schemas.microsoft.com/office/drawing/2014/main" id="{E20E7E11-D075-42E8-84A8-7CE61735FD64}"/>
              </a:ext>
            </a:extLst>
          </p:cNvPr>
          <p:cNvSpPr/>
          <p:nvPr/>
        </p:nvSpPr>
        <p:spPr bwMode="auto">
          <a:xfrm>
            <a:off x="677370" y="1317171"/>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 name="AutoShape 144">
            <a:extLst>
              <a:ext uri="{FF2B5EF4-FFF2-40B4-BE49-F238E27FC236}">
                <a16:creationId xmlns:a16="http://schemas.microsoft.com/office/drawing/2014/main" id="{0276B59C-1035-4388-A1BA-5CCCF45A8071}"/>
              </a:ext>
            </a:extLst>
          </p:cNvPr>
          <p:cNvSpPr/>
          <p:nvPr/>
        </p:nvSpPr>
        <p:spPr bwMode="auto">
          <a:xfrm>
            <a:off x="688482" y="1283834"/>
            <a:ext cx="44450"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145">
            <a:extLst>
              <a:ext uri="{FF2B5EF4-FFF2-40B4-BE49-F238E27FC236}">
                <a16:creationId xmlns:a16="http://schemas.microsoft.com/office/drawing/2014/main" id="{136C487B-8EA4-4D63-9B39-8220B083369F}"/>
              </a:ext>
            </a:extLst>
          </p:cNvPr>
          <p:cNvSpPr/>
          <p:nvPr/>
        </p:nvSpPr>
        <p:spPr bwMode="auto">
          <a:xfrm>
            <a:off x="688482" y="1250496"/>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 name="AutoShape 146">
            <a:extLst>
              <a:ext uri="{FF2B5EF4-FFF2-40B4-BE49-F238E27FC236}">
                <a16:creationId xmlns:a16="http://schemas.microsoft.com/office/drawing/2014/main" id="{0053F092-E437-429A-A055-7881A4E5B8A5}"/>
              </a:ext>
            </a:extLst>
          </p:cNvPr>
          <p:cNvSpPr/>
          <p:nvPr/>
        </p:nvSpPr>
        <p:spPr bwMode="auto">
          <a:xfrm>
            <a:off x="497982" y="1204459"/>
            <a:ext cx="66675" cy="47625"/>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 name="矩形 19">
            <a:extLst>
              <a:ext uri="{FF2B5EF4-FFF2-40B4-BE49-F238E27FC236}">
                <a16:creationId xmlns:a16="http://schemas.microsoft.com/office/drawing/2014/main" id="{1AB2B469-EC8F-49D3-AA3A-56267B4B4A41}"/>
              </a:ext>
            </a:extLst>
          </p:cNvPr>
          <p:cNvSpPr/>
          <p:nvPr/>
        </p:nvSpPr>
        <p:spPr bwMode="auto">
          <a:xfrm>
            <a:off x="2978570" y="1197388"/>
            <a:ext cx="3328347" cy="338554"/>
          </a:xfrm>
          <a:prstGeom prst="rect">
            <a:avLst/>
          </a:prstGeom>
          <a:noFill/>
        </p:spPr>
        <p:txBody>
          <a:bodyPr wrap="none">
            <a:spAutoFit/>
          </a:bodyPr>
          <a:lstStyle/>
          <a:p>
            <a:pPr algn="ctr">
              <a:defRPr/>
            </a:pPr>
            <a:r>
              <a:rPr lang="en-US" altLang="zh-CN" sz="1600" kern="100" dirty="0">
                <a:solidFill>
                  <a:schemeClr val="tx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  VGGNet</a:t>
            </a:r>
            <a:r>
              <a:rPr lang="zh-CN" altLang="en-US" sz="1600" kern="100" dirty="0">
                <a:solidFill>
                  <a:schemeClr val="tx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网络提取满文单词特征</a:t>
            </a:r>
          </a:p>
        </p:txBody>
      </p:sp>
      <p:pic>
        <p:nvPicPr>
          <p:cNvPr id="3" name="图片 2">
            <a:extLst>
              <a:ext uri="{FF2B5EF4-FFF2-40B4-BE49-F238E27FC236}">
                <a16:creationId xmlns:a16="http://schemas.microsoft.com/office/drawing/2014/main" id="{08F8DE90-6A2B-487C-BFB6-78AB504C5B94}"/>
              </a:ext>
            </a:extLst>
          </p:cNvPr>
          <p:cNvPicPr>
            <a:picLocks noChangeAspect="1"/>
          </p:cNvPicPr>
          <p:nvPr/>
        </p:nvPicPr>
        <p:blipFill>
          <a:blip r:embed="rId2"/>
          <a:stretch>
            <a:fillRect/>
          </a:stretch>
        </p:blipFill>
        <p:spPr>
          <a:xfrm>
            <a:off x="194041" y="1732541"/>
            <a:ext cx="4016586" cy="2060044"/>
          </a:xfrm>
          <a:prstGeom prst="rect">
            <a:avLst/>
          </a:prstGeom>
        </p:spPr>
      </p:pic>
      <p:pic>
        <p:nvPicPr>
          <p:cNvPr id="8" name="图片 7">
            <a:extLst>
              <a:ext uri="{FF2B5EF4-FFF2-40B4-BE49-F238E27FC236}">
                <a16:creationId xmlns:a16="http://schemas.microsoft.com/office/drawing/2014/main" id="{AB29F8FB-6DA6-493C-A4B9-72858F6E56C9}"/>
              </a:ext>
            </a:extLst>
          </p:cNvPr>
          <p:cNvPicPr>
            <a:picLocks noChangeAspect="1"/>
          </p:cNvPicPr>
          <p:nvPr/>
        </p:nvPicPr>
        <p:blipFill>
          <a:blip r:embed="rId3"/>
          <a:stretch>
            <a:fillRect/>
          </a:stretch>
        </p:blipFill>
        <p:spPr>
          <a:xfrm>
            <a:off x="4811107" y="1732541"/>
            <a:ext cx="4232047" cy="2060044"/>
          </a:xfrm>
          <a:prstGeom prst="rect">
            <a:avLst/>
          </a:prstGeom>
        </p:spPr>
      </p:pic>
      <p:sp>
        <p:nvSpPr>
          <p:cNvPr id="21" name="矩形 20">
            <a:extLst>
              <a:ext uri="{FF2B5EF4-FFF2-40B4-BE49-F238E27FC236}">
                <a16:creationId xmlns:a16="http://schemas.microsoft.com/office/drawing/2014/main" id="{8E326245-5F3E-4077-AD3E-EB19EB3B8B8B}"/>
              </a:ext>
            </a:extLst>
          </p:cNvPr>
          <p:cNvSpPr/>
          <p:nvPr/>
        </p:nvSpPr>
        <p:spPr>
          <a:xfrm>
            <a:off x="1069092" y="3823001"/>
            <a:ext cx="2419252" cy="246221"/>
          </a:xfrm>
          <a:prstGeom prst="rect">
            <a:avLst/>
          </a:prstGeom>
        </p:spPr>
        <p:txBody>
          <a:bodyPr wrap="none">
            <a:spAutoFit/>
          </a:bodyPr>
          <a:lstStyle/>
          <a:p>
            <a:r>
              <a:rPr lang="en-US" altLang="zh-CN" sz="1000" dirty="0">
                <a:latin typeface="+mn-ea"/>
              </a:rPr>
              <a:t>VGGNet</a:t>
            </a:r>
            <a:r>
              <a:rPr lang="zh-CN" altLang="en-US" sz="1000" dirty="0">
                <a:latin typeface="+mn-ea"/>
              </a:rPr>
              <a:t>中</a:t>
            </a:r>
            <a:r>
              <a:rPr lang="en-US" altLang="zh-CN" sz="1000" dirty="0">
                <a:latin typeface="+mn-ea"/>
              </a:rPr>
              <a:t>conv2_2</a:t>
            </a:r>
            <a:r>
              <a:rPr lang="zh-CN" altLang="en-US" sz="1000" dirty="0">
                <a:latin typeface="+mn-ea"/>
              </a:rPr>
              <a:t>层卷积提取单词特征</a:t>
            </a:r>
          </a:p>
        </p:txBody>
      </p:sp>
      <p:sp>
        <p:nvSpPr>
          <p:cNvPr id="22" name="矩形 21">
            <a:extLst>
              <a:ext uri="{FF2B5EF4-FFF2-40B4-BE49-F238E27FC236}">
                <a16:creationId xmlns:a16="http://schemas.microsoft.com/office/drawing/2014/main" id="{04E7619D-3C82-4142-9609-EBA079D9D47D}"/>
              </a:ext>
            </a:extLst>
          </p:cNvPr>
          <p:cNvSpPr/>
          <p:nvPr/>
        </p:nvSpPr>
        <p:spPr>
          <a:xfrm>
            <a:off x="5738343" y="3792585"/>
            <a:ext cx="2419252" cy="246221"/>
          </a:xfrm>
          <a:prstGeom prst="rect">
            <a:avLst/>
          </a:prstGeom>
        </p:spPr>
        <p:txBody>
          <a:bodyPr wrap="none">
            <a:spAutoFit/>
          </a:bodyPr>
          <a:lstStyle/>
          <a:p>
            <a:r>
              <a:rPr lang="en-US" altLang="zh-CN" sz="1000" dirty="0">
                <a:latin typeface="+mn-ea"/>
              </a:rPr>
              <a:t>VGGNet</a:t>
            </a:r>
            <a:r>
              <a:rPr lang="zh-CN" altLang="en-US" sz="1000" dirty="0">
                <a:latin typeface="+mn-ea"/>
              </a:rPr>
              <a:t>中</a:t>
            </a:r>
            <a:r>
              <a:rPr lang="en-US" altLang="zh-CN" sz="1000" dirty="0">
                <a:latin typeface="+mn-ea"/>
              </a:rPr>
              <a:t>conv5_3</a:t>
            </a:r>
            <a:r>
              <a:rPr lang="zh-CN" altLang="en-US" sz="1000" dirty="0">
                <a:latin typeface="+mn-ea"/>
              </a:rPr>
              <a:t>层卷积提取单词特征</a:t>
            </a:r>
          </a:p>
        </p:txBody>
      </p:sp>
      <p:sp>
        <p:nvSpPr>
          <p:cNvPr id="9" name="矩形 8">
            <a:extLst>
              <a:ext uri="{FF2B5EF4-FFF2-40B4-BE49-F238E27FC236}">
                <a16:creationId xmlns:a16="http://schemas.microsoft.com/office/drawing/2014/main" id="{DD71C6FC-59BC-42D1-894A-37D1B933F7C6}"/>
              </a:ext>
            </a:extLst>
          </p:cNvPr>
          <p:cNvSpPr/>
          <p:nvPr/>
        </p:nvSpPr>
        <p:spPr>
          <a:xfrm>
            <a:off x="1264166" y="4183546"/>
            <a:ext cx="6757154" cy="769441"/>
          </a:xfrm>
          <a:prstGeom prst="rect">
            <a:avLst/>
          </a:prstGeom>
        </p:spPr>
        <p:txBody>
          <a:bodyPr wrap="square">
            <a:spAutoFit/>
          </a:bodyPr>
          <a:lstStyle/>
          <a:p>
            <a:pPr indent="304800" algn="just">
              <a:spcAft>
                <a:spcPts val="0"/>
              </a:spcAft>
              <a:tabLst>
                <a:tab pos="239395" algn="l"/>
              </a:tabLst>
            </a:pPr>
            <a:r>
              <a:rPr lang="zh-CN" altLang="en-US" sz="1100" dirty="0">
                <a:latin typeface="+mn-ea"/>
              </a:rPr>
              <a:t>我们</a:t>
            </a:r>
            <a:r>
              <a:rPr lang="zh-CN" altLang="zh-CN" sz="1100" dirty="0">
                <a:latin typeface="+mn-ea"/>
              </a:rPr>
              <a:t>可以发现随着网络层数的增加，卷积网络提取的满文特征越加抽象。第一体现在图像的线条变得更加复杂，不再是单一的边和角等特征。第二体现在图像的色彩更加丰富。因此我们可以得到结论，随着网络层数的增加，卷积核提取到的特征越加抽象，提取到的是满文单词图像的局部特征。我们也可以认为，后层的卷积特征是前层特征的非线性组合。</a:t>
            </a:r>
          </a:p>
        </p:txBody>
      </p:sp>
    </p:spTree>
    <p:extLst>
      <p:ext uri="{BB962C8B-B14F-4D97-AF65-F5344CB8AC3E}">
        <p14:creationId xmlns:p14="http://schemas.microsoft.com/office/powerpoint/2010/main" val="852788629"/>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72382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a:t>
            </a:r>
          </a:p>
        </p:txBody>
      </p:sp>
      <p:sp>
        <p:nvSpPr>
          <p:cNvPr id="5" name="矩形 4"/>
          <p:cNvSpPr/>
          <p:nvPr/>
        </p:nvSpPr>
        <p:spPr>
          <a:xfrm>
            <a:off x="90232" y="575233"/>
            <a:ext cx="128753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RESULTS </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BE4511B8-141F-4F6E-96F8-E5649977F1BC}"/>
              </a:ext>
            </a:extLst>
          </p:cNvPr>
          <p:cNvSpPr/>
          <p:nvPr/>
        </p:nvSpPr>
        <p:spPr bwMode="auto">
          <a:xfrm>
            <a:off x="947245" y="1092332"/>
            <a:ext cx="2031325"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满文单词特征可视化</a:t>
            </a:r>
          </a:p>
        </p:txBody>
      </p:sp>
      <p:sp>
        <p:nvSpPr>
          <p:cNvPr id="32" name="椭圆 3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C385C775-703A-4F92-9AE4-12B3617E4F2F}"/>
              </a:ext>
            </a:extLst>
          </p:cNvPr>
          <p:cNvSpPr/>
          <p:nvPr/>
        </p:nvSpPr>
        <p:spPr>
          <a:xfrm>
            <a:off x="261893" y="944565"/>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AutoShape 140">
            <a:extLst>
              <a:ext uri="{FF2B5EF4-FFF2-40B4-BE49-F238E27FC236}">
                <a16:creationId xmlns:a16="http://schemas.microsoft.com/office/drawing/2014/main" id="{FF75797F-E8E1-4565-81B9-69D884F551F4}"/>
              </a:ext>
            </a:extLst>
          </p:cNvPr>
          <p:cNvSpPr/>
          <p:nvPr/>
        </p:nvSpPr>
        <p:spPr bwMode="auto">
          <a:xfrm>
            <a:off x="451945" y="1160009"/>
            <a:ext cx="225425" cy="182562"/>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 name="AutoShape 141">
            <a:extLst>
              <a:ext uri="{FF2B5EF4-FFF2-40B4-BE49-F238E27FC236}">
                <a16:creationId xmlns:a16="http://schemas.microsoft.com/office/drawing/2014/main" id="{8C6E3127-EBCF-4985-948A-297729CA8949}"/>
              </a:ext>
            </a:extLst>
          </p:cNvPr>
          <p:cNvSpPr/>
          <p:nvPr/>
        </p:nvSpPr>
        <p:spPr bwMode="auto">
          <a:xfrm>
            <a:off x="407495" y="1115559"/>
            <a:ext cx="358775" cy="279400"/>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 name="AutoShape 142">
            <a:extLst>
              <a:ext uri="{FF2B5EF4-FFF2-40B4-BE49-F238E27FC236}">
                <a16:creationId xmlns:a16="http://schemas.microsoft.com/office/drawing/2014/main" id="{31742F14-B10A-4A4D-A779-78F0424C193D}"/>
              </a:ext>
            </a:extLst>
          </p:cNvPr>
          <p:cNvSpPr/>
          <p:nvPr/>
        </p:nvSpPr>
        <p:spPr bwMode="auto">
          <a:xfrm>
            <a:off x="688482" y="1171121"/>
            <a:ext cx="33338"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 name="AutoShape 143">
            <a:extLst>
              <a:ext uri="{FF2B5EF4-FFF2-40B4-BE49-F238E27FC236}">
                <a16:creationId xmlns:a16="http://schemas.microsoft.com/office/drawing/2014/main" id="{E20E7E11-D075-42E8-84A8-7CE61735FD64}"/>
              </a:ext>
            </a:extLst>
          </p:cNvPr>
          <p:cNvSpPr/>
          <p:nvPr/>
        </p:nvSpPr>
        <p:spPr bwMode="auto">
          <a:xfrm>
            <a:off x="677370" y="1317171"/>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 name="AutoShape 144">
            <a:extLst>
              <a:ext uri="{FF2B5EF4-FFF2-40B4-BE49-F238E27FC236}">
                <a16:creationId xmlns:a16="http://schemas.microsoft.com/office/drawing/2014/main" id="{0276B59C-1035-4388-A1BA-5CCCF45A8071}"/>
              </a:ext>
            </a:extLst>
          </p:cNvPr>
          <p:cNvSpPr/>
          <p:nvPr/>
        </p:nvSpPr>
        <p:spPr bwMode="auto">
          <a:xfrm>
            <a:off x="688482" y="1283834"/>
            <a:ext cx="44450"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145">
            <a:extLst>
              <a:ext uri="{FF2B5EF4-FFF2-40B4-BE49-F238E27FC236}">
                <a16:creationId xmlns:a16="http://schemas.microsoft.com/office/drawing/2014/main" id="{136C487B-8EA4-4D63-9B39-8220B083369F}"/>
              </a:ext>
            </a:extLst>
          </p:cNvPr>
          <p:cNvSpPr/>
          <p:nvPr/>
        </p:nvSpPr>
        <p:spPr bwMode="auto">
          <a:xfrm>
            <a:off x="688482" y="1250496"/>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 name="AutoShape 146">
            <a:extLst>
              <a:ext uri="{FF2B5EF4-FFF2-40B4-BE49-F238E27FC236}">
                <a16:creationId xmlns:a16="http://schemas.microsoft.com/office/drawing/2014/main" id="{0053F092-E437-429A-A055-7881A4E5B8A5}"/>
              </a:ext>
            </a:extLst>
          </p:cNvPr>
          <p:cNvSpPr/>
          <p:nvPr/>
        </p:nvSpPr>
        <p:spPr bwMode="auto">
          <a:xfrm>
            <a:off x="497982" y="1204459"/>
            <a:ext cx="66675" cy="47625"/>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 name="矩形 19">
            <a:extLst>
              <a:ext uri="{FF2B5EF4-FFF2-40B4-BE49-F238E27FC236}">
                <a16:creationId xmlns:a16="http://schemas.microsoft.com/office/drawing/2014/main" id="{1AB2B469-EC8F-49D3-AA3A-56267B4B4A41}"/>
              </a:ext>
            </a:extLst>
          </p:cNvPr>
          <p:cNvSpPr/>
          <p:nvPr/>
        </p:nvSpPr>
        <p:spPr bwMode="auto">
          <a:xfrm>
            <a:off x="2988284" y="1197388"/>
            <a:ext cx="3308919" cy="338554"/>
          </a:xfrm>
          <a:prstGeom prst="rect">
            <a:avLst/>
          </a:prstGeom>
          <a:noFill/>
        </p:spPr>
        <p:txBody>
          <a:bodyPr wrap="none">
            <a:spAutoFit/>
          </a:bodyPr>
          <a:lstStyle/>
          <a:p>
            <a:pPr algn="ctr">
              <a:defRPr/>
            </a:pPr>
            <a:r>
              <a:rPr lang="en-US" altLang="zh-CN" sz="1600" kern="100" dirty="0">
                <a:solidFill>
                  <a:schemeClr val="tx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  AlexNet</a:t>
            </a:r>
            <a:r>
              <a:rPr lang="zh-CN" altLang="en-US" sz="1600" kern="100" dirty="0">
                <a:solidFill>
                  <a:schemeClr val="tx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网络提取满文单词特征</a:t>
            </a:r>
          </a:p>
        </p:txBody>
      </p:sp>
      <p:sp>
        <p:nvSpPr>
          <p:cNvPr id="9" name="矩形 8">
            <a:extLst>
              <a:ext uri="{FF2B5EF4-FFF2-40B4-BE49-F238E27FC236}">
                <a16:creationId xmlns:a16="http://schemas.microsoft.com/office/drawing/2014/main" id="{A442632B-7DD9-4DB8-8BDA-EA482D5A2FDF}"/>
              </a:ext>
            </a:extLst>
          </p:cNvPr>
          <p:cNvSpPr/>
          <p:nvPr/>
        </p:nvSpPr>
        <p:spPr>
          <a:xfrm>
            <a:off x="1210286" y="4248203"/>
            <a:ext cx="2377574" cy="246221"/>
          </a:xfrm>
          <a:prstGeom prst="rect">
            <a:avLst/>
          </a:prstGeom>
        </p:spPr>
        <p:txBody>
          <a:bodyPr wrap="none">
            <a:spAutoFit/>
          </a:bodyPr>
          <a:lstStyle/>
          <a:p>
            <a:r>
              <a:rPr lang="zh-CN" altLang="en-US" sz="1000" dirty="0">
                <a:latin typeface="+mn-ea"/>
              </a:rPr>
              <a:t> </a:t>
            </a:r>
            <a:r>
              <a:rPr lang="en-US" altLang="zh-CN" sz="1000" dirty="0">
                <a:latin typeface="+mn-ea"/>
              </a:rPr>
              <a:t>AlexNet</a:t>
            </a:r>
            <a:r>
              <a:rPr lang="zh-CN" altLang="en-US" sz="1000" dirty="0">
                <a:latin typeface="+mn-ea"/>
              </a:rPr>
              <a:t>中</a:t>
            </a:r>
            <a:r>
              <a:rPr lang="en-US" altLang="zh-CN" sz="1000" dirty="0">
                <a:latin typeface="+mn-ea"/>
              </a:rPr>
              <a:t>conv5</a:t>
            </a:r>
            <a:r>
              <a:rPr lang="zh-CN" altLang="en-US" sz="1000" dirty="0">
                <a:latin typeface="+mn-ea"/>
              </a:rPr>
              <a:t>层卷积提取单词特征</a:t>
            </a:r>
          </a:p>
        </p:txBody>
      </p:sp>
      <p:pic>
        <p:nvPicPr>
          <p:cNvPr id="3" name="图片 2">
            <a:extLst>
              <a:ext uri="{FF2B5EF4-FFF2-40B4-BE49-F238E27FC236}">
                <a16:creationId xmlns:a16="http://schemas.microsoft.com/office/drawing/2014/main" id="{78C83609-C963-4C8F-AACE-25CF6DB15D98}"/>
              </a:ext>
            </a:extLst>
          </p:cNvPr>
          <p:cNvPicPr>
            <a:picLocks noChangeAspect="1"/>
          </p:cNvPicPr>
          <p:nvPr/>
        </p:nvPicPr>
        <p:blipFill>
          <a:blip r:embed="rId2"/>
          <a:stretch>
            <a:fillRect/>
          </a:stretch>
        </p:blipFill>
        <p:spPr>
          <a:xfrm>
            <a:off x="261893" y="2207716"/>
            <a:ext cx="4718164" cy="1952172"/>
          </a:xfrm>
          <a:prstGeom prst="rect">
            <a:avLst/>
          </a:prstGeom>
        </p:spPr>
      </p:pic>
      <p:sp>
        <p:nvSpPr>
          <p:cNvPr id="10" name="矩形 9">
            <a:extLst>
              <a:ext uri="{FF2B5EF4-FFF2-40B4-BE49-F238E27FC236}">
                <a16:creationId xmlns:a16="http://schemas.microsoft.com/office/drawing/2014/main" id="{E3069CAA-170F-4DDE-BD2B-40CE7DBC4BD8}"/>
              </a:ext>
            </a:extLst>
          </p:cNvPr>
          <p:cNvSpPr/>
          <p:nvPr/>
        </p:nvSpPr>
        <p:spPr>
          <a:xfrm>
            <a:off x="5177117" y="2450492"/>
            <a:ext cx="3583641" cy="1466620"/>
          </a:xfrm>
          <a:prstGeom prst="rect">
            <a:avLst/>
          </a:prstGeom>
        </p:spPr>
        <p:txBody>
          <a:bodyPr wrap="square">
            <a:spAutoFit/>
          </a:bodyPr>
          <a:lstStyle/>
          <a:p>
            <a:pPr indent="304800" algn="just">
              <a:lnSpc>
                <a:spcPts val="2200"/>
              </a:lnSpc>
              <a:spcAft>
                <a:spcPts val="0"/>
              </a:spcAft>
              <a:tabLst>
                <a:tab pos="239395" algn="l"/>
              </a:tabLst>
            </a:pPr>
            <a:r>
              <a:rPr lang="zh-CN" altLang="zh-CN" sz="1200" dirty="0">
                <a:latin typeface="+mn-ea"/>
              </a:rPr>
              <a:t>可以看到该卷积核提取到的局部特征没有</a:t>
            </a:r>
            <a:r>
              <a:rPr lang="en-US" altLang="zh-CN" sz="1200" dirty="0">
                <a:latin typeface="+mn-ea"/>
              </a:rPr>
              <a:t>VGGNet</a:t>
            </a:r>
            <a:r>
              <a:rPr lang="zh-CN" altLang="zh-CN" sz="1200" dirty="0">
                <a:latin typeface="+mn-ea"/>
              </a:rPr>
              <a:t>提取的清晰有规律，这是因为本身该网络训练的模型对于满文单词识别的效果就不好，因此该网络提取到的特征实际上并不是很符合该满文单词。</a:t>
            </a:r>
          </a:p>
        </p:txBody>
      </p:sp>
    </p:spTree>
    <p:extLst>
      <p:ext uri="{BB962C8B-B14F-4D97-AF65-F5344CB8AC3E}">
        <p14:creationId xmlns:p14="http://schemas.microsoft.com/office/powerpoint/2010/main" val="3168922951"/>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72382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a:t>
            </a:r>
          </a:p>
        </p:txBody>
      </p:sp>
      <p:sp>
        <p:nvSpPr>
          <p:cNvPr id="5" name="矩形 4"/>
          <p:cNvSpPr/>
          <p:nvPr/>
        </p:nvSpPr>
        <p:spPr>
          <a:xfrm>
            <a:off x="90232" y="575233"/>
            <a:ext cx="128753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RESULTS </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BE4511B8-141F-4F6E-96F8-E5649977F1BC}"/>
              </a:ext>
            </a:extLst>
          </p:cNvPr>
          <p:cNvSpPr/>
          <p:nvPr/>
        </p:nvSpPr>
        <p:spPr bwMode="auto">
          <a:xfrm>
            <a:off x="947245" y="1092332"/>
            <a:ext cx="2031325"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满文单词特征可视化</a:t>
            </a:r>
          </a:p>
        </p:txBody>
      </p:sp>
      <p:sp>
        <p:nvSpPr>
          <p:cNvPr id="32" name="椭圆 3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C385C775-703A-4F92-9AE4-12B3617E4F2F}"/>
              </a:ext>
            </a:extLst>
          </p:cNvPr>
          <p:cNvSpPr/>
          <p:nvPr/>
        </p:nvSpPr>
        <p:spPr>
          <a:xfrm>
            <a:off x="261893" y="944565"/>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AutoShape 140">
            <a:extLst>
              <a:ext uri="{FF2B5EF4-FFF2-40B4-BE49-F238E27FC236}">
                <a16:creationId xmlns:a16="http://schemas.microsoft.com/office/drawing/2014/main" id="{FF75797F-E8E1-4565-81B9-69D884F551F4}"/>
              </a:ext>
            </a:extLst>
          </p:cNvPr>
          <p:cNvSpPr/>
          <p:nvPr/>
        </p:nvSpPr>
        <p:spPr bwMode="auto">
          <a:xfrm>
            <a:off x="451945" y="1160009"/>
            <a:ext cx="225425" cy="182562"/>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 name="AutoShape 141">
            <a:extLst>
              <a:ext uri="{FF2B5EF4-FFF2-40B4-BE49-F238E27FC236}">
                <a16:creationId xmlns:a16="http://schemas.microsoft.com/office/drawing/2014/main" id="{8C6E3127-EBCF-4985-948A-297729CA8949}"/>
              </a:ext>
            </a:extLst>
          </p:cNvPr>
          <p:cNvSpPr/>
          <p:nvPr/>
        </p:nvSpPr>
        <p:spPr bwMode="auto">
          <a:xfrm>
            <a:off x="407495" y="1115559"/>
            <a:ext cx="358775" cy="279400"/>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 name="AutoShape 142">
            <a:extLst>
              <a:ext uri="{FF2B5EF4-FFF2-40B4-BE49-F238E27FC236}">
                <a16:creationId xmlns:a16="http://schemas.microsoft.com/office/drawing/2014/main" id="{31742F14-B10A-4A4D-A779-78F0424C193D}"/>
              </a:ext>
            </a:extLst>
          </p:cNvPr>
          <p:cNvSpPr/>
          <p:nvPr/>
        </p:nvSpPr>
        <p:spPr bwMode="auto">
          <a:xfrm>
            <a:off x="688482" y="1171121"/>
            <a:ext cx="33338"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 name="AutoShape 143">
            <a:extLst>
              <a:ext uri="{FF2B5EF4-FFF2-40B4-BE49-F238E27FC236}">
                <a16:creationId xmlns:a16="http://schemas.microsoft.com/office/drawing/2014/main" id="{E20E7E11-D075-42E8-84A8-7CE61735FD64}"/>
              </a:ext>
            </a:extLst>
          </p:cNvPr>
          <p:cNvSpPr/>
          <p:nvPr/>
        </p:nvSpPr>
        <p:spPr bwMode="auto">
          <a:xfrm>
            <a:off x="677370" y="1317171"/>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 name="AutoShape 144">
            <a:extLst>
              <a:ext uri="{FF2B5EF4-FFF2-40B4-BE49-F238E27FC236}">
                <a16:creationId xmlns:a16="http://schemas.microsoft.com/office/drawing/2014/main" id="{0276B59C-1035-4388-A1BA-5CCCF45A8071}"/>
              </a:ext>
            </a:extLst>
          </p:cNvPr>
          <p:cNvSpPr/>
          <p:nvPr/>
        </p:nvSpPr>
        <p:spPr bwMode="auto">
          <a:xfrm>
            <a:off x="688482" y="1283834"/>
            <a:ext cx="44450"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145">
            <a:extLst>
              <a:ext uri="{FF2B5EF4-FFF2-40B4-BE49-F238E27FC236}">
                <a16:creationId xmlns:a16="http://schemas.microsoft.com/office/drawing/2014/main" id="{136C487B-8EA4-4D63-9B39-8220B083369F}"/>
              </a:ext>
            </a:extLst>
          </p:cNvPr>
          <p:cNvSpPr/>
          <p:nvPr/>
        </p:nvSpPr>
        <p:spPr bwMode="auto">
          <a:xfrm>
            <a:off x="688482" y="1250496"/>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 name="AutoShape 146">
            <a:extLst>
              <a:ext uri="{FF2B5EF4-FFF2-40B4-BE49-F238E27FC236}">
                <a16:creationId xmlns:a16="http://schemas.microsoft.com/office/drawing/2014/main" id="{0053F092-E437-429A-A055-7881A4E5B8A5}"/>
              </a:ext>
            </a:extLst>
          </p:cNvPr>
          <p:cNvSpPr/>
          <p:nvPr/>
        </p:nvSpPr>
        <p:spPr bwMode="auto">
          <a:xfrm>
            <a:off x="497982" y="1204459"/>
            <a:ext cx="66675" cy="47625"/>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 name="矩形 19">
            <a:extLst>
              <a:ext uri="{FF2B5EF4-FFF2-40B4-BE49-F238E27FC236}">
                <a16:creationId xmlns:a16="http://schemas.microsoft.com/office/drawing/2014/main" id="{1AB2B469-EC8F-49D3-AA3A-56267B4B4A41}"/>
              </a:ext>
            </a:extLst>
          </p:cNvPr>
          <p:cNvSpPr/>
          <p:nvPr/>
        </p:nvSpPr>
        <p:spPr bwMode="auto">
          <a:xfrm>
            <a:off x="3058394" y="1201297"/>
            <a:ext cx="3603872" cy="338554"/>
          </a:xfrm>
          <a:prstGeom prst="rect">
            <a:avLst/>
          </a:prstGeom>
          <a:noFill/>
        </p:spPr>
        <p:txBody>
          <a:bodyPr wrap="none">
            <a:spAutoFit/>
          </a:bodyPr>
          <a:lstStyle/>
          <a:p>
            <a:pPr algn="ctr">
              <a:defRPr/>
            </a:pPr>
            <a:r>
              <a:rPr lang="en-US" altLang="zh-CN" sz="1600" kern="100" dirty="0">
                <a:solidFill>
                  <a:schemeClr val="tx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  GoogleNet</a:t>
            </a:r>
            <a:r>
              <a:rPr lang="zh-CN" altLang="en-US" sz="1600" kern="100" dirty="0">
                <a:solidFill>
                  <a:schemeClr val="tx2">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网络提取满文单词特征</a:t>
            </a:r>
          </a:p>
        </p:txBody>
      </p:sp>
      <p:sp>
        <p:nvSpPr>
          <p:cNvPr id="9" name="矩形 8">
            <a:extLst>
              <a:ext uri="{FF2B5EF4-FFF2-40B4-BE49-F238E27FC236}">
                <a16:creationId xmlns:a16="http://schemas.microsoft.com/office/drawing/2014/main" id="{A442632B-7DD9-4DB8-8BDA-EA482D5A2FDF}"/>
              </a:ext>
            </a:extLst>
          </p:cNvPr>
          <p:cNvSpPr/>
          <p:nvPr/>
        </p:nvSpPr>
        <p:spPr>
          <a:xfrm>
            <a:off x="766270" y="3483358"/>
            <a:ext cx="3026791" cy="246221"/>
          </a:xfrm>
          <a:prstGeom prst="rect">
            <a:avLst/>
          </a:prstGeom>
        </p:spPr>
        <p:txBody>
          <a:bodyPr wrap="none">
            <a:spAutoFit/>
          </a:bodyPr>
          <a:lstStyle/>
          <a:p>
            <a:r>
              <a:rPr lang="en-US" altLang="zh-CN" sz="1000" dirty="0">
                <a:latin typeface="+mn-ea"/>
              </a:rPr>
              <a:t>GoogleNet</a:t>
            </a:r>
            <a:r>
              <a:rPr lang="zh-CN" altLang="en-US" sz="1000" dirty="0">
                <a:latin typeface="+mn-ea"/>
              </a:rPr>
              <a:t>中</a:t>
            </a:r>
            <a:r>
              <a:rPr lang="en-US" altLang="zh-CN" sz="1000" dirty="0">
                <a:latin typeface="+mn-ea"/>
              </a:rPr>
              <a:t>Conv2d_1a_7x7</a:t>
            </a:r>
            <a:r>
              <a:rPr lang="zh-CN" altLang="en-US" sz="1000" dirty="0">
                <a:latin typeface="+mn-ea"/>
              </a:rPr>
              <a:t>层卷积提取单词</a:t>
            </a:r>
            <a:r>
              <a:rPr lang="en-US" altLang="zh-CN" sz="1000" dirty="0">
                <a:latin typeface="+mn-ea"/>
              </a:rPr>
              <a:t>1</a:t>
            </a:r>
            <a:r>
              <a:rPr lang="zh-CN" altLang="en-US" sz="1000" dirty="0">
                <a:latin typeface="+mn-ea"/>
              </a:rPr>
              <a:t>特征</a:t>
            </a:r>
          </a:p>
        </p:txBody>
      </p:sp>
      <p:pic>
        <p:nvPicPr>
          <p:cNvPr id="2" name="图片 1">
            <a:extLst>
              <a:ext uri="{FF2B5EF4-FFF2-40B4-BE49-F238E27FC236}">
                <a16:creationId xmlns:a16="http://schemas.microsoft.com/office/drawing/2014/main" id="{AE07C405-4EF5-43FF-A802-571D532E733D}"/>
              </a:ext>
            </a:extLst>
          </p:cNvPr>
          <p:cNvPicPr>
            <a:picLocks noChangeAspect="1"/>
          </p:cNvPicPr>
          <p:nvPr/>
        </p:nvPicPr>
        <p:blipFill>
          <a:blip r:embed="rId2"/>
          <a:stretch>
            <a:fillRect/>
          </a:stretch>
        </p:blipFill>
        <p:spPr>
          <a:xfrm>
            <a:off x="7845009" y="279925"/>
            <a:ext cx="789869" cy="1011859"/>
          </a:xfrm>
          <a:prstGeom prst="rect">
            <a:avLst/>
          </a:prstGeom>
        </p:spPr>
      </p:pic>
      <p:pic>
        <p:nvPicPr>
          <p:cNvPr id="6" name="图片 5">
            <a:extLst>
              <a:ext uri="{FF2B5EF4-FFF2-40B4-BE49-F238E27FC236}">
                <a16:creationId xmlns:a16="http://schemas.microsoft.com/office/drawing/2014/main" id="{F1A7097D-A842-48F6-9597-F5A188BB33C7}"/>
              </a:ext>
            </a:extLst>
          </p:cNvPr>
          <p:cNvPicPr>
            <a:picLocks noChangeAspect="1"/>
          </p:cNvPicPr>
          <p:nvPr/>
        </p:nvPicPr>
        <p:blipFill>
          <a:blip r:embed="rId3"/>
          <a:stretch>
            <a:fillRect/>
          </a:stretch>
        </p:blipFill>
        <p:spPr>
          <a:xfrm>
            <a:off x="586882" y="1703981"/>
            <a:ext cx="3678712" cy="1779377"/>
          </a:xfrm>
          <a:prstGeom prst="rect">
            <a:avLst/>
          </a:prstGeom>
        </p:spPr>
      </p:pic>
      <p:pic>
        <p:nvPicPr>
          <p:cNvPr id="8" name="图片 7">
            <a:extLst>
              <a:ext uri="{FF2B5EF4-FFF2-40B4-BE49-F238E27FC236}">
                <a16:creationId xmlns:a16="http://schemas.microsoft.com/office/drawing/2014/main" id="{8D80584D-1527-4E65-9A68-00B6E67E8328}"/>
              </a:ext>
            </a:extLst>
          </p:cNvPr>
          <p:cNvPicPr>
            <a:picLocks noChangeAspect="1"/>
          </p:cNvPicPr>
          <p:nvPr/>
        </p:nvPicPr>
        <p:blipFill>
          <a:blip r:embed="rId4"/>
          <a:stretch>
            <a:fillRect/>
          </a:stretch>
        </p:blipFill>
        <p:spPr>
          <a:xfrm>
            <a:off x="4723767" y="1703981"/>
            <a:ext cx="3756470" cy="1818181"/>
          </a:xfrm>
          <a:prstGeom prst="rect">
            <a:avLst/>
          </a:prstGeom>
        </p:spPr>
      </p:pic>
      <p:sp>
        <p:nvSpPr>
          <p:cNvPr id="21" name="矩形 20">
            <a:extLst>
              <a:ext uri="{FF2B5EF4-FFF2-40B4-BE49-F238E27FC236}">
                <a16:creationId xmlns:a16="http://schemas.microsoft.com/office/drawing/2014/main" id="{2B58B7AD-4844-4F66-B03B-EA1EAFBF49C5}"/>
              </a:ext>
            </a:extLst>
          </p:cNvPr>
          <p:cNvSpPr/>
          <p:nvPr/>
        </p:nvSpPr>
        <p:spPr>
          <a:xfrm>
            <a:off x="5040193" y="3522162"/>
            <a:ext cx="3026791" cy="246221"/>
          </a:xfrm>
          <a:prstGeom prst="rect">
            <a:avLst/>
          </a:prstGeom>
        </p:spPr>
        <p:txBody>
          <a:bodyPr wrap="none">
            <a:spAutoFit/>
          </a:bodyPr>
          <a:lstStyle/>
          <a:p>
            <a:r>
              <a:rPr lang="en-US" altLang="zh-CN" sz="1000" dirty="0">
                <a:latin typeface="+mn-ea"/>
              </a:rPr>
              <a:t>GoogleNet</a:t>
            </a:r>
            <a:r>
              <a:rPr lang="zh-CN" altLang="en-US" sz="1000" dirty="0">
                <a:latin typeface="+mn-ea"/>
              </a:rPr>
              <a:t>中</a:t>
            </a:r>
            <a:r>
              <a:rPr lang="en-US" altLang="zh-CN" sz="1000" dirty="0">
                <a:latin typeface="+mn-ea"/>
              </a:rPr>
              <a:t>Conv2d_1a_7x7</a:t>
            </a:r>
            <a:r>
              <a:rPr lang="zh-CN" altLang="en-US" sz="1000" dirty="0">
                <a:latin typeface="+mn-ea"/>
              </a:rPr>
              <a:t>层卷积提取单词</a:t>
            </a:r>
            <a:r>
              <a:rPr lang="en-US" altLang="zh-CN" sz="1000" dirty="0">
                <a:latin typeface="+mn-ea"/>
              </a:rPr>
              <a:t>6</a:t>
            </a:r>
            <a:r>
              <a:rPr lang="zh-CN" altLang="en-US" sz="1000" dirty="0">
                <a:latin typeface="+mn-ea"/>
              </a:rPr>
              <a:t>特征</a:t>
            </a:r>
          </a:p>
        </p:txBody>
      </p:sp>
      <p:sp>
        <p:nvSpPr>
          <p:cNvPr id="22" name="文本框 21">
            <a:extLst>
              <a:ext uri="{FF2B5EF4-FFF2-40B4-BE49-F238E27FC236}">
                <a16:creationId xmlns:a16="http://schemas.microsoft.com/office/drawing/2014/main" id="{82EE0F9A-7776-4E68-99BB-F9F57782C6A2}"/>
              </a:ext>
            </a:extLst>
          </p:cNvPr>
          <p:cNvSpPr txBox="1"/>
          <p:nvPr/>
        </p:nvSpPr>
        <p:spPr>
          <a:xfrm>
            <a:off x="8566650" y="598931"/>
            <a:ext cx="346249" cy="605528"/>
          </a:xfrm>
          <a:prstGeom prst="rect">
            <a:avLst/>
          </a:prstGeom>
          <a:noFill/>
        </p:spPr>
        <p:txBody>
          <a:bodyPr vert="eaVert" wrap="square" rtlCol="0">
            <a:spAutoFit/>
          </a:bodyPr>
          <a:lstStyle/>
          <a:p>
            <a:r>
              <a:rPr lang="zh-CN" altLang="en-US" sz="1050" dirty="0">
                <a:latin typeface="+mn-ea"/>
              </a:rPr>
              <a:t>单词</a:t>
            </a:r>
            <a:r>
              <a:rPr lang="en-US" altLang="zh-CN" sz="1050" dirty="0">
                <a:latin typeface="+mn-ea"/>
              </a:rPr>
              <a:t>6</a:t>
            </a:r>
            <a:endParaRPr lang="zh-CN" altLang="en-US" sz="1050" dirty="0">
              <a:latin typeface="+mn-ea"/>
            </a:endParaRPr>
          </a:p>
        </p:txBody>
      </p:sp>
      <p:sp>
        <p:nvSpPr>
          <p:cNvPr id="23" name="矩形 22">
            <a:extLst>
              <a:ext uri="{FF2B5EF4-FFF2-40B4-BE49-F238E27FC236}">
                <a16:creationId xmlns:a16="http://schemas.microsoft.com/office/drawing/2014/main" id="{108B1EE2-324C-45DC-82A1-6CA2A11A0474}"/>
              </a:ext>
            </a:extLst>
          </p:cNvPr>
          <p:cNvSpPr/>
          <p:nvPr/>
        </p:nvSpPr>
        <p:spPr>
          <a:xfrm>
            <a:off x="2080668" y="3942203"/>
            <a:ext cx="4572000" cy="1408078"/>
          </a:xfrm>
          <a:prstGeom prst="rect">
            <a:avLst/>
          </a:prstGeom>
        </p:spPr>
        <p:txBody>
          <a:bodyPr>
            <a:spAutoFit/>
          </a:bodyPr>
          <a:lstStyle/>
          <a:p>
            <a:pPr indent="304800" algn="just">
              <a:lnSpc>
                <a:spcPct val="125000"/>
              </a:lnSpc>
              <a:spcAft>
                <a:spcPts val="0"/>
              </a:spcAft>
              <a:tabLst>
                <a:tab pos="239395" algn="l"/>
              </a:tabLst>
            </a:pPr>
            <a:r>
              <a:rPr lang="zh-CN" altLang="zh-CN" sz="1200" dirty="0">
                <a:latin typeface="+mn-ea"/>
              </a:rPr>
              <a:t>可以看到尽管满文单词图片的特征不同，但是在同一层网络的对应卷积核中提取到的图片纹理，颜色等都是一样的。因此我们可以得到结论，每个卷积核提取的特征是固定的，换句话说就是在提取图片特征时具有同样的功能。</a:t>
            </a:r>
          </a:p>
          <a:p>
            <a:br>
              <a:rPr lang="en-US" altLang="zh-CN" sz="1200" dirty="0">
                <a:latin typeface="Times New Roman" panose="02020603050405020304" pitchFamily="18" charset="0"/>
                <a:ea typeface="宋体" panose="02010600030101010101" pitchFamily="2" charset="-122"/>
              </a:rPr>
            </a:br>
            <a:endParaRPr lang="zh-CN" altLang="en-US" dirty="0"/>
          </a:p>
        </p:txBody>
      </p:sp>
    </p:spTree>
    <p:extLst>
      <p:ext uri="{BB962C8B-B14F-4D97-AF65-F5344CB8AC3E}">
        <p14:creationId xmlns:p14="http://schemas.microsoft.com/office/powerpoint/2010/main" val="525035872"/>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774968" y="2995177"/>
            <a:ext cx="1620957" cy="523220"/>
          </a:xfrm>
          <a:prstGeom prst="rect">
            <a:avLst/>
          </a:prstGeom>
          <a:noFill/>
        </p:spPr>
        <p:txBody>
          <a:bodyPr wrap="none">
            <a:spAutoFit/>
          </a:bodyPr>
          <a:lstStyle/>
          <a:p>
            <a:pPr algn="ctr">
              <a:defRPr/>
            </a:pPr>
            <a:r>
              <a:rPr lang="zh-CN" altLang="en-US" sz="28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14" name="矩形 13"/>
          <p:cNvSpPr/>
          <p:nvPr/>
        </p:nvSpPr>
        <p:spPr>
          <a:xfrm>
            <a:off x="3748518" y="3518398"/>
            <a:ext cx="1673856" cy="253916"/>
          </a:xfrm>
          <a:prstGeom prst="rect">
            <a:avLst/>
          </a:prstGeom>
        </p:spPr>
        <p:txBody>
          <a:bodyPr wrap="none">
            <a:spAutoFit/>
          </a:bodyPr>
          <a:lstStyle/>
          <a:p>
            <a:pPr algn="ctr" fontAlgn="base">
              <a:spcBef>
                <a:spcPct val="0"/>
              </a:spcBef>
              <a:spcAft>
                <a:spcPct val="0"/>
              </a:spcAft>
              <a:defRPr/>
            </a:pPr>
            <a:r>
              <a:rPr lang="en-US" altLang="zh-CN" sz="1050" dirty="0">
                <a:solidFill>
                  <a:srgbClr val="304371"/>
                </a:solidFill>
                <a:latin typeface="Arial" panose="020B0604020202020204"/>
                <a:ea typeface="方正兰亭黑_GBK"/>
              </a:rPr>
              <a:t>THE PAPER SUMMARY</a:t>
            </a:r>
          </a:p>
        </p:txBody>
      </p:sp>
      <p:cxnSp>
        <p:nvCxnSpPr>
          <p:cNvPr id="16" name="直接连接符 15"/>
          <p:cNvCxnSpPr/>
          <p:nvPr/>
        </p:nvCxnSpPr>
        <p:spPr>
          <a:xfrm>
            <a:off x="4454818" y="3862782"/>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725307" y="613449"/>
            <a:ext cx="3854149" cy="1966788"/>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510415" y="898020"/>
            <a:ext cx="4283934" cy="383140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10"/>
          <p:cNvSpPr>
            <a:spLocks noEditPoints="1"/>
          </p:cNvSpPr>
          <p:nvPr/>
        </p:nvSpPr>
        <p:spPr bwMode="auto">
          <a:xfrm>
            <a:off x="4494494" y="1573366"/>
            <a:ext cx="443161" cy="501780"/>
          </a:xfrm>
          <a:custGeom>
            <a:avLst/>
            <a:gdLst>
              <a:gd name="T0" fmla="*/ 41 w 706"/>
              <a:gd name="T1" fmla="*/ 680 h 800"/>
              <a:gd name="T2" fmla="*/ 39 w 706"/>
              <a:gd name="T3" fmla="*/ 273 h 800"/>
              <a:gd name="T4" fmla="*/ 243 w 706"/>
              <a:gd name="T5" fmla="*/ 109 h 800"/>
              <a:gd name="T6" fmla="*/ 237 w 706"/>
              <a:gd name="T7" fmla="*/ 90 h 800"/>
              <a:gd name="T8" fmla="*/ 545 w 706"/>
              <a:gd name="T9" fmla="*/ 40 h 800"/>
              <a:gd name="T10" fmla="*/ 600 w 706"/>
              <a:gd name="T11" fmla="*/ 95 h 800"/>
              <a:gd name="T12" fmla="*/ 640 w 706"/>
              <a:gd name="T13" fmla="*/ 231 h 800"/>
              <a:gd name="T14" fmla="*/ 611 w 706"/>
              <a:gd name="T15" fmla="*/ 28 h 800"/>
              <a:gd name="T16" fmla="*/ 600 w 706"/>
              <a:gd name="T17" fmla="*/ 17 h 800"/>
              <a:gd name="T18" fmla="*/ 586 w 706"/>
              <a:gd name="T19" fmla="*/ 10 h 800"/>
              <a:gd name="T20" fmla="*/ 570 w 706"/>
              <a:gd name="T21" fmla="*/ 3 h 800"/>
              <a:gd name="T22" fmla="*/ 554 w 706"/>
              <a:gd name="T23" fmla="*/ 0 h 800"/>
              <a:gd name="T24" fmla="*/ 127 w 706"/>
              <a:gd name="T25" fmla="*/ 0 h 800"/>
              <a:gd name="T26" fmla="*/ 122 w 706"/>
              <a:gd name="T27" fmla="*/ 1 h 800"/>
              <a:gd name="T28" fmla="*/ 115 w 706"/>
              <a:gd name="T29" fmla="*/ 4 h 800"/>
              <a:gd name="T30" fmla="*/ 109 w 706"/>
              <a:gd name="T31" fmla="*/ 14 h 800"/>
              <a:gd name="T32" fmla="*/ 0 w 706"/>
              <a:gd name="T33" fmla="*/ 288 h 800"/>
              <a:gd name="T34" fmla="*/ 28 w 706"/>
              <a:gd name="T35" fmla="*/ 732 h 800"/>
              <a:gd name="T36" fmla="*/ 199 w 706"/>
              <a:gd name="T37" fmla="*/ 760 h 800"/>
              <a:gd name="T38" fmla="*/ 94 w 706"/>
              <a:gd name="T39" fmla="*/ 720 h 800"/>
              <a:gd name="T40" fmla="*/ 47 w 706"/>
              <a:gd name="T41" fmla="*/ 693 h 800"/>
              <a:gd name="T42" fmla="*/ 480 w 706"/>
              <a:gd name="T43" fmla="*/ 320 h 800"/>
              <a:gd name="T44" fmla="*/ 146 w 706"/>
              <a:gd name="T45" fmla="*/ 360 h 800"/>
              <a:gd name="T46" fmla="*/ 400 w 706"/>
              <a:gd name="T47" fmla="*/ 413 h 800"/>
              <a:gd name="T48" fmla="*/ 146 w 706"/>
              <a:gd name="T49" fmla="*/ 453 h 800"/>
              <a:gd name="T50" fmla="*/ 400 w 706"/>
              <a:gd name="T51" fmla="*/ 413 h 800"/>
              <a:gd name="T52" fmla="*/ 306 w 706"/>
              <a:gd name="T53" fmla="*/ 547 h 800"/>
              <a:gd name="T54" fmla="*/ 146 w 706"/>
              <a:gd name="T55" fmla="*/ 507 h 800"/>
              <a:gd name="T56" fmla="*/ 146 w 706"/>
              <a:gd name="T57" fmla="*/ 227 h 800"/>
              <a:gd name="T58" fmla="*/ 533 w 706"/>
              <a:gd name="T59" fmla="*/ 267 h 800"/>
              <a:gd name="T60" fmla="*/ 146 w 706"/>
              <a:gd name="T61" fmla="*/ 227 h 800"/>
              <a:gd name="T62" fmla="*/ 339 w 706"/>
              <a:gd name="T63" fmla="*/ 591 h 800"/>
              <a:gd name="T64" fmla="*/ 603 w 706"/>
              <a:gd name="T65" fmla="*/ 337 h 800"/>
              <a:gd name="T66" fmla="*/ 638 w 706"/>
              <a:gd name="T67" fmla="*/ 337 h 800"/>
              <a:gd name="T68" fmla="*/ 693 w 706"/>
              <a:gd name="T69" fmla="*/ 385 h 800"/>
              <a:gd name="T70" fmla="*/ 693 w 706"/>
              <a:gd name="T71" fmla="*/ 450 h 800"/>
              <a:gd name="T72" fmla="*/ 339 w 706"/>
              <a:gd name="T73" fmla="*/ 591 h 800"/>
              <a:gd name="T74" fmla="*/ 270 w 706"/>
              <a:gd name="T75" fmla="*/ 658 h 800"/>
              <a:gd name="T76" fmla="*/ 226 w 706"/>
              <a:gd name="T77" fmla="*/ 800 h 800"/>
              <a:gd name="T78" fmla="*/ 414 w 706"/>
              <a:gd name="T79" fmla="*/ 723 h 800"/>
              <a:gd name="T80" fmla="*/ 594 w 706"/>
              <a:gd name="T81" fmla="*/ 703 h 800"/>
              <a:gd name="T82" fmla="*/ 460 w 706"/>
              <a:gd name="T83" fmla="*/ 719 h 800"/>
              <a:gd name="T84" fmla="*/ 553 w 706"/>
              <a:gd name="T85" fmla="*/ 760 h 800"/>
              <a:gd name="T86" fmla="*/ 653 w 706"/>
              <a:gd name="T87" fmla="*/ 663 h 800"/>
              <a:gd name="T88" fmla="*/ 611 w 706"/>
              <a:gd name="T89" fmla="*/ 587 h 800"/>
              <a:gd name="T90" fmla="*/ 594 w 706"/>
              <a:gd name="T91" fmla="*/ 703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6" h="800">
                <a:moveTo>
                  <a:pt x="47" y="693"/>
                </a:moveTo>
                <a:cubicBezTo>
                  <a:pt x="44" y="689"/>
                  <a:pt x="43" y="684"/>
                  <a:pt x="41" y="680"/>
                </a:cubicBezTo>
                <a:cubicBezTo>
                  <a:pt x="40" y="675"/>
                  <a:pt x="39" y="670"/>
                  <a:pt x="39" y="665"/>
                </a:cubicBezTo>
                <a:cubicBezTo>
                  <a:pt x="39" y="273"/>
                  <a:pt x="39" y="273"/>
                  <a:pt x="39" y="273"/>
                </a:cubicBezTo>
                <a:cubicBezTo>
                  <a:pt x="238" y="119"/>
                  <a:pt x="238" y="119"/>
                  <a:pt x="238" y="119"/>
                </a:cubicBezTo>
                <a:cubicBezTo>
                  <a:pt x="241" y="115"/>
                  <a:pt x="243" y="112"/>
                  <a:pt x="243" y="109"/>
                </a:cubicBezTo>
                <a:cubicBezTo>
                  <a:pt x="244" y="105"/>
                  <a:pt x="244" y="102"/>
                  <a:pt x="242" y="98"/>
                </a:cubicBezTo>
                <a:cubicBezTo>
                  <a:pt x="241" y="95"/>
                  <a:pt x="239" y="92"/>
                  <a:pt x="237" y="90"/>
                </a:cubicBezTo>
                <a:cubicBezTo>
                  <a:pt x="179" y="40"/>
                  <a:pt x="179" y="40"/>
                  <a:pt x="179" y="40"/>
                </a:cubicBezTo>
                <a:cubicBezTo>
                  <a:pt x="545" y="40"/>
                  <a:pt x="545" y="40"/>
                  <a:pt x="545" y="40"/>
                </a:cubicBezTo>
                <a:cubicBezTo>
                  <a:pt x="560" y="40"/>
                  <a:pt x="573" y="45"/>
                  <a:pt x="584" y="56"/>
                </a:cubicBezTo>
                <a:cubicBezTo>
                  <a:pt x="595" y="67"/>
                  <a:pt x="600" y="80"/>
                  <a:pt x="600" y="95"/>
                </a:cubicBezTo>
                <a:cubicBezTo>
                  <a:pt x="600" y="270"/>
                  <a:pt x="600" y="270"/>
                  <a:pt x="600" y="270"/>
                </a:cubicBezTo>
                <a:cubicBezTo>
                  <a:pt x="640" y="231"/>
                  <a:pt x="640" y="231"/>
                  <a:pt x="640" y="231"/>
                </a:cubicBezTo>
                <a:cubicBezTo>
                  <a:pt x="640" y="95"/>
                  <a:pt x="640" y="95"/>
                  <a:pt x="640" y="95"/>
                </a:cubicBezTo>
                <a:cubicBezTo>
                  <a:pt x="640" y="69"/>
                  <a:pt x="630" y="47"/>
                  <a:pt x="611" y="28"/>
                </a:cubicBezTo>
                <a:cubicBezTo>
                  <a:pt x="609" y="26"/>
                  <a:pt x="607" y="24"/>
                  <a:pt x="606" y="22"/>
                </a:cubicBezTo>
                <a:cubicBezTo>
                  <a:pt x="604" y="21"/>
                  <a:pt x="602" y="19"/>
                  <a:pt x="600" y="17"/>
                </a:cubicBezTo>
                <a:cubicBezTo>
                  <a:pt x="592" y="13"/>
                  <a:pt x="592" y="13"/>
                  <a:pt x="592" y="13"/>
                </a:cubicBezTo>
                <a:cubicBezTo>
                  <a:pt x="590" y="11"/>
                  <a:pt x="588" y="10"/>
                  <a:pt x="586" y="10"/>
                </a:cubicBezTo>
                <a:cubicBezTo>
                  <a:pt x="578" y="6"/>
                  <a:pt x="578" y="6"/>
                  <a:pt x="578" y="6"/>
                </a:cubicBezTo>
                <a:cubicBezTo>
                  <a:pt x="576" y="5"/>
                  <a:pt x="573" y="4"/>
                  <a:pt x="570" y="3"/>
                </a:cubicBezTo>
                <a:cubicBezTo>
                  <a:pt x="567" y="2"/>
                  <a:pt x="565" y="2"/>
                  <a:pt x="562" y="1"/>
                </a:cubicBezTo>
                <a:cubicBezTo>
                  <a:pt x="559" y="1"/>
                  <a:pt x="557" y="1"/>
                  <a:pt x="554" y="0"/>
                </a:cubicBezTo>
                <a:cubicBezTo>
                  <a:pt x="551" y="0"/>
                  <a:pt x="548" y="0"/>
                  <a:pt x="545" y="0"/>
                </a:cubicBezTo>
                <a:cubicBezTo>
                  <a:pt x="127" y="0"/>
                  <a:pt x="127" y="0"/>
                  <a:pt x="127" y="0"/>
                </a:cubicBezTo>
                <a:cubicBezTo>
                  <a:pt x="124" y="0"/>
                  <a:pt x="124" y="0"/>
                  <a:pt x="124" y="0"/>
                </a:cubicBezTo>
                <a:cubicBezTo>
                  <a:pt x="122" y="1"/>
                  <a:pt x="122" y="1"/>
                  <a:pt x="122" y="1"/>
                </a:cubicBezTo>
                <a:cubicBezTo>
                  <a:pt x="120" y="2"/>
                  <a:pt x="118" y="2"/>
                  <a:pt x="118" y="2"/>
                </a:cubicBezTo>
                <a:cubicBezTo>
                  <a:pt x="117" y="3"/>
                  <a:pt x="116" y="3"/>
                  <a:pt x="115" y="4"/>
                </a:cubicBezTo>
                <a:cubicBezTo>
                  <a:pt x="110" y="10"/>
                  <a:pt x="110" y="10"/>
                  <a:pt x="110" y="10"/>
                </a:cubicBezTo>
                <a:cubicBezTo>
                  <a:pt x="109" y="12"/>
                  <a:pt x="109" y="13"/>
                  <a:pt x="109" y="14"/>
                </a:cubicBezTo>
                <a:cubicBezTo>
                  <a:pt x="2" y="280"/>
                  <a:pt x="2" y="280"/>
                  <a:pt x="2" y="280"/>
                </a:cubicBezTo>
                <a:cubicBezTo>
                  <a:pt x="0" y="283"/>
                  <a:pt x="0" y="285"/>
                  <a:pt x="0" y="288"/>
                </a:cubicBezTo>
                <a:cubicBezTo>
                  <a:pt x="0" y="665"/>
                  <a:pt x="0" y="665"/>
                  <a:pt x="0" y="665"/>
                </a:cubicBezTo>
                <a:cubicBezTo>
                  <a:pt x="0" y="691"/>
                  <a:pt x="9" y="713"/>
                  <a:pt x="28" y="732"/>
                </a:cubicBezTo>
                <a:cubicBezTo>
                  <a:pt x="46" y="751"/>
                  <a:pt x="68" y="760"/>
                  <a:pt x="94" y="760"/>
                </a:cubicBezTo>
                <a:cubicBezTo>
                  <a:pt x="199" y="760"/>
                  <a:pt x="199" y="760"/>
                  <a:pt x="199" y="760"/>
                </a:cubicBezTo>
                <a:cubicBezTo>
                  <a:pt x="214" y="720"/>
                  <a:pt x="214" y="720"/>
                  <a:pt x="214" y="720"/>
                </a:cubicBezTo>
                <a:cubicBezTo>
                  <a:pt x="94" y="720"/>
                  <a:pt x="94" y="720"/>
                  <a:pt x="94" y="720"/>
                </a:cubicBezTo>
                <a:cubicBezTo>
                  <a:pt x="79" y="720"/>
                  <a:pt x="66" y="715"/>
                  <a:pt x="56" y="704"/>
                </a:cubicBezTo>
                <a:cubicBezTo>
                  <a:pt x="52" y="700"/>
                  <a:pt x="50" y="696"/>
                  <a:pt x="47" y="693"/>
                </a:cubicBezTo>
                <a:close/>
                <a:moveTo>
                  <a:pt x="146" y="320"/>
                </a:moveTo>
                <a:cubicBezTo>
                  <a:pt x="480" y="320"/>
                  <a:pt x="480" y="320"/>
                  <a:pt x="480" y="320"/>
                </a:cubicBezTo>
                <a:cubicBezTo>
                  <a:pt x="480" y="360"/>
                  <a:pt x="480" y="360"/>
                  <a:pt x="480" y="360"/>
                </a:cubicBezTo>
                <a:cubicBezTo>
                  <a:pt x="146" y="360"/>
                  <a:pt x="146" y="360"/>
                  <a:pt x="146" y="360"/>
                </a:cubicBezTo>
                <a:cubicBezTo>
                  <a:pt x="146" y="320"/>
                  <a:pt x="146" y="320"/>
                  <a:pt x="146" y="320"/>
                </a:cubicBezTo>
                <a:close/>
                <a:moveTo>
                  <a:pt x="400" y="413"/>
                </a:moveTo>
                <a:cubicBezTo>
                  <a:pt x="400" y="453"/>
                  <a:pt x="400" y="453"/>
                  <a:pt x="400" y="453"/>
                </a:cubicBezTo>
                <a:cubicBezTo>
                  <a:pt x="146" y="453"/>
                  <a:pt x="146" y="453"/>
                  <a:pt x="146" y="453"/>
                </a:cubicBezTo>
                <a:cubicBezTo>
                  <a:pt x="146" y="413"/>
                  <a:pt x="146" y="413"/>
                  <a:pt x="146" y="413"/>
                </a:cubicBezTo>
                <a:lnTo>
                  <a:pt x="400" y="413"/>
                </a:lnTo>
                <a:close/>
                <a:moveTo>
                  <a:pt x="306" y="507"/>
                </a:moveTo>
                <a:cubicBezTo>
                  <a:pt x="306" y="547"/>
                  <a:pt x="306" y="547"/>
                  <a:pt x="306" y="547"/>
                </a:cubicBezTo>
                <a:cubicBezTo>
                  <a:pt x="146" y="547"/>
                  <a:pt x="146" y="547"/>
                  <a:pt x="146" y="547"/>
                </a:cubicBezTo>
                <a:cubicBezTo>
                  <a:pt x="146" y="507"/>
                  <a:pt x="146" y="507"/>
                  <a:pt x="146" y="507"/>
                </a:cubicBezTo>
                <a:lnTo>
                  <a:pt x="306" y="507"/>
                </a:lnTo>
                <a:close/>
                <a:moveTo>
                  <a:pt x="146" y="227"/>
                </a:moveTo>
                <a:cubicBezTo>
                  <a:pt x="533" y="227"/>
                  <a:pt x="533" y="227"/>
                  <a:pt x="533" y="227"/>
                </a:cubicBezTo>
                <a:cubicBezTo>
                  <a:pt x="533" y="267"/>
                  <a:pt x="533" y="267"/>
                  <a:pt x="533" y="267"/>
                </a:cubicBezTo>
                <a:cubicBezTo>
                  <a:pt x="146" y="267"/>
                  <a:pt x="146" y="267"/>
                  <a:pt x="146" y="267"/>
                </a:cubicBezTo>
                <a:cubicBezTo>
                  <a:pt x="146" y="227"/>
                  <a:pt x="146" y="227"/>
                  <a:pt x="146" y="227"/>
                </a:cubicBezTo>
                <a:cubicBezTo>
                  <a:pt x="146" y="227"/>
                  <a:pt x="146" y="227"/>
                  <a:pt x="146" y="227"/>
                </a:cubicBezTo>
                <a:close/>
                <a:moveTo>
                  <a:pt x="339" y="591"/>
                </a:moveTo>
                <a:cubicBezTo>
                  <a:pt x="588" y="347"/>
                  <a:pt x="588" y="347"/>
                  <a:pt x="588" y="347"/>
                </a:cubicBezTo>
                <a:cubicBezTo>
                  <a:pt x="592" y="342"/>
                  <a:pt x="597" y="339"/>
                  <a:pt x="603" y="337"/>
                </a:cubicBezTo>
                <a:cubicBezTo>
                  <a:pt x="609" y="334"/>
                  <a:pt x="615" y="333"/>
                  <a:pt x="621" y="333"/>
                </a:cubicBezTo>
                <a:cubicBezTo>
                  <a:pt x="627" y="333"/>
                  <a:pt x="632" y="335"/>
                  <a:pt x="638" y="337"/>
                </a:cubicBezTo>
                <a:cubicBezTo>
                  <a:pt x="644" y="339"/>
                  <a:pt x="649" y="343"/>
                  <a:pt x="653" y="347"/>
                </a:cubicBezTo>
                <a:cubicBezTo>
                  <a:pt x="693" y="385"/>
                  <a:pt x="693" y="385"/>
                  <a:pt x="693" y="385"/>
                </a:cubicBezTo>
                <a:cubicBezTo>
                  <a:pt x="702" y="394"/>
                  <a:pt x="706" y="405"/>
                  <a:pt x="706" y="418"/>
                </a:cubicBezTo>
                <a:cubicBezTo>
                  <a:pt x="706" y="430"/>
                  <a:pt x="702" y="441"/>
                  <a:pt x="693" y="450"/>
                </a:cubicBezTo>
                <a:cubicBezTo>
                  <a:pt x="443" y="695"/>
                  <a:pt x="443" y="695"/>
                  <a:pt x="443" y="695"/>
                </a:cubicBezTo>
                <a:lnTo>
                  <a:pt x="339" y="591"/>
                </a:lnTo>
                <a:close/>
                <a:moveTo>
                  <a:pt x="310" y="619"/>
                </a:moveTo>
                <a:cubicBezTo>
                  <a:pt x="270" y="658"/>
                  <a:pt x="270" y="658"/>
                  <a:pt x="270" y="658"/>
                </a:cubicBezTo>
                <a:cubicBezTo>
                  <a:pt x="232" y="782"/>
                  <a:pt x="232" y="782"/>
                  <a:pt x="232" y="782"/>
                </a:cubicBezTo>
                <a:cubicBezTo>
                  <a:pt x="226" y="800"/>
                  <a:pt x="226" y="800"/>
                  <a:pt x="226" y="800"/>
                </a:cubicBezTo>
                <a:cubicBezTo>
                  <a:pt x="377" y="760"/>
                  <a:pt x="377" y="760"/>
                  <a:pt x="377" y="760"/>
                </a:cubicBezTo>
                <a:cubicBezTo>
                  <a:pt x="414" y="723"/>
                  <a:pt x="414" y="723"/>
                  <a:pt x="414" y="723"/>
                </a:cubicBezTo>
                <a:lnTo>
                  <a:pt x="310" y="619"/>
                </a:lnTo>
                <a:close/>
                <a:moveTo>
                  <a:pt x="594" y="703"/>
                </a:moveTo>
                <a:cubicBezTo>
                  <a:pt x="583" y="714"/>
                  <a:pt x="569" y="719"/>
                  <a:pt x="553" y="719"/>
                </a:cubicBezTo>
                <a:cubicBezTo>
                  <a:pt x="460" y="719"/>
                  <a:pt x="460" y="719"/>
                  <a:pt x="460" y="719"/>
                </a:cubicBezTo>
                <a:cubicBezTo>
                  <a:pt x="440" y="760"/>
                  <a:pt x="440" y="760"/>
                  <a:pt x="440" y="760"/>
                </a:cubicBezTo>
                <a:cubicBezTo>
                  <a:pt x="553" y="760"/>
                  <a:pt x="553" y="760"/>
                  <a:pt x="553" y="760"/>
                </a:cubicBezTo>
                <a:cubicBezTo>
                  <a:pt x="580" y="760"/>
                  <a:pt x="604" y="750"/>
                  <a:pt x="624" y="731"/>
                </a:cubicBezTo>
                <a:cubicBezTo>
                  <a:pt x="643" y="712"/>
                  <a:pt x="653" y="689"/>
                  <a:pt x="653" y="663"/>
                </a:cubicBezTo>
                <a:cubicBezTo>
                  <a:pt x="653" y="547"/>
                  <a:pt x="653" y="547"/>
                  <a:pt x="653" y="547"/>
                </a:cubicBezTo>
                <a:cubicBezTo>
                  <a:pt x="611" y="587"/>
                  <a:pt x="611" y="587"/>
                  <a:pt x="611" y="587"/>
                </a:cubicBezTo>
                <a:cubicBezTo>
                  <a:pt x="611" y="663"/>
                  <a:pt x="611" y="663"/>
                  <a:pt x="611" y="663"/>
                </a:cubicBezTo>
                <a:cubicBezTo>
                  <a:pt x="611" y="678"/>
                  <a:pt x="605" y="692"/>
                  <a:pt x="594" y="7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49514" y="2408406"/>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23758" y="4467414"/>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CE6E6FA3-6E46-4A9C-82C0-F95D15A0D9E2}"/>
              </a:ext>
            </a:extLst>
          </p:cNvPr>
          <p:cNvSpPr/>
          <p:nvPr/>
        </p:nvSpPr>
        <p:spPr>
          <a:xfrm>
            <a:off x="983896" y="1367945"/>
            <a:ext cx="7328647" cy="902363"/>
          </a:xfrm>
          <a:prstGeom prst="rect">
            <a:avLst/>
          </a:prstGeom>
        </p:spPr>
        <p:txBody>
          <a:bodyPr wrap="square">
            <a:spAutoFit/>
          </a:bodyPr>
          <a:lstStyle/>
          <a:p>
            <a:pPr indent="304800" algn="just">
              <a:lnSpc>
                <a:spcPts val="2200"/>
              </a:lnSpc>
              <a:spcAft>
                <a:spcPts val="0"/>
              </a:spcAft>
              <a:tabLst>
                <a:tab pos="239395" algn="l"/>
              </a:tabLst>
            </a:pPr>
            <a:r>
              <a:rPr lang="zh-CN" altLang="zh-CN" sz="1200" dirty="0">
                <a:latin typeface="+mn-ea"/>
              </a:rPr>
              <a:t>（</a:t>
            </a:r>
            <a:r>
              <a:rPr lang="en-US" altLang="zh-CN" sz="1200" dirty="0">
                <a:latin typeface="+mn-ea"/>
              </a:rPr>
              <a:t>1</a:t>
            </a:r>
            <a:r>
              <a:rPr lang="zh-CN" altLang="zh-CN" sz="1200" dirty="0">
                <a:latin typeface="+mn-ea"/>
              </a:rPr>
              <a:t>）本文基于</a:t>
            </a:r>
            <a:r>
              <a:rPr lang="en-US" altLang="zh-CN" sz="1200" dirty="0">
                <a:latin typeface="+mn-ea"/>
              </a:rPr>
              <a:t>AlexNet</a:t>
            </a:r>
            <a:r>
              <a:rPr lang="zh-CN" altLang="zh-CN" sz="1200" dirty="0">
                <a:latin typeface="+mn-ea"/>
              </a:rPr>
              <a:t>、</a:t>
            </a:r>
            <a:r>
              <a:rPr lang="en-US" altLang="zh-CN" sz="1200" dirty="0">
                <a:latin typeface="+mn-ea"/>
              </a:rPr>
              <a:t>VGGNet</a:t>
            </a:r>
            <a:r>
              <a:rPr lang="zh-CN" altLang="zh-CN" sz="1200" dirty="0">
                <a:latin typeface="+mn-ea"/>
              </a:rPr>
              <a:t>和</a:t>
            </a:r>
            <a:r>
              <a:rPr lang="en-US" altLang="zh-CN" sz="1200" dirty="0">
                <a:latin typeface="+mn-ea"/>
              </a:rPr>
              <a:t>GoogleNet</a:t>
            </a:r>
            <a:r>
              <a:rPr lang="zh-CN" altLang="zh-CN" sz="1200" dirty="0">
                <a:latin typeface="+mn-ea"/>
              </a:rPr>
              <a:t>三个深度神经网络实现满文单词的识别。对于这些网络原始的结构与参数并不是识别满文单词的最优模型，本文在做了大量的实验后对网络结构做了优化更改，从而更适应于满文单词分类的模型训练。</a:t>
            </a:r>
          </a:p>
        </p:txBody>
      </p:sp>
      <p:sp>
        <p:nvSpPr>
          <p:cNvPr id="3" name="矩形 2">
            <a:extLst>
              <a:ext uri="{FF2B5EF4-FFF2-40B4-BE49-F238E27FC236}">
                <a16:creationId xmlns:a16="http://schemas.microsoft.com/office/drawing/2014/main" id="{F080C131-AEC9-4B9D-8FAC-AD6645693C76}"/>
              </a:ext>
            </a:extLst>
          </p:cNvPr>
          <p:cNvSpPr/>
          <p:nvPr/>
        </p:nvSpPr>
        <p:spPr>
          <a:xfrm>
            <a:off x="983896" y="2583055"/>
            <a:ext cx="7328647" cy="1748748"/>
          </a:xfrm>
          <a:prstGeom prst="rect">
            <a:avLst/>
          </a:prstGeom>
        </p:spPr>
        <p:txBody>
          <a:bodyPr wrap="square">
            <a:spAutoFit/>
          </a:bodyPr>
          <a:lstStyle/>
          <a:p>
            <a:pPr indent="304800" algn="just">
              <a:lnSpc>
                <a:spcPts val="2200"/>
              </a:lnSpc>
              <a:spcAft>
                <a:spcPts val="0"/>
              </a:spcAft>
              <a:tabLst>
                <a:tab pos="239395" algn="l"/>
              </a:tabLst>
            </a:pPr>
            <a:r>
              <a:rPr lang="zh-CN" altLang="zh-CN" sz="1200" dirty="0">
                <a:latin typeface="+mn-ea"/>
              </a:rPr>
              <a:t>（</a:t>
            </a:r>
            <a:r>
              <a:rPr lang="en-US" altLang="zh-CN" sz="1200" dirty="0">
                <a:latin typeface="+mn-ea"/>
              </a:rPr>
              <a:t>2</a:t>
            </a:r>
            <a:r>
              <a:rPr lang="zh-CN" altLang="zh-CN" sz="1200" dirty="0">
                <a:latin typeface="+mn-ea"/>
              </a:rPr>
              <a:t>）首先是用数据增广方法基于原始满文库做的小数据集来对模型进行训练，测试集也是在此数据库基础上分出的</a:t>
            </a:r>
            <a:r>
              <a:rPr lang="en-US" altLang="zh-CN" sz="1200" dirty="0">
                <a:latin typeface="+mn-ea"/>
              </a:rPr>
              <a:t>20%</a:t>
            </a:r>
            <a:r>
              <a:rPr lang="zh-CN" altLang="zh-CN" sz="1200" dirty="0">
                <a:latin typeface="+mn-ea"/>
              </a:rPr>
              <a:t>用来验证。通过实验一我们得到结果；其中</a:t>
            </a:r>
            <a:r>
              <a:rPr lang="en-US" altLang="zh-CN" sz="1200" dirty="0">
                <a:latin typeface="+mn-ea"/>
              </a:rPr>
              <a:t>GoogleNet</a:t>
            </a:r>
            <a:r>
              <a:rPr lang="zh-CN" altLang="zh-CN" sz="1200" dirty="0">
                <a:latin typeface="+mn-ea"/>
              </a:rPr>
              <a:t>的识别率最好，测试识别率</a:t>
            </a:r>
            <a:r>
              <a:rPr lang="en-US" altLang="zh-CN" sz="1200" dirty="0">
                <a:latin typeface="+mn-ea"/>
              </a:rPr>
              <a:t>99.8%</a:t>
            </a:r>
            <a:r>
              <a:rPr lang="zh-CN" altLang="zh-CN" sz="1200" dirty="0">
                <a:latin typeface="+mn-ea"/>
              </a:rPr>
              <a:t>。</a:t>
            </a:r>
            <a:r>
              <a:rPr lang="en-US" altLang="zh-CN" sz="1200" dirty="0">
                <a:latin typeface="+mn-ea"/>
              </a:rPr>
              <a:t>VGG19</a:t>
            </a:r>
            <a:r>
              <a:rPr lang="zh-CN" altLang="zh-CN" sz="1200" dirty="0">
                <a:latin typeface="+mn-ea"/>
              </a:rPr>
              <a:t>次之，测试识别率为</a:t>
            </a:r>
            <a:r>
              <a:rPr lang="en-US" altLang="zh-CN" sz="1200" dirty="0">
                <a:latin typeface="+mn-ea"/>
              </a:rPr>
              <a:t>98.7%</a:t>
            </a:r>
            <a:r>
              <a:rPr lang="zh-CN" altLang="zh-CN" sz="1200" dirty="0">
                <a:latin typeface="+mn-ea"/>
              </a:rPr>
              <a:t>。而</a:t>
            </a:r>
            <a:r>
              <a:rPr lang="en-US" altLang="zh-CN" sz="1200" dirty="0">
                <a:latin typeface="+mn-ea"/>
              </a:rPr>
              <a:t>AlexNet</a:t>
            </a:r>
            <a:r>
              <a:rPr lang="zh-CN" altLang="zh-CN" sz="1200" dirty="0">
                <a:latin typeface="+mn-ea"/>
              </a:rPr>
              <a:t>仅有</a:t>
            </a:r>
            <a:r>
              <a:rPr lang="en-US" altLang="zh-CN" sz="1200" dirty="0">
                <a:latin typeface="+mn-ea"/>
              </a:rPr>
              <a:t>82.7%</a:t>
            </a:r>
            <a:r>
              <a:rPr lang="zh-CN" altLang="zh-CN" sz="1200" dirty="0">
                <a:latin typeface="+mn-ea"/>
              </a:rPr>
              <a:t>的识别率。在模型的训练和测试中我们可以得到结论；首先是</a:t>
            </a:r>
            <a:r>
              <a:rPr lang="en-US" altLang="zh-CN" sz="1200" dirty="0">
                <a:latin typeface="+mn-ea"/>
              </a:rPr>
              <a:t>LRN</a:t>
            </a:r>
            <a:r>
              <a:rPr lang="zh-CN" altLang="zh-CN" sz="1200" dirty="0">
                <a:latin typeface="+mn-ea"/>
              </a:rPr>
              <a:t>层在满文单词分类识别的训练中作用不大。第二点是并不是越深越复杂的神经网络训练效果就越好。第三点是全连层的应用会造成大量的参数，用全局平均池化层将其替代可以提高参数的利用效率，模型的训练速度和效果更好。</a:t>
            </a:r>
          </a:p>
        </p:txBody>
      </p:sp>
      <p:sp>
        <p:nvSpPr>
          <p:cNvPr id="22" name="Freeform 893">
            <a:extLst>
              <a:ext uri="{FF2B5EF4-FFF2-40B4-BE49-F238E27FC236}">
                <a16:creationId xmlns:a16="http://schemas.microsoft.com/office/drawing/2014/main" id="{2DF4FAD7-9434-4232-96B5-7B519EF31DA5}"/>
              </a:ext>
            </a:extLst>
          </p:cNvPr>
          <p:cNvSpPr>
            <a:spLocks noEditPoints="1"/>
          </p:cNvSpPr>
          <p:nvPr/>
        </p:nvSpPr>
        <p:spPr bwMode="auto">
          <a:xfrm>
            <a:off x="322993" y="1652929"/>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7" name="Freeform 895">
            <a:extLst>
              <a:ext uri="{FF2B5EF4-FFF2-40B4-BE49-F238E27FC236}">
                <a16:creationId xmlns:a16="http://schemas.microsoft.com/office/drawing/2014/main" id="{87F10699-FC49-4CA6-B4C9-EBF662AB02B6}"/>
              </a:ext>
            </a:extLst>
          </p:cNvPr>
          <p:cNvSpPr>
            <a:spLocks noEditPoints="1"/>
          </p:cNvSpPr>
          <p:nvPr/>
        </p:nvSpPr>
        <p:spPr bwMode="auto">
          <a:xfrm>
            <a:off x="322993" y="3640190"/>
            <a:ext cx="490230" cy="590758"/>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Tree>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94041" y="2874741"/>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94041" y="4911168"/>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2" name="Freeform 895"/>
          <p:cNvSpPr>
            <a:spLocks noEditPoints="1"/>
          </p:cNvSpPr>
          <p:nvPr/>
        </p:nvSpPr>
        <p:spPr bwMode="auto">
          <a:xfrm>
            <a:off x="222742" y="4017864"/>
            <a:ext cx="490230" cy="590758"/>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897"/>
          <p:cNvSpPr>
            <a:spLocks noEditPoints="1"/>
          </p:cNvSpPr>
          <p:nvPr/>
        </p:nvSpPr>
        <p:spPr bwMode="auto">
          <a:xfrm>
            <a:off x="285135" y="1926636"/>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 name="矩形 3">
            <a:extLst>
              <a:ext uri="{FF2B5EF4-FFF2-40B4-BE49-F238E27FC236}">
                <a16:creationId xmlns:a16="http://schemas.microsoft.com/office/drawing/2014/main" id="{3AA5BF36-6CB7-4B17-B681-15E6E890848B}"/>
              </a:ext>
            </a:extLst>
          </p:cNvPr>
          <p:cNvSpPr/>
          <p:nvPr/>
        </p:nvSpPr>
        <p:spPr>
          <a:xfrm>
            <a:off x="855805" y="953972"/>
            <a:ext cx="8160104" cy="1752403"/>
          </a:xfrm>
          <a:prstGeom prst="rect">
            <a:avLst/>
          </a:prstGeom>
        </p:spPr>
        <p:txBody>
          <a:bodyPr wrap="square">
            <a:spAutoFit/>
          </a:bodyPr>
          <a:lstStyle/>
          <a:p>
            <a:pPr indent="304800" algn="just">
              <a:lnSpc>
                <a:spcPts val="2200"/>
              </a:lnSpc>
              <a:spcAft>
                <a:spcPts val="0"/>
              </a:spcAft>
              <a:tabLst>
                <a:tab pos="239395" algn="l"/>
              </a:tabLst>
            </a:pPr>
            <a:r>
              <a:rPr lang="zh-CN" altLang="zh-CN" sz="1200" dirty="0">
                <a:latin typeface="+mn-ea"/>
              </a:rPr>
              <a:t>（</a:t>
            </a:r>
            <a:r>
              <a:rPr lang="en-US" altLang="zh-CN" sz="1200" dirty="0">
                <a:latin typeface="+mn-ea"/>
              </a:rPr>
              <a:t>3</a:t>
            </a:r>
            <a:r>
              <a:rPr lang="zh-CN" altLang="zh-CN" sz="1200" dirty="0">
                <a:latin typeface="+mn-ea"/>
              </a:rPr>
              <a:t>）基于不同数据量的满文单词图片集用以训练模型，并采取单独的与训练集满文单词差异较大的测试集用来对模型进行识别准确率验证。通过此方法我们可以更好的分析模型实际的泛化能力。因此通过实验二我们可以得到以下结论；第一点是由于我们所采用的模型网络层数较深，模型训练需要的数据量较大，如果数据不够的情况下训练出来的模型对于满文单词识别的泛化能力较差。第二点是在数据量已经足够的前提下，不断地增加训练模型的数据量就会造成识别准确率下降的结果。第三点是在进行</a:t>
            </a:r>
            <a:r>
              <a:rPr lang="en-US" altLang="zh-CN" sz="1200" dirty="0">
                <a:latin typeface="+mn-ea"/>
              </a:rPr>
              <a:t>AlexNet</a:t>
            </a:r>
            <a:r>
              <a:rPr lang="zh-CN" altLang="zh-CN" sz="1200" dirty="0">
                <a:latin typeface="+mn-ea"/>
              </a:rPr>
              <a:t>、</a:t>
            </a:r>
            <a:r>
              <a:rPr lang="en-US" altLang="zh-CN" sz="1200" dirty="0">
                <a:latin typeface="+mn-ea"/>
              </a:rPr>
              <a:t>VGGNet</a:t>
            </a:r>
            <a:r>
              <a:rPr lang="zh-CN" altLang="zh-CN" sz="1200" dirty="0">
                <a:latin typeface="+mn-ea"/>
              </a:rPr>
              <a:t>和</a:t>
            </a:r>
            <a:r>
              <a:rPr lang="en-US" altLang="zh-CN" sz="1200" dirty="0">
                <a:latin typeface="+mn-ea"/>
              </a:rPr>
              <a:t>GoogleNet</a:t>
            </a:r>
            <a:r>
              <a:rPr lang="zh-CN" altLang="zh-CN" sz="1200" dirty="0">
                <a:latin typeface="+mn-ea"/>
              </a:rPr>
              <a:t>三个网络分别的实验分析后，我们发现</a:t>
            </a:r>
            <a:r>
              <a:rPr lang="en-US" altLang="zh-CN" sz="1200" dirty="0">
                <a:latin typeface="+mn-ea"/>
              </a:rPr>
              <a:t>GoogleNet</a:t>
            </a:r>
            <a:r>
              <a:rPr lang="zh-CN" altLang="zh-CN" sz="1200" dirty="0">
                <a:latin typeface="+mn-ea"/>
              </a:rPr>
              <a:t>网络对于满文单词识别的效果要远远优于其他两个，而</a:t>
            </a:r>
            <a:r>
              <a:rPr lang="en-US" altLang="zh-CN" sz="1200" dirty="0">
                <a:latin typeface="+mn-ea"/>
              </a:rPr>
              <a:t>AlexNet</a:t>
            </a:r>
            <a:r>
              <a:rPr lang="zh-CN" altLang="zh-CN" sz="1200" dirty="0">
                <a:latin typeface="+mn-ea"/>
              </a:rPr>
              <a:t>是不适用于满文单词识别的任务中。</a:t>
            </a:r>
            <a:endParaRPr lang="zh-CN" altLang="zh-CN" sz="1200" dirty="0">
              <a:effectLst/>
              <a:latin typeface="+mn-ea"/>
            </a:endParaRPr>
          </a:p>
        </p:txBody>
      </p:sp>
      <p:sp>
        <p:nvSpPr>
          <p:cNvPr id="5" name="矩形 4">
            <a:extLst>
              <a:ext uri="{FF2B5EF4-FFF2-40B4-BE49-F238E27FC236}">
                <a16:creationId xmlns:a16="http://schemas.microsoft.com/office/drawing/2014/main" id="{87F372C7-D134-40E2-B2EB-1A386B73CB91}"/>
              </a:ext>
            </a:extLst>
          </p:cNvPr>
          <p:cNvSpPr/>
          <p:nvPr/>
        </p:nvSpPr>
        <p:spPr>
          <a:xfrm>
            <a:off x="855805" y="3276182"/>
            <a:ext cx="8095695" cy="1466620"/>
          </a:xfrm>
          <a:prstGeom prst="rect">
            <a:avLst/>
          </a:prstGeom>
        </p:spPr>
        <p:txBody>
          <a:bodyPr wrap="square">
            <a:spAutoFit/>
          </a:bodyPr>
          <a:lstStyle/>
          <a:p>
            <a:pPr indent="304800" algn="just">
              <a:lnSpc>
                <a:spcPts val="2200"/>
              </a:lnSpc>
              <a:spcAft>
                <a:spcPts val="0"/>
              </a:spcAft>
              <a:tabLst>
                <a:tab pos="239395" algn="l"/>
              </a:tabLst>
            </a:pPr>
            <a:r>
              <a:rPr lang="zh-CN" altLang="zh-CN" sz="1200" dirty="0">
                <a:latin typeface="+mn-ea"/>
              </a:rPr>
              <a:t>（</a:t>
            </a:r>
            <a:r>
              <a:rPr lang="en-US" altLang="zh-CN" sz="1200" dirty="0">
                <a:latin typeface="+mn-ea"/>
              </a:rPr>
              <a:t>4</a:t>
            </a:r>
            <a:r>
              <a:rPr lang="zh-CN" altLang="zh-CN" sz="1200" dirty="0">
                <a:latin typeface="+mn-ea"/>
              </a:rPr>
              <a:t>）由于在模型训练过程中，该模型是个“黑盒子”，我们不知道各个网络的不同层级是如何提取满文单词特征的。因此本文对深度网络提取的满文单词特征进行可视化，并对比分析了不同网络不同层级提取特征的内涵并加以分析。我们可以得到的结论有以下几点；第一点是卷积网络在提取满文单词特征时，会提取到一些重复的特征。第二点是随着网络层级的增加，提取到的特征是更加抽象的局部特征。第三点是对于同样的网络和层级的相应卷积核提取到的满文单词特征是同样的纹理和色彩。</a:t>
            </a:r>
          </a:p>
        </p:txBody>
      </p:sp>
    </p:spTree>
    <p:extLst>
      <p:ext uri="{BB962C8B-B14F-4D97-AF65-F5344CB8AC3E}">
        <p14:creationId xmlns:p14="http://schemas.microsoft.com/office/powerpoint/2010/main" val="4053887925"/>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685940" y="3095902"/>
            <a:ext cx="5596098" cy="1194481"/>
            <a:chOff x="2735354" y="1858265"/>
            <a:chExt cx="5596098" cy="1194481"/>
          </a:xfrm>
        </p:grpSpPr>
        <p:sp>
          <p:nvSpPr>
            <p:cNvPr id="31" name="矩形 30"/>
            <p:cNvSpPr/>
            <p:nvPr/>
          </p:nvSpPr>
          <p:spPr bwMode="auto">
            <a:xfrm>
              <a:off x="4674017" y="1858265"/>
              <a:ext cx="1980029" cy="584775"/>
            </a:xfrm>
            <a:prstGeom prst="rect">
              <a:avLst/>
            </a:prstGeom>
          </p:spPr>
          <p:txBody>
            <a:bodyPr wrap="none">
              <a:spAutoFit/>
            </a:bodyPr>
            <a:lstStyle/>
            <a:p>
              <a:pPr>
                <a:defRPr/>
              </a:pPr>
              <a:r>
                <a:rPr lang="zh-CN" altLang="en-US" sz="3200" kern="100" spc="3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感谢聆听</a:t>
              </a:r>
            </a:p>
          </p:txBody>
        </p:sp>
        <p:sp>
          <p:nvSpPr>
            <p:cNvPr id="32" name="矩形 31"/>
            <p:cNvSpPr/>
            <p:nvPr/>
          </p:nvSpPr>
          <p:spPr>
            <a:xfrm>
              <a:off x="3115934" y="2389192"/>
              <a:ext cx="4834939" cy="338554"/>
            </a:xfrm>
            <a:prstGeom prst="rect">
              <a:avLst/>
            </a:prstGeom>
          </p:spPr>
          <p:txBody>
            <a:bodyPr wrap="square">
              <a:spAutoFit/>
            </a:bodyPr>
            <a:lstStyle/>
            <a:p>
              <a:pPr algn="ctr"/>
              <a:r>
                <a:rPr lang="en-US" altLang="zh-CN" sz="1600" spc="600" dirty="0">
                  <a:solidFill>
                    <a:schemeClr val="accent1"/>
                  </a:solidFill>
                  <a:latin typeface="Arial" panose="020B0604020202020204"/>
                </a:rPr>
                <a:t>THANK YOU FOR LISTENING</a:t>
              </a:r>
            </a:p>
          </p:txBody>
        </p:sp>
        <p:sp>
          <p:nvSpPr>
            <p:cNvPr id="38" name="矩形 37"/>
            <p:cNvSpPr/>
            <p:nvPr/>
          </p:nvSpPr>
          <p:spPr>
            <a:xfrm>
              <a:off x="2735354" y="2743109"/>
              <a:ext cx="5596098" cy="309637"/>
            </a:xfrm>
            <a:prstGeom prst="rect">
              <a:avLst/>
            </a:prstGeom>
          </p:spPr>
          <p:txBody>
            <a:bodyPr wrap="square">
              <a:spAutoFit/>
            </a:bodyPr>
            <a:lstStyle/>
            <a:p>
              <a:pPr lvl="0" algn="ctr">
                <a:lnSpc>
                  <a:spcPct val="150000"/>
                </a:lnSpc>
              </a:pPr>
              <a:endParaRPr lang="en-US" altLang="zh-CN" sz="1050" dirty="0">
                <a:solidFill>
                  <a:schemeClr val="tx1">
                    <a:lumMod val="85000"/>
                    <a:lumOff val="15000"/>
                  </a:schemeClr>
                </a:solidFill>
              </a:endParaRPr>
            </a:p>
          </p:txBody>
        </p:sp>
        <p:cxnSp>
          <p:nvCxnSpPr>
            <p:cNvPr id="40" name="直接连接符 39"/>
            <p:cNvCxnSpPr/>
            <p:nvPr/>
          </p:nvCxnSpPr>
          <p:spPr>
            <a:xfrm>
              <a:off x="5402775" y="2755874"/>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等腰三角形 4"/>
          <p:cNvSpPr/>
          <p:nvPr/>
        </p:nvSpPr>
        <p:spPr>
          <a:xfrm rot="10800000">
            <a:off x="2834530" y="660028"/>
            <a:ext cx="3474940" cy="2018887"/>
          </a:xfrm>
          <a:prstGeom prst="triangle">
            <a:avLst/>
          </a:prstGeom>
          <a:noFill/>
          <a:ln w="1143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矩形 47"/>
          <p:cNvSpPr/>
          <p:nvPr/>
        </p:nvSpPr>
        <p:spPr bwMode="auto">
          <a:xfrm>
            <a:off x="278388" y="4667204"/>
            <a:ext cx="947695" cy="276999"/>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2019-6-19</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3" name="图片 22">
            <a:extLst>
              <a:ext uri="{FF2B5EF4-FFF2-40B4-BE49-F238E27FC236}">
                <a16:creationId xmlns:a16="http://schemas.microsoft.com/office/drawing/2014/main" id="{3263F067-DFF0-44FF-8ED5-47714E88D013}"/>
              </a:ext>
            </a:extLst>
          </p:cNvPr>
          <p:cNvPicPr>
            <a:picLocks noChangeAspect="1"/>
          </p:cNvPicPr>
          <p:nvPr/>
        </p:nvPicPr>
        <p:blipFill>
          <a:blip r:embed="rId2"/>
          <a:stretch>
            <a:fillRect/>
          </a:stretch>
        </p:blipFill>
        <p:spPr>
          <a:xfrm>
            <a:off x="4049653" y="793419"/>
            <a:ext cx="1044694" cy="10516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043374" y="2309037"/>
            <a:ext cx="3057247" cy="523220"/>
          </a:xfrm>
          <a:prstGeom prst="rect">
            <a:avLst/>
          </a:prstGeom>
          <a:noFill/>
        </p:spPr>
        <p:txBody>
          <a:bodyPr wrap="none">
            <a:spAutoFit/>
          </a:bodyPr>
          <a:lstStyle/>
          <a:p>
            <a:pPr algn="ctr">
              <a:defRPr/>
            </a:pPr>
            <a:r>
              <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选题的背景与意义</a:t>
            </a:r>
          </a:p>
        </p:txBody>
      </p:sp>
      <p:sp>
        <p:nvSpPr>
          <p:cNvPr id="14" name="矩形 13"/>
          <p:cNvSpPr/>
          <p:nvPr/>
        </p:nvSpPr>
        <p:spPr>
          <a:xfrm>
            <a:off x="2475912" y="2832257"/>
            <a:ext cx="4192173" cy="253916"/>
          </a:xfrm>
          <a:prstGeom prst="rect">
            <a:avLst/>
          </a:prstGeom>
        </p:spPr>
        <p:txBody>
          <a:bodyPr wrap="none">
            <a:spAutoFit/>
          </a:bodyPr>
          <a:lstStyle/>
          <a:p>
            <a:pPr lvl="0" algn="ctr" fontAlgn="base">
              <a:spcBef>
                <a:spcPct val="0"/>
              </a:spcBef>
              <a:spcAft>
                <a:spcPct val="0"/>
              </a:spcAft>
              <a:defRPr/>
            </a:pPr>
            <a:r>
              <a:rPr lang="en-US" altLang="zh-CN" sz="1050" dirty="0">
                <a:solidFill>
                  <a:schemeClr val="accent1"/>
                </a:solidFill>
                <a:latin typeface="+mj-lt"/>
                <a:ea typeface="方正兰亭黑_GBK"/>
              </a:rPr>
              <a:t>BACKGROUND AND SIGNIFICANCE OF THE SELECTED TOPIC</a:t>
            </a:r>
          </a:p>
        </p:txBody>
      </p:sp>
      <p:cxnSp>
        <p:nvCxnSpPr>
          <p:cNvPr id="16" name="直接连接符 15"/>
          <p:cNvCxnSpPr/>
          <p:nvPr/>
        </p:nvCxnSpPr>
        <p:spPr>
          <a:xfrm>
            <a:off x="4441371" y="45620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660671" y="465265"/>
            <a:ext cx="3822651" cy="1649638"/>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2418487" y="794351"/>
            <a:ext cx="4307025" cy="4154137"/>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r="3620"/>
          <a:stretch>
            <a:fillRect/>
          </a:stretch>
        </p:blipFill>
        <p:spPr>
          <a:xfrm>
            <a:off x="1" y="1160009"/>
            <a:ext cx="3859306" cy="2781191"/>
          </a:xfrm>
          <a:prstGeom prst="rect">
            <a:avLst/>
          </a:prstGeom>
        </p:spPr>
      </p:pic>
      <p:sp>
        <p:nvSpPr>
          <p:cNvPr id="6" name="矩形 5"/>
          <p:cNvSpPr/>
          <p:nvPr/>
        </p:nvSpPr>
        <p:spPr>
          <a:xfrm>
            <a:off x="4093754" y="811697"/>
            <a:ext cx="4856205" cy="38660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3185487"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第一部分：选题的背景与意义</a:t>
            </a:r>
          </a:p>
        </p:txBody>
      </p:sp>
      <p:sp>
        <p:nvSpPr>
          <p:cNvPr id="5" name="矩形 4"/>
          <p:cNvSpPr/>
          <p:nvPr/>
        </p:nvSpPr>
        <p:spPr>
          <a:xfrm>
            <a:off x="90232" y="575233"/>
            <a:ext cx="324640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BACKGROUND AND SIGNIFICANCE OF THE SELECTED TOPIC</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572000" y="1160009"/>
            <a:ext cx="4000681" cy="2972289"/>
          </a:xfrm>
          <a:prstGeom prst="rect">
            <a:avLst/>
          </a:prstGeom>
        </p:spPr>
        <p:txBody>
          <a:bodyPr wrap="square">
            <a:spAutoFit/>
          </a:bodyPr>
          <a:lstStyle/>
          <a:p>
            <a:pPr>
              <a:lnSpc>
                <a:spcPct val="150000"/>
              </a:lnSpc>
            </a:pPr>
            <a:r>
              <a:rPr lang="zh-CN" altLang="en-US" sz="1050" dirty="0">
                <a:solidFill>
                  <a:schemeClr val="bg1"/>
                </a:solidFill>
                <a:latin typeface="+mj-ea"/>
                <a:ea typeface="+mj-ea"/>
              </a:rPr>
              <a:t>满文是我国满族的语言，在清朝时期满文被统治者确立为官方文字</a:t>
            </a:r>
            <a:r>
              <a:rPr lang="en-US" altLang="zh-CN" sz="1050" dirty="0">
                <a:solidFill>
                  <a:schemeClr val="bg1"/>
                </a:solidFill>
                <a:latin typeface="+mj-ea"/>
                <a:ea typeface="+mj-ea"/>
              </a:rPr>
              <a:t>, </a:t>
            </a:r>
            <a:r>
              <a:rPr lang="zh-CN" altLang="en-US" sz="1050" dirty="0">
                <a:solidFill>
                  <a:schemeClr val="bg1"/>
                </a:solidFill>
                <a:latin typeface="+mj-ea"/>
                <a:ea typeface="+mj-ea"/>
              </a:rPr>
              <a:t>许多公文都是以满文书写的，在这期间保留下来了大量的具有研究价值的满文资料。从中央到地方各级机关形成了大量的满文档案，仅中国第一历史档案馆馆藏的满文档案就有</a:t>
            </a:r>
            <a:r>
              <a:rPr lang="en-US" altLang="zh-CN" sz="1050" dirty="0">
                <a:solidFill>
                  <a:schemeClr val="bg1"/>
                </a:solidFill>
                <a:latin typeface="+mj-ea"/>
                <a:ea typeface="+mj-ea"/>
              </a:rPr>
              <a:t>200</a:t>
            </a:r>
            <a:r>
              <a:rPr lang="zh-CN" altLang="en-US" sz="1050" dirty="0">
                <a:solidFill>
                  <a:schemeClr val="bg1"/>
                </a:solidFill>
                <a:latin typeface="+mj-ea"/>
                <a:ea typeface="+mj-ea"/>
              </a:rPr>
              <a:t>多万件。这些满文资料涉及面极为广泛，其中有关人文、地理、历史等方面的文件，具有重要的研究价值。</a:t>
            </a:r>
            <a:endParaRPr lang="en-US" altLang="zh-CN" sz="1050" dirty="0">
              <a:solidFill>
                <a:schemeClr val="bg1"/>
              </a:solidFill>
              <a:latin typeface="+mj-ea"/>
              <a:ea typeface="+mj-ea"/>
            </a:endParaRPr>
          </a:p>
          <a:p>
            <a:pPr>
              <a:lnSpc>
                <a:spcPct val="150000"/>
              </a:lnSpc>
            </a:pPr>
            <a:endParaRPr lang="zh-CN" altLang="en-US" sz="1050" dirty="0">
              <a:solidFill>
                <a:schemeClr val="bg1"/>
              </a:solidFill>
              <a:latin typeface="+mj-ea"/>
              <a:ea typeface="+mj-ea"/>
            </a:endParaRPr>
          </a:p>
          <a:p>
            <a:pPr>
              <a:lnSpc>
                <a:spcPct val="150000"/>
              </a:lnSpc>
            </a:pPr>
            <a:r>
              <a:rPr lang="zh-CN" altLang="en-US" sz="1050" dirty="0">
                <a:solidFill>
                  <a:schemeClr val="bg1"/>
                </a:solidFill>
                <a:latin typeface="+mj-ea"/>
                <a:ea typeface="+mj-ea"/>
              </a:rPr>
              <a:t>而目前满文面临着濒临失传的状态，因此目前迫切的需要推动满文的数字化。因此研究满文字符识别的技术就变得非常重要，并具有实际价值和意义的。本文将深度学习技术应用到满文单词识别任务当中。通过这种方法，可以达到满文信息化保护和传承的实际需求。</a:t>
            </a: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761521" y="2437490"/>
            <a:ext cx="1620958" cy="523220"/>
          </a:xfrm>
          <a:prstGeom prst="rect">
            <a:avLst/>
          </a:prstGeom>
          <a:noFill/>
        </p:spPr>
        <p:txBody>
          <a:bodyPr wrap="none">
            <a:spAutoFit/>
          </a:bodyPr>
          <a:lstStyle/>
          <a:p>
            <a:pPr algn="ctr">
              <a:defRPr/>
            </a:pPr>
            <a:r>
              <a:rPr lang="zh-CN" altLang="en-US" sz="28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研究内容</a:t>
            </a:r>
          </a:p>
        </p:txBody>
      </p:sp>
      <p:sp>
        <p:nvSpPr>
          <p:cNvPr id="14" name="矩形 13"/>
          <p:cNvSpPr/>
          <p:nvPr/>
        </p:nvSpPr>
        <p:spPr>
          <a:xfrm>
            <a:off x="3760724" y="2960711"/>
            <a:ext cx="1622559" cy="253916"/>
          </a:xfrm>
          <a:prstGeom prst="rect">
            <a:avLst/>
          </a:prstGeom>
        </p:spPr>
        <p:txBody>
          <a:bodyPr wrap="none">
            <a:spAutoFit/>
          </a:bodyPr>
          <a:lstStyle/>
          <a:p>
            <a:pPr algn="ctr" fontAlgn="base">
              <a:spcBef>
                <a:spcPct val="0"/>
              </a:spcBef>
              <a:spcAft>
                <a:spcPct val="0"/>
              </a:spcAft>
              <a:defRPr/>
            </a:pPr>
            <a:r>
              <a:rPr lang="en-US" altLang="zh-CN" sz="1050" dirty="0">
                <a:solidFill>
                  <a:srgbClr val="304371"/>
                </a:solidFill>
                <a:latin typeface="Arial" panose="020B0604020202020204"/>
                <a:ea typeface="方正兰亭黑_GBK"/>
              </a:rPr>
              <a:t>RESEARCH CONTENT</a:t>
            </a:r>
          </a:p>
        </p:txBody>
      </p:sp>
      <p:cxnSp>
        <p:nvCxnSpPr>
          <p:cNvPr id="16" name="直接连接符 15"/>
          <p:cNvCxnSpPr/>
          <p:nvPr/>
        </p:nvCxnSpPr>
        <p:spPr>
          <a:xfrm>
            <a:off x="4441371" y="3305095"/>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685662" y="360048"/>
            <a:ext cx="3793724" cy="1655896"/>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417026" y="691714"/>
            <a:ext cx="4330999" cy="385157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 name="Group 4"/>
          <p:cNvGrpSpPr>
            <a:grpSpLocks noChangeAspect="1"/>
          </p:cNvGrpSpPr>
          <p:nvPr/>
        </p:nvGrpSpPr>
        <p:grpSpPr bwMode="auto">
          <a:xfrm>
            <a:off x="4326833" y="1113260"/>
            <a:ext cx="511381" cy="446060"/>
            <a:chOff x="352" y="2796"/>
            <a:chExt cx="869" cy="758"/>
          </a:xfrm>
          <a:solidFill>
            <a:schemeClr val="accent1"/>
          </a:solidFill>
        </p:grpSpPr>
        <p:sp>
          <p:nvSpPr>
            <p:cNvPr id="9" name="Freeform 5"/>
            <p:cNvSpPr>
              <a:spLocks noEditPoints="1"/>
            </p:cNvSpPr>
            <p:nvPr/>
          </p:nvSpPr>
          <p:spPr bwMode="auto">
            <a:xfrm>
              <a:off x="352" y="2796"/>
              <a:ext cx="869" cy="758"/>
            </a:xfrm>
            <a:custGeom>
              <a:avLst/>
              <a:gdLst>
                <a:gd name="T0" fmla="*/ 796 w 907"/>
                <a:gd name="T1" fmla="*/ 657 h 791"/>
                <a:gd name="T2" fmla="*/ 876 w 907"/>
                <a:gd name="T3" fmla="*/ 545 h 791"/>
                <a:gd name="T4" fmla="*/ 907 w 907"/>
                <a:gd name="T5" fmla="*/ 519 h 791"/>
                <a:gd name="T6" fmla="*/ 876 w 907"/>
                <a:gd name="T7" fmla="*/ 493 h 791"/>
                <a:gd name="T8" fmla="*/ 796 w 907"/>
                <a:gd name="T9" fmla="*/ 380 h 791"/>
                <a:gd name="T10" fmla="*/ 902 w 907"/>
                <a:gd name="T11" fmla="*/ 272 h 791"/>
                <a:gd name="T12" fmla="*/ 796 w 907"/>
                <a:gd name="T13" fmla="*/ 165 h 791"/>
                <a:gd name="T14" fmla="*/ 876 w 907"/>
                <a:gd name="T15" fmla="*/ 52 h 791"/>
                <a:gd name="T16" fmla="*/ 876 w 907"/>
                <a:gd name="T17" fmla="*/ 0 h 791"/>
                <a:gd name="T18" fmla="*/ 132 w 907"/>
                <a:gd name="T19" fmla="*/ 0 h 791"/>
                <a:gd name="T20" fmla="*/ 0 w 907"/>
                <a:gd name="T21" fmla="*/ 165 h 791"/>
                <a:gd name="T22" fmla="*/ 0 w 907"/>
                <a:gd name="T23" fmla="*/ 380 h 791"/>
                <a:gd name="T24" fmla="*/ 54 w 907"/>
                <a:gd name="T25" fmla="*/ 519 h 791"/>
                <a:gd name="T26" fmla="*/ 0 w 907"/>
                <a:gd name="T27" fmla="*/ 657 h 791"/>
                <a:gd name="T28" fmla="*/ 869 w 907"/>
                <a:gd name="T29" fmla="*/ 791 h 791"/>
                <a:gd name="T30" fmla="*/ 871 w 907"/>
                <a:gd name="T31" fmla="*/ 791 h 791"/>
                <a:gd name="T32" fmla="*/ 902 w 907"/>
                <a:gd name="T33" fmla="*/ 765 h 791"/>
                <a:gd name="T34" fmla="*/ 772 w 907"/>
                <a:gd name="T35" fmla="*/ 246 h 791"/>
                <a:gd name="T36" fmla="*/ 413 w 907"/>
                <a:gd name="T37" fmla="*/ 272 h 791"/>
                <a:gd name="T38" fmla="*/ 772 w 907"/>
                <a:gd name="T39" fmla="*/ 299 h 791"/>
                <a:gd name="T40" fmla="*/ 744 w 907"/>
                <a:gd name="T41" fmla="*/ 411 h 791"/>
                <a:gd name="T42" fmla="*/ 436 w 907"/>
                <a:gd name="T43" fmla="*/ 493 h 791"/>
                <a:gd name="T44" fmla="*/ 436 w 907"/>
                <a:gd name="T45" fmla="*/ 545 h 791"/>
                <a:gd name="T46" fmla="*/ 744 w 907"/>
                <a:gd name="T47" fmla="*/ 627 h 791"/>
                <a:gd name="T48" fmla="*/ 772 w 907"/>
                <a:gd name="T49" fmla="*/ 739 h 791"/>
                <a:gd name="T50" fmla="*/ 51 w 907"/>
                <a:gd name="T51" fmla="*/ 657 h 791"/>
                <a:gd name="T52" fmla="*/ 132 w 907"/>
                <a:gd name="T53" fmla="*/ 545 h 791"/>
                <a:gd name="T54" fmla="*/ 189 w 907"/>
                <a:gd name="T55" fmla="*/ 519 h 791"/>
                <a:gd name="T56" fmla="*/ 132 w 907"/>
                <a:gd name="T57" fmla="*/ 493 h 791"/>
                <a:gd name="T58" fmla="*/ 51 w 907"/>
                <a:gd name="T59" fmla="*/ 380 h 791"/>
                <a:gd name="T60" fmla="*/ 163 w 907"/>
                <a:gd name="T61" fmla="*/ 299 h 791"/>
                <a:gd name="T62" fmla="*/ 163 w 907"/>
                <a:gd name="T63" fmla="*/ 246 h 791"/>
                <a:gd name="T64" fmla="*/ 51 w 907"/>
                <a:gd name="T65" fmla="*/ 165 h 791"/>
                <a:gd name="T66" fmla="*/ 132 w 907"/>
                <a:gd name="T67" fmla="*/ 52 h 791"/>
                <a:gd name="T68" fmla="*/ 744 w 907"/>
                <a:gd name="T69" fmla="*/ 134 h 791"/>
                <a:gd name="T70" fmla="*/ 772 w 907"/>
                <a:gd name="T71" fmla="*/ 246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7" h="791">
                  <a:moveTo>
                    <a:pt x="876" y="739"/>
                  </a:moveTo>
                  <a:cubicBezTo>
                    <a:pt x="832" y="739"/>
                    <a:pt x="796" y="702"/>
                    <a:pt x="796" y="657"/>
                  </a:cubicBezTo>
                  <a:cubicBezTo>
                    <a:pt x="796" y="627"/>
                    <a:pt x="796" y="627"/>
                    <a:pt x="796" y="627"/>
                  </a:cubicBezTo>
                  <a:cubicBezTo>
                    <a:pt x="796" y="582"/>
                    <a:pt x="832" y="545"/>
                    <a:pt x="876" y="545"/>
                  </a:cubicBezTo>
                  <a:cubicBezTo>
                    <a:pt x="882" y="545"/>
                    <a:pt x="882" y="545"/>
                    <a:pt x="882" y="545"/>
                  </a:cubicBezTo>
                  <a:cubicBezTo>
                    <a:pt x="896" y="545"/>
                    <a:pt x="907" y="533"/>
                    <a:pt x="907" y="519"/>
                  </a:cubicBezTo>
                  <a:cubicBezTo>
                    <a:pt x="907" y="504"/>
                    <a:pt x="896" y="493"/>
                    <a:pt x="882" y="493"/>
                  </a:cubicBezTo>
                  <a:cubicBezTo>
                    <a:pt x="876" y="493"/>
                    <a:pt x="876" y="493"/>
                    <a:pt x="876" y="493"/>
                  </a:cubicBezTo>
                  <a:cubicBezTo>
                    <a:pt x="832" y="493"/>
                    <a:pt x="796" y="456"/>
                    <a:pt x="796" y="411"/>
                  </a:cubicBezTo>
                  <a:cubicBezTo>
                    <a:pt x="796" y="380"/>
                    <a:pt x="796" y="380"/>
                    <a:pt x="796" y="380"/>
                  </a:cubicBezTo>
                  <a:cubicBezTo>
                    <a:pt x="796" y="335"/>
                    <a:pt x="832" y="299"/>
                    <a:pt x="876" y="299"/>
                  </a:cubicBezTo>
                  <a:cubicBezTo>
                    <a:pt x="890" y="299"/>
                    <a:pt x="902" y="287"/>
                    <a:pt x="902" y="272"/>
                  </a:cubicBezTo>
                  <a:cubicBezTo>
                    <a:pt x="902" y="258"/>
                    <a:pt x="890" y="246"/>
                    <a:pt x="876" y="246"/>
                  </a:cubicBezTo>
                  <a:cubicBezTo>
                    <a:pt x="832" y="246"/>
                    <a:pt x="796" y="210"/>
                    <a:pt x="796" y="165"/>
                  </a:cubicBezTo>
                  <a:cubicBezTo>
                    <a:pt x="796" y="134"/>
                    <a:pt x="796" y="134"/>
                    <a:pt x="796" y="134"/>
                  </a:cubicBezTo>
                  <a:cubicBezTo>
                    <a:pt x="796" y="89"/>
                    <a:pt x="832" y="52"/>
                    <a:pt x="876" y="52"/>
                  </a:cubicBezTo>
                  <a:cubicBezTo>
                    <a:pt x="890" y="52"/>
                    <a:pt x="902" y="40"/>
                    <a:pt x="902" y="26"/>
                  </a:cubicBezTo>
                  <a:cubicBezTo>
                    <a:pt x="902" y="12"/>
                    <a:pt x="890" y="0"/>
                    <a:pt x="876" y="0"/>
                  </a:cubicBezTo>
                  <a:cubicBezTo>
                    <a:pt x="875" y="0"/>
                    <a:pt x="873" y="0"/>
                    <a:pt x="871" y="0"/>
                  </a:cubicBezTo>
                  <a:cubicBezTo>
                    <a:pt x="132" y="0"/>
                    <a:pt x="132" y="0"/>
                    <a:pt x="132" y="0"/>
                  </a:cubicBezTo>
                  <a:cubicBezTo>
                    <a:pt x="59" y="0"/>
                    <a:pt x="0" y="60"/>
                    <a:pt x="0" y="134"/>
                  </a:cubicBezTo>
                  <a:cubicBezTo>
                    <a:pt x="0" y="165"/>
                    <a:pt x="0" y="165"/>
                    <a:pt x="0" y="165"/>
                  </a:cubicBezTo>
                  <a:cubicBezTo>
                    <a:pt x="0" y="208"/>
                    <a:pt x="20" y="247"/>
                    <a:pt x="54" y="272"/>
                  </a:cubicBezTo>
                  <a:cubicBezTo>
                    <a:pt x="20" y="297"/>
                    <a:pt x="0" y="337"/>
                    <a:pt x="0" y="380"/>
                  </a:cubicBezTo>
                  <a:cubicBezTo>
                    <a:pt x="0" y="411"/>
                    <a:pt x="0" y="411"/>
                    <a:pt x="0" y="411"/>
                  </a:cubicBezTo>
                  <a:cubicBezTo>
                    <a:pt x="0" y="454"/>
                    <a:pt x="20" y="494"/>
                    <a:pt x="54" y="519"/>
                  </a:cubicBezTo>
                  <a:cubicBezTo>
                    <a:pt x="20" y="544"/>
                    <a:pt x="0" y="583"/>
                    <a:pt x="0" y="627"/>
                  </a:cubicBezTo>
                  <a:cubicBezTo>
                    <a:pt x="0" y="657"/>
                    <a:pt x="0" y="657"/>
                    <a:pt x="0" y="657"/>
                  </a:cubicBezTo>
                  <a:cubicBezTo>
                    <a:pt x="0" y="731"/>
                    <a:pt x="59" y="791"/>
                    <a:pt x="132" y="791"/>
                  </a:cubicBezTo>
                  <a:cubicBezTo>
                    <a:pt x="869" y="791"/>
                    <a:pt x="869" y="791"/>
                    <a:pt x="869" y="791"/>
                  </a:cubicBezTo>
                  <a:cubicBezTo>
                    <a:pt x="870" y="791"/>
                    <a:pt x="871" y="791"/>
                    <a:pt x="871" y="791"/>
                  </a:cubicBezTo>
                  <a:cubicBezTo>
                    <a:pt x="871" y="791"/>
                    <a:pt x="871" y="791"/>
                    <a:pt x="871" y="791"/>
                  </a:cubicBezTo>
                  <a:cubicBezTo>
                    <a:pt x="873" y="791"/>
                    <a:pt x="875" y="791"/>
                    <a:pt x="876" y="791"/>
                  </a:cubicBezTo>
                  <a:cubicBezTo>
                    <a:pt x="890" y="791"/>
                    <a:pt x="902" y="780"/>
                    <a:pt x="902" y="765"/>
                  </a:cubicBezTo>
                  <a:cubicBezTo>
                    <a:pt x="902" y="751"/>
                    <a:pt x="890" y="739"/>
                    <a:pt x="876" y="739"/>
                  </a:cubicBezTo>
                  <a:close/>
                  <a:moveTo>
                    <a:pt x="772" y="246"/>
                  </a:moveTo>
                  <a:cubicBezTo>
                    <a:pt x="439" y="246"/>
                    <a:pt x="439" y="246"/>
                    <a:pt x="439" y="246"/>
                  </a:cubicBezTo>
                  <a:cubicBezTo>
                    <a:pt x="425" y="246"/>
                    <a:pt x="413" y="258"/>
                    <a:pt x="413" y="272"/>
                  </a:cubicBezTo>
                  <a:cubicBezTo>
                    <a:pt x="413" y="287"/>
                    <a:pt x="425" y="299"/>
                    <a:pt x="439" y="299"/>
                  </a:cubicBezTo>
                  <a:cubicBezTo>
                    <a:pt x="772" y="299"/>
                    <a:pt x="772" y="299"/>
                    <a:pt x="772" y="299"/>
                  </a:cubicBezTo>
                  <a:cubicBezTo>
                    <a:pt x="754" y="322"/>
                    <a:pt x="744" y="350"/>
                    <a:pt x="744" y="380"/>
                  </a:cubicBezTo>
                  <a:cubicBezTo>
                    <a:pt x="744" y="411"/>
                    <a:pt x="744" y="411"/>
                    <a:pt x="744" y="411"/>
                  </a:cubicBezTo>
                  <a:cubicBezTo>
                    <a:pt x="744" y="441"/>
                    <a:pt x="754" y="470"/>
                    <a:pt x="772" y="493"/>
                  </a:cubicBezTo>
                  <a:cubicBezTo>
                    <a:pt x="436" y="493"/>
                    <a:pt x="436" y="493"/>
                    <a:pt x="436" y="493"/>
                  </a:cubicBezTo>
                  <a:cubicBezTo>
                    <a:pt x="422" y="493"/>
                    <a:pt x="411" y="504"/>
                    <a:pt x="411" y="519"/>
                  </a:cubicBezTo>
                  <a:cubicBezTo>
                    <a:pt x="411" y="533"/>
                    <a:pt x="422" y="545"/>
                    <a:pt x="436" y="545"/>
                  </a:cubicBezTo>
                  <a:cubicBezTo>
                    <a:pt x="772" y="545"/>
                    <a:pt x="772" y="545"/>
                    <a:pt x="772" y="545"/>
                  </a:cubicBezTo>
                  <a:cubicBezTo>
                    <a:pt x="754" y="568"/>
                    <a:pt x="744" y="597"/>
                    <a:pt x="744" y="627"/>
                  </a:cubicBezTo>
                  <a:cubicBezTo>
                    <a:pt x="744" y="657"/>
                    <a:pt x="744" y="657"/>
                    <a:pt x="744" y="657"/>
                  </a:cubicBezTo>
                  <a:cubicBezTo>
                    <a:pt x="744" y="687"/>
                    <a:pt x="754" y="716"/>
                    <a:pt x="772" y="739"/>
                  </a:cubicBezTo>
                  <a:cubicBezTo>
                    <a:pt x="132" y="739"/>
                    <a:pt x="132" y="739"/>
                    <a:pt x="132" y="739"/>
                  </a:cubicBezTo>
                  <a:cubicBezTo>
                    <a:pt x="88" y="739"/>
                    <a:pt x="51" y="702"/>
                    <a:pt x="51" y="657"/>
                  </a:cubicBezTo>
                  <a:cubicBezTo>
                    <a:pt x="51" y="627"/>
                    <a:pt x="51" y="627"/>
                    <a:pt x="51" y="627"/>
                  </a:cubicBezTo>
                  <a:cubicBezTo>
                    <a:pt x="51" y="582"/>
                    <a:pt x="88" y="545"/>
                    <a:pt x="132" y="545"/>
                  </a:cubicBezTo>
                  <a:cubicBezTo>
                    <a:pt x="163" y="545"/>
                    <a:pt x="163" y="545"/>
                    <a:pt x="163" y="545"/>
                  </a:cubicBezTo>
                  <a:cubicBezTo>
                    <a:pt x="178" y="545"/>
                    <a:pt x="189" y="533"/>
                    <a:pt x="189" y="519"/>
                  </a:cubicBezTo>
                  <a:cubicBezTo>
                    <a:pt x="189" y="504"/>
                    <a:pt x="178" y="493"/>
                    <a:pt x="163" y="493"/>
                  </a:cubicBezTo>
                  <a:cubicBezTo>
                    <a:pt x="132" y="493"/>
                    <a:pt x="132" y="493"/>
                    <a:pt x="132" y="493"/>
                  </a:cubicBezTo>
                  <a:cubicBezTo>
                    <a:pt x="88" y="493"/>
                    <a:pt x="51" y="456"/>
                    <a:pt x="51" y="411"/>
                  </a:cubicBezTo>
                  <a:cubicBezTo>
                    <a:pt x="51" y="380"/>
                    <a:pt x="51" y="380"/>
                    <a:pt x="51" y="380"/>
                  </a:cubicBezTo>
                  <a:cubicBezTo>
                    <a:pt x="51" y="335"/>
                    <a:pt x="88" y="299"/>
                    <a:pt x="132" y="299"/>
                  </a:cubicBezTo>
                  <a:cubicBezTo>
                    <a:pt x="163" y="299"/>
                    <a:pt x="163" y="299"/>
                    <a:pt x="163" y="299"/>
                  </a:cubicBezTo>
                  <a:cubicBezTo>
                    <a:pt x="178" y="299"/>
                    <a:pt x="189" y="287"/>
                    <a:pt x="189" y="272"/>
                  </a:cubicBezTo>
                  <a:cubicBezTo>
                    <a:pt x="189" y="258"/>
                    <a:pt x="178" y="246"/>
                    <a:pt x="163" y="246"/>
                  </a:cubicBezTo>
                  <a:cubicBezTo>
                    <a:pt x="132" y="246"/>
                    <a:pt x="132" y="246"/>
                    <a:pt x="132" y="246"/>
                  </a:cubicBezTo>
                  <a:cubicBezTo>
                    <a:pt x="88" y="246"/>
                    <a:pt x="51" y="210"/>
                    <a:pt x="51" y="165"/>
                  </a:cubicBezTo>
                  <a:cubicBezTo>
                    <a:pt x="51" y="134"/>
                    <a:pt x="51" y="134"/>
                    <a:pt x="51" y="134"/>
                  </a:cubicBezTo>
                  <a:cubicBezTo>
                    <a:pt x="51" y="89"/>
                    <a:pt x="88" y="52"/>
                    <a:pt x="132" y="52"/>
                  </a:cubicBezTo>
                  <a:cubicBezTo>
                    <a:pt x="772" y="52"/>
                    <a:pt x="772" y="52"/>
                    <a:pt x="772" y="52"/>
                  </a:cubicBezTo>
                  <a:cubicBezTo>
                    <a:pt x="754" y="75"/>
                    <a:pt x="744" y="104"/>
                    <a:pt x="744" y="134"/>
                  </a:cubicBezTo>
                  <a:cubicBezTo>
                    <a:pt x="744" y="165"/>
                    <a:pt x="744" y="165"/>
                    <a:pt x="744" y="165"/>
                  </a:cubicBezTo>
                  <a:cubicBezTo>
                    <a:pt x="744" y="195"/>
                    <a:pt x="754" y="223"/>
                    <a:pt x="772"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542" y="2923"/>
              <a:ext cx="187" cy="507"/>
            </a:xfrm>
            <a:custGeom>
              <a:avLst/>
              <a:gdLst>
                <a:gd name="T0" fmla="*/ 171 w 196"/>
                <a:gd name="T1" fmla="*/ 0 h 529"/>
                <a:gd name="T2" fmla="*/ 26 w 196"/>
                <a:gd name="T3" fmla="*/ 0 h 529"/>
                <a:gd name="T4" fmla="*/ 0 w 196"/>
                <a:gd name="T5" fmla="*/ 26 h 529"/>
                <a:gd name="T6" fmla="*/ 0 w 196"/>
                <a:gd name="T7" fmla="*/ 502 h 529"/>
                <a:gd name="T8" fmla="*/ 2 w 196"/>
                <a:gd name="T9" fmla="*/ 512 h 529"/>
                <a:gd name="T10" fmla="*/ 16 w 196"/>
                <a:gd name="T11" fmla="*/ 526 h 529"/>
                <a:gd name="T12" fmla="*/ 36 w 196"/>
                <a:gd name="T13" fmla="*/ 526 h 529"/>
                <a:gd name="T14" fmla="*/ 44 w 196"/>
                <a:gd name="T15" fmla="*/ 520 h 529"/>
                <a:gd name="T16" fmla="*/ 98 w 196"/>
                <a:gd name="T17" fmla="*/ 466 h 529"/>
                <a:gd name="T18" fmla="*/ 152 w 196"/>
                <a:gd name="T19" fmla="*/ 520 h 529"/>
                <a:gd name="T20" fmla="*/ 161 w 196"/>
                <a:gd name="T21" fmla="*/ 526 h 529"/>
                <a:gd name="T22" fmla="*/ 171 w 196"/>
                <a:gd name="T23" fmla="*/ 528 h 529"/>
                <a:gd name="T24" fmla="*/ 180 w 196"/>
                <a:gd name="T25" fmla="*/ 526 h 529"/>
                <a:gd name="T26" fmla="*/ 194 w 196"/>
                <a:gd name="T27" fmla="*/ 512 h 529"/>
                <a:gd name="T28" fmla="*/ 196 w 196"/>
                <a:gd name="T29" fmla="*/ 502 h 529"/>
                <a:gd name="T30" fmla="*/ 196 w 196"/>
                <a:gd name="T31" fmla="*/ 26 h 529"/>
                <a:gd name="T32" fmla="*/ 171 w 196"/>
                <a:gd name="T33" fmla="*/ 0 h 529"/>
                <a:gd name="T34" fmla="*/ 145 w 196"/>
                <a:gd name="T35" fmla="*/ 439 h 529"/>
                <a:gd name="T36" fmla="*/ 117 w 196"/>
                <a:gd name="T37" fmla="*/ 410 h 529"/>
                <a:gd name="T38" fmla="*/ 80 w 196"/>
                <a:gd name="T39" fmla="*/ 410 h 529"/>
                <a:gd name="T40" fmla="*/ 52 w 196"/>
                <a:gd name="T41" fmla="*/ 439 h 529"/>
                <a:gd name="T42" fmla="*/ 52 w 196"/>
                <a:gd name="T43" fmla="*/ 53 h 529"/>
                <a:gd name="T44" fmla="*/ 145 w 196"/>
                <a:gd name="T45" fmla="*/ 53 h 529"/>
                <a:gd name="T46" fmla="*/ 145 w 196"/>
                <a:gd name="T47" fmla="*/ 43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529">
                  <a:moveTo>
                    <a:pt x="171" y="0"/>
                  </a:moveTo>
                  <a:cubicBezTo>
                    <a:pt x="26" y="0"/>
                    <a:pt x="26" y="0"/>
                    <a:pt x="26" y="0"/>
                  </a:cubicBezTo>
                  <a:cubicBezTo>
                    <a:pt x="12" y="0"/>
                    <a:pt x="0" y="12"/>
                    <a:pt x="0" y="26"/>
                  </a:cubicBezTo>
                  <a:cubicBezTo>
                    <a:pt x="0" y="502"/>
                    <a:pt x="0" y="502"/>
                    <a:pt x="0" y="502"/>
                  </a:cubicBezTo>
                  <a:cubicBezTo>
                    <a:pt x="0" y="505"/>
                    <a:pt x="1" y="509"/>
                    <a:pt x="2" y="512"/>
                  </a:cubicBezTo>
                  <a:cubicBezTo>
                    <a:pt x="5" y="518"/>
                    <a:pt x="10" y="523"/>
                    <a:pt x="16" y="526"/>
                  </a:cubicBezTo>
                  <a:cubicBezTo>
                    <a:pt x="23" y="529"/>
                    <a:pt x="30" y="529"/>
                    <a:pt x="36" y="526"/>
                  </a:cubicBezTo>
                  <a:cubicBezTo>
                    <a:pt x="39" y="525"/>
                    <a:pt x="42" y="523"/>
                    <a:pt x="44" y="520"/>
                  </a:cubicBezTo>
                  <a:cubicBezTo>
                    <a:pt x="98" y="466"/>
                    <a:pt x="98" y="466"/>
                    <a:pt x="98" y="466"/>
                  </a:cubicBezTo>
                  <a:cubicBezTo>
                    <a:pt x="152" y="520"/>
                    <a:pt x="152" y="520"/>
                    <a:pt x="152" y="520"/>
                  </a:cubicBezTo>
                  <a:cubicBezTo>
                    <a:pt x="155" y="523"/>
                    <a:pt x="158" y="525"/>
                    <a:pt x="161" y="526"/>
                  </a:cubicBezTo>
                  <a:cubicBezTo>
                    <a:pt x="164" y="527"/>
                    <a:pt x="167" y="528"/>
                    <a:pt x="171" y="528"/>
                  </a:cubicBezTo>
                  <a:cubicBezTo>
                    <a:pt x="174" y="528"/>
                    <a:pt x="177" y="527"/>
                    <a:pt x="180" y="526"/>
                  </a:cubicBezTo>
                  <a:cubicBezTo>
                    <a:pt x="187" y="523"/>
                    <a:pt x="192" y="518"/>
                    <a:pt x="194" y="512"/>
                  </a:cubicBezTo>
                  <a:cubicBezTo>
                    <a:pt x="196" y="509"/>
                    <a:pt x="196" y="505"/>
                    <a:pt x="196" y="502"/>
                  </a:cubicBezTo>
                  <a:cubicBezTo>
                    <a:pt x="196" y="26"/>
                    <a:pt x="196" y="26"/>
                    <a:pt x="196" y="26"/>
                  </a:cubicBezTo>
                  <a:cubicBezTo>
                    <a:pt x="196" y="12"/>
                    <a:pt x="185" y="0"/>
                    <a:pt x="171" y="0"/>
                  </a:cubicBezTo>
                  <a:close/>
                  <a:moveTo>
                    <a:pt x="145" y="439"/>
                  </a:moveTo>
                  <a:cubicBezTo>
                    <a:pt x="117" y="410"/>
                    <a:pt x="117" y="410"/>
                    <a:pt x="117" y="410"/>
                  </a:cubicBezTo>
                  <a:cubicBezTo>
                    <a:pt x="107" y="400"/>
                    <a:pt x="90" y="400"/>
                    <a:pt x="80" y="410"/>
                  </a:cubicBezTo>
                  <a:cubicBezTo>
                    <a:pt x="52" y="439"/>
                    <a:pt x="52" y="439"/>
                    <a:pt x="52" y="439"/>
                  </a:cubicBezTo>
                  <a:cubicBezTo>
                    <a:pt x="52" y="53"/>
                    <a:pt x="52" y="53"/>
                    <a:pt x="52" y="53"/>
                  </a:cubicBezTo>
                  <a:cubicBezTo>
                    <a:pt x="145" y="53"/>
                    <a:pt x="145" y="53"/>
                    <a:pt x="145" y="53"/>
                  </a:cubicBezTo>
                  <a:lnTo>
                    <a:pt x="145" y="4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262158"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第二部分：研究内容</a:t>
            </a:r>
          </a:p>
        </p:txBody>
      </p:sp>
      <p:sp>
        <p:nvSpPr>
          <p:cNvPr id="5" name="矩形 4"/>
          <p:cNvSpPr/>
          <p:nvPr/>
        </p:nvSpPr>
        <p:spPr>
          <a:xfrm>
            <a:off x="235324" y="589402"/>
            <a:ext cx="1279517" cy="338554"/>
          </a:xfrm>
          <a:prstGeom prst="rect">
            <a:avLst/>
          </a:prstGeom>
        </p:spPr>
        <p:txBody>
          <a:bodyPr wrap="none">
            <a:spAutoFit/>
          </a:bodyPr>
          <a:lstStyle/>
          <a:p>
            <a:pPr fontAlgn="base">
              <a:spcBef>
                <a:spcPct val="0"/>
              </a:spcBef>
              <a:spcAft>
                <a:spcPct val="0"/>
              </a:spcAft>
              <a:defRPr/>
            </a:pPr>
            <a:r>
              <a:rPr lang="en-US" altLang="zh-CN" sz="800" dirty="0">
                <a:solidFill>
                  <a:schemeClr val="accent1"/>
                </a:solidFill>
                <a:latin typeface="+mj-lt"/>
                <a:ea typeface="方正兰亭黑_GBK"/>
              </a:rPr>
              <a:t>RESEARCH </a:t>
            </a:r>
            <a:r>
              <a:rPr lang="en-US" altLang="zh-CN" sz="800" dirty="0">
                <a:solidFill>
                  <a:srgbClr val="304371"/>
                </a:solidFill>
                <a:latin typeface="Arial" panose="020B0604020202020204"/>
                <a:ea typeface="方正兰亭黑_GBK"/>
              </a:rPr>
              <a:t>CONTENT</a:t>
            </a:r>
          </a:p>
          <a:p>
            <a:pPr lvl="0" fontAlgn="base">
              <a:spcBef>
                <a:spcPct val="0"/>
              </a:spcBef>
              <a:spcAft>
                <a:spcPct val="0"/>
              </a:spcAft>
              <a:defRPr/>
            </a:pPr>
            <a:endParaRPr lang="en-US" altLang="zh-CN" sz="800" dirty="0">
              <a:solidFill>
                <a:schemeClr val="accent1"/>
              </a:solidFill>
              <a:latin typeface="+mj-lt"/>
              <a:ea typeface="方正兰亭黑_GBK"/>
            </a:endParaRPr>
          </a:p>
        </p:txBody>
      </p:sp>
      <p:cxnSp>
        <p:nvCxnSpPr>
          <p:cNvPr id="7" name="直接连接符 6"/>
          <p:cNvCxnSpPr/>
          <p:nvPr/>
        </p:nvCxnSpPr>
        <p:spPr>
          <a:xfrm>
            <a:off x="700088" y="919383"/>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4" name="矩形 43"/>
          <p:cNvSpPr/>
          <p:nvPr/>
        </p:nvSpPr>
        <p:spPr bwMode="auto">
          <a:xfrm>
            <a:off x="352148" y="2056126"/>
            <a:ext cx="304891" cy="338554"/>
          </a:xfrm>
          <a:prstGeom prst="rect">
            <a:avLst/>
          </a:prstGeom>
          <a:noFill/>
        </p:spPr>
        <p:txBody>
          <a:bodyPr wrap="none">
            <a:spAutoFit/>
          </a:bodyPr>
          <a:lstStyle/>
          <a:p>
            <a:pPr algn="r">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0C974A20-8CAE-444E-87C7-CA9D13397EFF}"/>
              </a:ext>
            </a:extLst>
          </p:cNvPr>
          <p:cNvPicPr>
            <a:picLocks noChangeAspect="1"/>
          </p:cNvPicPr>
          <p:nvPr/>
        </p:nvPicPr>
        <p:blipFill>
          <a:blip r:embed="rId2"/>
          <a:stretch>
            <a:fillRect/>
          </a:stretch>
        </p:blipFill>
        <p:spPr>
          <a:xfrm>
            <a:off x="6205897" y="298234"/>
            <a:ext cx="1279517" cy="4535522"/>
          </a:xfrm>
          <a:prstGeom prst="rect">
            <a:avLst/>
          </a:prstGeom>
        </p:spPr>
      </p:pic>
      <p:sp>
        <p:nvSpPr>
          <p:cNvPr id="6" name="文本框 5">
            <a:extLst>
              <a:ext uri="{FF2B5EF4-FFF2-40B4-BE49-F238E27FC236}">
                <a16:creationId xmlns:a16="http://schemas.microsoft.com/office/drawing/2014/main" id="{3D4A6C12-FCAE-4B0E-8840-1B2649BC09AC}"/>
              </a:ext>
            </a:extLst>
          </p:cNvPr>
          <p:cNvSpPr txBox="1"/>
          <p:nvPr/>
        </p:nvSpPr>
        <p:spPr>
          <a:xfrm>
            <a:off x="639758" y="2063919"/>
            <a:ext cx="1614545" cy="276999"/>
          </a:xfrm>
          <a:prstGeom prst="rect">
            <a:avLst/>
          </a:prstGeom>
          <a:noFill/>
        </p:spPr>
        <p:txBody>
          <a:bodyPr wrap="none" rtlCol="0">
            <a:spAutoFit/>
          </a:bodyPr>
          <a:lstStyle/>
          <a:p>
            <a:r>
              <a:rPr lang="en-US" altLang="zh-CN" sz="1200" dirty="0">
                <a:latin typeface="+mj-ea"/>
                <a:ea typeface="+mj-ea"/>
              </a:rPr>
              <a:t> </a:t>
            </a:r>
            <a:r>
              <a:rPr lang="zh-CN" altLang="en-US" sz="1200" dirty="0">
                <a:latin typeface="+mj-ea"/>
                <a:ea typeface="+mj-ea"/>
              </a:rPr>
              <a:t>处理满文单词数据集</a:t>
            </a:r>
          </a:p>
        </p:txBody>
      </p:sp>
      <p:sp>
        <p:nvSpPr>
          <p:cNvPr id="33" name="矩形 32">
            <a:extLst>
              <a:ext uri="{FF2B5EF4-FFF2-40B4-BE49-F238E27FC236}">
                <a16:creationId xmlns:a16="http://schemas.microsoft.com/office/drawing/2014/main" id="{C5F74417-35C8-4D9F-AE9A-B8418608193F}"/>
              </a:ext>
            </a:extLst>
          </p:cNvPr>
          <p:cNvSpPr/>
          <p:nvPr/>
        </p:nvSpPr>
        <p:spPr bwMode="auto">
          <a:xfrm>
            <a:off x="352147" y="2402473"/>
            <a:ext cx="304892" cy="338554"/>
          </a:xfrm>
          <a:prstGeom prst="rect">
            <a:avLst/>
          </a:prstGeom>
          <a:noFill/>
        </p:spPr>
        <p:txBody>
          <a:bodyPr wrap="none">
            <a:spAutoFit/>
          </a:bodyPr>
          <a:lstStyle/>
          <a:p>
            <a:pPr algn="r">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文本框 33">
            <a:extLst>
              <a:ext uri="{FF2B5EF4-FFF2-40B4-BE49-F238E27FC236}">
                <a16:creationId xmlns:a16="http://schemas.microsoft.com/office/drawing/2014/main" id="{460AE416-6F51-4755-B350-934DBE735E15}"/>
              </a:ext>
            </a:extLst>
          </p:cNvPr>
          <p:cNvSpPr txBox="1"/>
          <p:nvPr/>
        </p:nvSpPr>
        <p:spPr>
          <a:xfrm>
            <a:off x="639758" y="2433250"/>
            <a:ext cx="4987006" cy="276999"/>
          </a:xfrm>
          <a:prstGeom prst="rect">
            <a:avLst/>
          </a:prstGeom>
          <a:noFill/>
        </p:spPr>
        <p:txBody>
          <a:bodyPr wrap="none" rtlCol="0">
            <a:spAutoFit/>
          </a:bodyPr>
          <a:lstStyle/>
          <a:p>
            <a:r>
              <a:rPr lang="en-US" altLang="zh-CN" sz="1200" dirty="0">
                <a:latin typeface="+mj-ea"/>
                <a:ea typeface="+mj-ea"/>
              </a:rPr>
              <a:t> </a:t>
            </a:r>
            <a:r>
              <a:rPr lang="zh-CN" altLang="en-US" sz="1200" dirty="0">
                <a:latin typeface="+mj-ea"/>
                <a:ea typeface="+mj-ea"/>
              </a:rPr>
              <a:t>基于</a:t>
            </a:r>
            <a:r>
              <a:rPr lang="en-US" altLang="zh-CN" sz="1200" dirty="0">
                <a:latin typeface="+mj-ea"/>
                <a:ea typeface="+mj-ea"/>
              </a:rPr>
              <a:t>AlexNet</a:t>
            </a:r>
            <a:r>
              <a:rPr lang="zh-CN" altLang="en-US" sz="1200" dirty="0">
                <a:latin typeface="+mj-ea"/>
                <a:ea typeface="+mj-ea"/>
              </a:rPr>
              <a:t>、</a:t>
            </a:r>
            <a:r>
              <a:rPr lang="en-US" altLang="zh-CN" sz="1200" dirty="0">
                <a:latin typeface="+mj-ea"/>
                <a:ea typeface="+mj-ea"/>
              </a:rPr>
              <a:t>VGGNet</a:t>
            </a:r>
            <a:r>
              <a:rPr lang="zh-CN" altLang="en-US" sz="1200" dirty="0">
                <a:latin typeface="+mj-ea"/>
                <a:ea typeface="+mj-ea"/>
              </a:rPr>
              <a:t>和</a:t>
            </a:r>
            <a:r>
              <a:rPr lang="en-US" altLang="zh-CN" sz="1200" dirty="0">
                <a:latin typeface="+mj-ea"/>
                <a:ea typeface="+mj-ea"/>
              </a:rPr>
              <a:t>GoogleNet</a:t>
            </a:r>
            <a:r>
              <a:rPr lang="zh-CN" altLang="en-US" sz="1200" dirty="0">
                <a:latin typeface="+mj-ea"/>
                <a:ea typeface="+mj-ea"/>
              </a:rPr>
              <a:t>网络训练模型实现满文单词识别</a:t>
            </a:r>
          </a:p>
        </p:txBody>
      </p:sp>
      <p:sp>
        <p:nvSpPr>
          <p:cNvPr id="35" name="矩形 34">
            <a:extLst>
              <a:ext uri="{FF2B5EF4-FFF2-40B4-BE49-F238E27FC236}">
                <a16:creationId xmlns:a16="http://schemas.microsoft.com/office/drawing/2014/main" id="{F02C1225-7412-46CC-BFA2-1BFC0F06324D}"/>
              </a:ext>
            </a:extLst>
          </p:cNvPr>
          <p:cNvSpPr/>
          <p:nvPr/>
        </p:nvSpPr>
        <p:spPr bwMode="auto">
          <a:xfrm>
            <a:off x="351256" y="2733233"/>
            <a:ext cx="304892" cy="338554"/>
          </a:xfrm>
          <a:prstGeom prst="rect">
            <a:avLst/>
          </a:prstGeom>
          <a:noFill/>
        </p:spPr>
        <p:txBody>
          <a:bodyPr wrap="none">
            <a:spAutoFit/>
          </a:bodyPr>
          <a:lstStyle/>
          <a:p>
            <a:pPr algn="r">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文本框 35">
            <a:extLst>
              <a:ext uri="{FF2B5EF4-FFF2-40B4-BE49-F238E27FC236}">
                <a16:creationId xmlns:a16="http://schemas.microsoft.com/office/drawing/2014/main" id="{CCEBABE6-E8DD-4C5B-84A2-0823A8DED3AE}"/>
              </a:ext>
            </a:extLst>
          </p:cNvPr>
          <p:cNvSpPr txBox="1"/>
          <p:nvPr/>
        </p:nvSpPr>
        <p:spPr>
          <a:xfrm>
            <a:off x="656148" y="2764010"/>
            <a:ext cx="1614545" cy="276999"/>
          </a:xfrm>
          <a:prstGeom prst="rect">
            <a:avLst/>
          </a:prstGeom>
          <a:noFill/>
        </p:spPr>
        <p:txBody>
          <a:bodyPr wrap="none" rtlCol="0">
            <a:spAutoFit/>
          </a:bodyPr>
          <a:lstStyle/>
          <a:p>
            <a:r>
              <a:rPr lang="en-US" altLang="zh-CN" sz="1200" dirty="0">
                <a:latin typeface="+mj-ea"/>
                <a:ea typeface="+mj-ea"/>
              </a:rPr>
              <a:t> </a:t>
            </a:r>
            <a:r>
              <a:rPr lang="zh-CN" altLang="en-US" sz="1200" dirty="0">
                <a:latin typeface="+mj-ea"/>
                <a:ea typeface="+mj-ea"/>
              </a:rPr>
              <a:t>可视化满文单词特征</a:t>
            </a:r>
          </a:p>
        </p:txBody>
      </p:sp>
      <p:sp>
        <p:nvSpPr>
          <p:cNvPr id="37" name="矩形 36">
            <a:extLst>
              <a:ext uri="{FF2B5EF4-FFF2-40B4-BE49-F238E27FC236}">
                <a16:creationId xmlns:a16="http://schemas.microsoft.com/office/drawing/2014/main" id="{78F77CEB-4FD8-4271-9E5D-4EE7FB9F6F24}"/>
              </a:ext>
            </a:extLst>
          </p:cNvPr>
          <p:cNvSpPr/>
          <p:nvPr/>
        </p:nvSpPr>
        <p:spPr bwMode="auto">
          <a:xfrm>
            <a:off x="351256" y="3083762"/>
            <a:ext cx="304892" cy="338554"/>
          </a:xfrm>
          <a:prstGeom prst="rect">
            <a:avLst/>
          </a:prstGeom>
          <a:noFill/>
        </p:spPr>
        <p:txBody>
          <a:bodyPr wrap="none">
            <a:spAutoFit/>
          </a:bodyPr>
          <a:lstStyle/>
          <a:p>
            <a:pPr algn="r">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8" name="文本框 37">
            <a:extLst>
              <a:ext uri="{FF2B5EF4-FFF2-40B4-BE49-F238E27FC236}">
                <a16:creationId xmlns:a16="http://schemas.microsoft.com/office/drawing/2014/main" id="{9FB37BB2-81AC-41E8-9445-E3CE03E61F68}"/>
              </a:ext>
            </a:extLst>
          </p:cNvPr>
          <p:cNvSpPr txBox="1"/>
          <p:nvPr/>
        </p:nvSpPr>
        <p:spPr>
          <a:xfrm>
            <a:off x="656147" y="3114539"/>
            <a:ext cx="1460656" cy="276999"/>
          </a:xfrm>
          <a:prstGeom prst="rect">
            <a:avLst/>
          </a:prstGeom>
          <a:noFill/>
        </p:spPr>
        <p:txBody>
          <a:bodyPr wrap="none" rtlCol="0">
            <a:spAutoFit/>
          </a:bodyPr>
          <a:lstStyle/>
          <a:p>
            <a:r>
              <a:rPr lang="en-US" altLang="zh-CN" sz="1200" dirty="0">
                <a:latin typeface="+mj-ea"/>
                <a:ea typeface="+mj-ea"/>
              </a:rPr>
              <a:t> </a:t>
            </a:r>
            <a:r>
              <a:rPr lang="zh-CN" altLang="en-US" sz="1200" dirty="0">
                <a:latin typeface="+mj-ea"/>
                <a:ea typeface="+mj-ea"/>
              </a:rPr>
              <a:t>总结分析实验结果</a:t>
            </a:r>
          </a:p>
        </p:txBody>
      </p:sp>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402449" y="2601597"/>
            <a:ext cx="2339102" cy="523220"/>
          </a:xfrm>
          <a:prstGeom prst="rect">
            <a:avLst/>
          </a:prstGeom>
          <a:noFill/>
        </p:spPr>
        <p:txBody>
          <a:bodyPr wrap="none">
            <a:spAutoFit/>
          </a:bodyPr>
          <a:lstStyle/>
          <a:p>
            <a:pPr algn="ctr">
              <a:defRPr/>
            </a:pPr>
            <a:r>
              <a:rPr lang="zh-CN" altLang="en-US" sz="28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研究成果展示</a:t>
            </a:r>
          </a:p>
        </p:txBody>
      </p:sp>
      <p:sp>
        <p:nvSpPr>
          <p:cNvPr id="14" name="矩形 13"/>
          <p:cNvSpPr/>
          <p:nvPr/>
        </p:nvSpPr>
        <p:spPr>
          <a:xfrm>
            <a:off x="3756712" y="3124818"/>
            <a:ext cx="1630575" cy="253916"/>
          </a:xfrm>
          <a:prstGeom prst="rect">
            <a:avLst/>
          </a:prstGeom>
        </p:spPr>
        <p:txBody>
          <a:bodyPr wrap="none">
            <a:spAutoFit/>
          </a:bodyPr>
          <a:lstStyle/>
          <a:p>
            <a:pPr algn="ctr" fontAlgn="base">
              <a:spcBef>
                <a:spcPct val="0"/>
              </a:spcBef>
              <a:spcAft>
                <a:spcPct val="0"/>
              </a:spcAft>
              <a:defRPr/>
            </a:pPr>
            <a:r>
              <a:rPr lang="en-US" altLang="zh-CN" sz="1050" dirty="0">
                <a:solidFill>
                  <a:srgbClr val="304371"/>
                </a:solidFill>
                <a:latin typeface="Arial" panose="020B0604020202020204"/>
                <a:ea typeface="方正兰亭黑_GBK"/>
              </a:rPr>
              <a:t>RESEARCH RESULTS </a:t>
            </a:r>
          </a:p>
        </p:txBody>
      </p:sp>
      <p:cxnSp>
        <p:nvCxnSpPr>
          <p:cNvPr id="16" name="直接连接符 15"/>
          <p:cNvCxnSpPr/>
          <p:nvPr/>
        </p:nvCxnSpPr>
        <p:spPr>
          <a:xfrm>
            <a:off x="4441373" y="3469202"/>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677142" y="513748"/>
            <a:ext cx="3850577" cy="1781316"/>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467188" y="706188"/>
            <a:ext cx="4270487" cy="3999496"/>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 name="Group 11"/>
          <p:cNvGrpSpPr>
            <a:grpSpLocks noChangeAspect="1"/>
          </p:cNvGrpSpPr>
          <p:nvPr/>
        </p:nvGrpSpPr>
        <p:grpSpPr bwMode="auto">
          <a:xfrm>
            <a:off x="4416284" y="1243213"/>
            <a:ext cx="412102" cy="487421"/>
            <a:chOff x="4732" y="1909"/>
            <a:chExt cx="383" cy="453"/>
          </a:xfrm>
          <a:solidFill>
            <a:schemeClr val="accent1"/>
          </a:solidFill>
        </p:grpSpPr>
        <p:sp>
          <p:nvSpPr>
            <p:cNvPr id="12" name="Freeform 12"/>
            <p:cNvSpPr/>
            <p:nvPr/>
          </p:nvSpPr>
          <p:spPr bwMode="auto">
            <a:xfrm>
              <a:off x="4835" y="2247"/>
              <a:ext cx="214" cy="16"/>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4835" y="2284"/>
              <a:ext cx="214" cy="17"/>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a:spLocks noEditPoints="1"/>
            </p:cNvSpPr>
            <p:nvPr/>
          </p:nvSpPr>
          <p:spPr bwMode="auto">
            <a:xfrm>
              <a:off x="4732" y="1909"/>
              <a:ext cx="383" cy="453"/>
            </a:xfrm>
            <a:custGeom>
              <a:avLst/>
              <a:gdLst>
                <a:gd name="T0" fmla="*/ 486 w 504"/>
                <a:gd name="T1" fmla="*/ 419 h 598"/>
                <a:gd name="T2" fmla="*/ 502 w 504"/>
                <a:gd name="T3" fmla="*/ 398 h 598"/>
                <a:gd name="T4" fmla="*/ 502 w 504"/>
                <a:gd name="T5" fmla="*/ 21 h 598"/>
                <a:gd name="T6" fmla="*/ 480 w 504"/>
                <a:gd name="T7" fmla="*/ 0 h 598"/>
                <a:gd name="T8" fmla="*/ 65 w 504"/>
                <a:gd name="T9" fmla="*/ 0 h 598"/>
                <a:gd name="T10" fmla="*/ 0 w 504"/>
                <a:gd name="T11" fmla="*/ 65 h 598"/>
                <a:gd name="T12" fmla="*/ 0 w 504"/>
                <a:gd name="T13" fmla="*/ 533 h 598"/>
                <a:gd name="T14" fmla="*/ 65 w 504"/>
                <a:gd name="T15" fmla="*/ 598 h 598"/>
                <a:gd name="T16" fmla="*/ 480 w 504"/>
                <a:gd name="T17" fmla="*/ 598 h 598"/>
                <a:gd name="T18" fmla="*/ 500 w 504"/>
                <a:gd name="T19" fmla="*/ 585 h 598"/>
                <a:gd name="T20" fmla="*/ 497 w 504"/>
                <a:gd name="T21" fmla="*/ 562 h 598"/>
                <a:gd name="T22" fmla="*/ 481 w 504"/>
                <a:gd name="T23" fmla="*/ 522 h 598"/>
                <a:gd name="T24" fmla="*/ 487 w 504"/>
                <a:gd name="T25" fmla="*/ 497 h 598"/>
                <a:gd name="T26" fmla="*/ 477 w 504"/>
                <a:gd name="T27" fmla="*/ 467 h 598"/>
                <a:gd name="T28" fmla="*/ 448 w 504"/>
                <a:gd name="T29" fmla="*/ 477 h 598"/>
                <a:gd name="T30" fmla="*/ 437 w 504"/>
                <a:gd name="T31" fmla="*/ 522 h 598"/>
                <a:gd name="T32" fmla="*/ 442 w 504"/>
                <a:gd name="T33" fmla="*/ 555 h 598"/>
                <a:gd name="T34" fmla="*/ 65 w 504"/>
                <a:gd name="T35" fmla="*/ 555 h 598"/>
                <a:gd name="T36" fmla="*/ 43 w 504"/>
                <a:gd name="T37" fmla="*/ 533 h 598"/>
                <a:gd name="T38" fmla="*/ 43 w 504"/>
                <a:gd name="T39" fmla="*/ 65 h 598"/>
                <a:gd name="T40" fmla="*/ 65 w 504"/>
                <a:gd name="T41" fmla="*/ 43 h 598"/>
                <a:gd name="T42" fmla="*/ 295 w 504"/>
                <a:gd name="T43" fmla="*/ 43 h 598"/>
                <a:gd name="T44" fmla="*/ 295 w 504"/>
                <a:gd name="T45" fmla="*/ 278 h 598"/>
                <a:gd name="T46" fmla="*/ 301 w 504"/>
                <a:gd name="T47" fmla="*/ 288 h 598"/>
                <a:gd name="T48" fmla="*/ 312 w 504"/>
                <a:gd name="T49" fmla="*/ 286 h 598"/>
                <a:gd name="T50" fmla="*/ 360 w 504"/>
                <a:gd name="T51" fmla="*/ 249 h 598"/>
                <a:gd name="T52" fmla="*/ 407 w 504"/>
                <a:gd name="T53" fmla="*/ 286 h 598"/>
                <a:gd name="T54" fmla="*/ 414 w 504"/>
                <a:gd name="T55" fmla="*/ 289 h 598"/>
                <a:gd name="T56" fmla="*/ 419 w 504"/>
                <a:gd name="T57" fmla="*/ 288 h 598"/>
                <a:gd name="T58" fmla="*/ 425 w 504"/>
                <a:gd name="T59" fmla="*/ 278 h 598"/>
                <a:gd name="T60" fmla="*/ 425 w 504"/>
                <a:gd name="T61" fmla="*/ 43 h 598"/>
                <a:gd name="T62" fmla="*/ 459 w 504"/>
                <a:gd name="T63" fmla="*/ 43 h 598"/>
                <a:gd name="T64" fmla="*/ 459 w 504"/>
                <a:gd name="T65" fmla="*/ 398 h 598"/>
                <a:gd name="T66" fmla="*/ 459 w 504"/>
                <a:gd name="T67" fmla="*/ 399 h 598"/>
                <a:gd name="T68" fmla="*/ 108 w 504"/>
                <a:gd name="T69" fmla="*/ 399 h 598"/>
                <a:gd name="T70" fmla="*/ 54 w 504"/>
                <a:gd name="T71" fmla="*/ 453 h 598"/>
                <a:gd name="T72" fmla="*/ 65 w 504"/>
                <a:gd name="T73" fmla="*/ 464 h 598"/>
                <a:gd name="T74" fmla="*/ 76 w 504"/>
                <a:gd name="T75" fmla="*/ 453 h 598"/>
                <a:gd name="T76" fmla="*/ 108 w 504"/>
                <a:gd name="T77" fmla="*/ 421 h 598"/>
                <a:gd name="T78" fmla="*/ 480 w 504"/>
                <a:gd name="T79" fmla="*/ 421 h 598"/>
                <a:gd name="T80" fmla="*/ 486 w 504"/>
                <a:gd name="T81" fmla="*/ 419 h 598"/>
                <a:gd name="T82" fmla="*/ 403 w 504"/>
                <a:gd name="T83" fmla="*/ 255 h 598"/>
                <a:gd name="T84" fmla="*/ 367 w 504"/>
                <a:gd name="T85" fmla="*/ 227 h 598"/>
                <a:gd name="T86" fmla="*/ 353 w 504"/>
                <a:gd name="T87" fmla="*/ 227 h 598"/>
                <a:gd name="T88" fmla="*/ 317 w 504"/>
                <a:gd name="T89" fmla="*/ 255 h 598"/>
                <a:gd name="T90" fmla="*/ 317 w 504"/>
                <a:gd name="T91" fmla="*/ 43 h 598"/>
                <a:gd name="T92" fmla="*/ 403 w 504"/>
                <a:gd name="T93" fmla="*/ 43 h 598"/>
                <a:gd name="T94" fmla="*/ 403 w 504"/>
                <a:gd name="T95" fmla="*/ 255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4" h="598">
                  <a:moveTo>
                    <a:pt x="486" y="419"/>
                  </a:moveTo>
                  <a:cubicBezTo>
                    <a:pt x="495" y="416"/>
                    <a:pt x="502" y="408"/>
                    <a:pt x="502" y="398"/>
                  </a:cubicBezTo>
                  <a:cubicBezTo>
                    <a:pt x="502" y="21"/>
                    <a:pt x="502" y="21"/>
                    <a:pt x="502" y="21"/>
                  </a:cubicBezTo>
                  <a:cubicBezTo>
                    <a:pt x="502" y="9"/>
                    <a:pt x="493" y="0"/>
                    <a:pt x="480" y="0"/>
                  </a:cubicBezTo>
                  <a:cubicBezTo>
                    <a:pt x="65" y="0"/>
                    <a:pt x="65" y="0"/>
                    <a:pt x="65" y="0"/>
                  </a:cubicBezTo>
                  <a:cubicBezTo>
                    <a:pt x="29" y="0"/>
                    <a:pt x="0" y="29"/>
                    <a:pt x="0" y="65"/>
                  </a:cubicBezTo>
                  <a:cubicBezTo>
                    <a:pt x="0" y="533"/>
                    <a:pt x="0" y="533"/>
                    <a:pt x="0" y="533"/>
                  </a:cubicBezTo>
                  <a:cubicBezTo>
                    <a:pt x="0" y="569"/>
                    <a:pt x="29" y="598"/>
                    <a:pt x="65" y="598"/>
                  </a:cubicBezTo>
                  <a:cubicBezTo>
                    <a:pt x="480" y="598"/>
                    <a:pt x="480" y="598"/>
                    <a:pt x="480" y="598"/>
                  </a:cubicBezTo>
                  <a:cubicBezTo>
                    <a:pt x="489" y="598"/>
                    <a:pt x="497" y="593"/>
                    <a:pt x="500" y="585"/>
                  </a:cubicBezTo>
                  <a:cubicBezTo>
                    <a:pt x="504" y="577"/>
                    <a:pt x="502" y="568"/>
                    <a:pt x="497" y="562"/>
                  </a:cubicBezTo>
                  <a:cubicBezTo>
                    <a:pt x="486" y="551"/>
                    <a:pt x="481" y="537"/>
                    <a:pt x="481" y="522"/>
                  </a:cubicBezTo>
                  <a:cubicBezTo>
                    <a:pt x="481" y="513"/>
                    <a:pt x="483" y="505"/>
                    <a:pt x="487" y="497"/>
                  </a:cubicBezTo>
                  <a:cubicBezTo>
                    <a:pt x="492" y="486"/>
                    <a:pt x="488" y="473"/>
                    <a:pt x="477" y="467"/>
                  </a:cubicBezTo>
                  <a:cubicBezTo>
                    <a:pt x="466" y="462"/>
                    <a:pt x="453" y="466"/>
                    <a:pt x="448" y="477"/>
                  </a:cubicBezTo>
                  <a:cubicBezTo>
                    <a:pt x="441" y="491"/>
                    <a:pt x="437" y="506"/>
                    <a:pt x="437" y="522"/>
                  </a:cubicBezTo>
                  <a:cubicBezTo>
                    <a:pt x="437" y="533"/>
                    <a:pt x="439" y="544"/>
                    <a:pt x="442" y="555"/>
                  </a:cubicBezTo>
                  <a:cubicBezTo>
                    <a:pt x="65" y="555"/>
                    <a:pt x="65" y="555"/>
                    <a:pt x="65" y="555"/>
                  </a:cubicBezTo>
                  <a:cubicBezTo>
                    <a:pt x="53" y="555"/>
                    <a:pt x="43" y="545"/>
                    <a:pt x="43" y="533"/>
                  </a:cubicBezTo>
                  <a:cubicBezTo>
                    <a:pt x="43" y="65"/>
                    <a:pt x="43" y="65"/>
                    <a:pt x="43" y="65"/>
                  </a:cubicBezTo>
                  <a:cubicBezTo>
                    <a:pt x="43" y="53"/>
                    <a:pt x="53" y="43"/>
                    <a:pt x="65" y="43"/>
                  </a:cubicBezTo>
                  <a:cubicBezTo>
                    <a:pt x="295" y="43"/>
                    <a:pt x="295" y="43"/>
                    <a:pt x="295" y="43"/>
                  </a:cubicBezTo>
                  <a:cubicBezTo>
                    <a:pt x="295" y="278"/>
                    <a:pt x="295" y="278"/>
                    <a:pt x="295" y="278"/>
                  </a:cubicBezTo>
                  <a:cubicBezTo>
                    <a:pt x="295" y="282"/>
                    <a:pt x="297" y="286"/>
                    <a:pt x="301" y="288"/>
                  </a:cubicBezTo>
                  <a:cubicBezTo>
                    <a:pt x="305" y="289"/>
                    <a:pt x="309" y="289"/>
                    <a:pt x="312" y="286"/>
                  </a:cubicBezTo>
                  <a:cubicBezTo>
                    <a:pt x="360" y="249"/>
                    <a:pt x="360" y="249"/>
                    <a:pt x="360" y="249"/>
                  </a:cubicBezTo>
                  <a:cubicBezTo>
                    <a:pt x="407" y="286"/>
                    <a:pt x="407" y="286"/>
                    <a:pt x="407" y="286"/>
                  </a:cubicBezTo>
                  <a:cubicBezTo>
                    <a:pt x="409" y="288"/>
                    <a:pt x="411" y="289"/>
                    <a:pt x="414" y="289"/>
                  </a:cubicBezTo>
                  <a:cubicBezTo>
                    <a:pt x="415" y="289"/>
                    <a:pt x="417" y="288"/>
                    <a:pt x="419" y="288"/>
                  </a:cubicBezTo>
                  <a:cubicBezTo>
                    <a:pt x="422" y="286"/>
                    <a:pt x="425" y="282"/>
                    <a:pt x="425" y="278"/>
                  </a:cubicBezTo>
                  <a:cubicBezTo>
                    <a:pt x="425" y="43"/>
                    <a:pt x="425" y="43"/>
                    <a:pt x="425" y="43"/>
                  </a:cubicBezTo>
                  <a:cubicBezTo>
                    <a:pt x="459" y="43"/>
                    <a:pt x="459" y="43"/>
                    <a:pt x="459" y="43"/>
                  </a:cubicBezTo>
                  <a:cubicBezTo>
                    <a:pt x="459" y="398"/>
                    <a:pt x="459" y="398"/>
                    <a:pt x="459" y="398"/>
                  </a:cubicBezTo>
                  <a:cubicBezTo>
                    <a:pt x="459" y="398"/>
                    <a:pt x="459" y="399"/>
                    <a:pt x="459" y="399"/>
                  </a:cubicBezTo>
                  <a:cubicBezTo>
                    <a:pt x="108" y="399"/>
                    <a:pt x="108" y="399"/>
                    <a:pt x="108" y="399"/>
                  </a:cubicBezTo>
                  <a:cubicBezTo>
                    <a:pt x="78" y="399"/>
                    <a:pt x="54" y="423"/>
                    <a:pt x="54" y="453"/>
                  </a:cubicBezTo>
                  <a:cubicBezTo>
                    <a:pt x="54" y="459"/>
                    <a:pt x="59" y="464"/>
                    <a:pt x="65" y="464"/>
                  </a:cubicBezTo>
                  <a:cubicBezTo>
                    <a:pt x="71" y="464"/>
                    <a:pt x="76" y="459"/>
                    <a:pt x="76" y="453"/>
                  </a:cubicBezTo>
                  <a:cubicBezTo>
                    <a:pt x="76" y="435"/>
                    <a:pt x="90" y="421"/>
                    <a:pt x="108" y="421"/>
                  </a:cubicBezTo>
                  <a:cubicBezTo>
                    <a:pt x="480" y="421"/>
                    <a:pt x="480" y="421"/>
                    <a:pt x="480" y="421"/>
                  </a:cubicBezTo>
                  <a:cubicBezTo>
                    <a:pt x="483" y="421"/>
                    <a:pt x="485" y="420"/>
                    <a:pt x="486" y="419"/>
                  </a:cubicBezTo>
                  <a:close/>
                  <a:moveTo>
                    <a:pt x="403" y="255"/>
                  </a:moveTo>
                  <a:cubicBezTo>
                    <a:pt x="367" y="227"/>
                    <a:pt x="367" y="227"/>
                    <a:pt x="367" y="227"/>
                  </a:cubicBezTo>
                  <a:cubicBezTo>
                    <a:pt x="363" y="224"/>
                    <a:pt x="357" y="224"/>
                    <a:pt x="353" y="227"/>
                  </a:cubicBezTo>
                  <a:cubicBezTo>
                    <a:pt x="317" y="255"/>
                    <a:pt x="317" y="255"/>
                    <a:pt x="317" y="255"/>
                  </a:cubicBezTo>
                  <a:cubicBezTo>
                    <a:pt x="317" y="43"/>
                    <a:pt x="317" y="43"/>
                    <a:pt x="317" y="43"/>
                  </a:cubicBezTo>
                  <a:cubicBezTo>
                    <a:pt x="403" y="43"/>
                    <a:pt x="403" y="43"/>
                    <a:pt x="403" y="43"/>
                  </a:cubicBezTo>
                  <a:cubicBezTo>
                    <a:pt x="403" y="255"/>
                    <a:pt x="403" y="255"/>
                    <a:pt x="403"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72382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a:t>
            </a:r>
          </a:p>
        </p:txBody>
      </p:sp>
      <p:sp>
        <p:nvSpPr>
          <p:cNvPr id="5" name="矩形 4"/>
          <p:cNvSpPr/>
          <p:nvPr/>
        </p:nvSpPr>
        <p:spPr>
          <a:xfrm>
            <a:off x="90232" y="575233"/>
            <a:ext cx="128753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RESULTS </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BE4511B8-141F-4F6E-96F8-E5649977F1BC}"/>
              </a:ext>
            </a:extLst>
          </p:cNvPr>
          <p:cNvSpPr/>
          <p:nvPr/>
        </p:nvSpPr>
        <p:spPr bwMode="auto">
          <a:xfrm>
            <a:off x="1135126" y="1122896"/>
            <a:ext cx="3017173"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AlexNet</a:t>
            </a: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实现满文单词识别</a:t>
            </a:r>
          </a:p>
        </p:txBody>
      </p:sp>
      <p:sp>
        <p:nvSpPr>
          <p:cNvPr id="32" name="椭圆 3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C385C775-703A-4F92-9AE4-12B3617E4F2F}"/>
              </a:ext>
            </a:extLst>
          </p:cNvPr>
          <p:cNvSpPr/>
          <p:nvPr/>
        </p:nvSpPr>
        <p:spPr>
          <a:xfrm>
            <a:off x="350240" y="949764"/>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D783856D-3417-4F97-A2E1-51EA3697FBBC}"/>
              </a:ext>
            </a:extLst>
          </p:cNvPr>
          <p:cNvGrpSpPr/>
          <p:nvPr/>
        </p:nvGrpSpPr>
        <p:grpSpPr>
          <a:xfrm>
            <a:off x="529598" y="1076588"/>
            <a:ext cx="246811" cy="359779"/>
            <a:chOff x="2528974" y="2863357"/>
            <a:chExt cx="246811" cy="359779"/>
          </a:xfrm>
          <a:solidFill>
            <a:schemeClr val="bg1"/>
          </a:solidFill>
        </p:grpSpPr>
        <p:sp>
          <p:nvSpPr>
            <p:cNvPr id="35" name="AutoShape 113">
              <a:extLst>
                <a:ext uri="{FF2B5EF4-FFF2-40B4-BE49-F238E27FC236}">
                  <a16:creationId xmlns:a16="http://schemas.microsoft.com/office/drawing/2014/main" id="{FE895D55-17C2-4E19-92E6-BAB5D2611F1C}"/>
                </a:ext>
              </a:extLst>
            </p:cNvPr>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114">
              <a:extLst>
                <a:ext uri="{FF2B5EF4-FFF2-40B4-BE49-F238E27FC236}">
                  <a16:creationId xmlns:a16="http://schemas.microsoft.com/office/drawing/2014/main" id="{048C548C-32AB-48C9-B164-972822427ED2}"/>
                </a:ext>
              </a:extLst>
            </p:cNvPr>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pic>
        <p:nvPicPr>
          <p:cNvPr id="37" name="图片 36" descr="https://gss0.bdstatic.com/-4o3dSag_xI4khGkpoWK1HF6hhy/baike/c0%3Dbaike80%2C5%2C5%2C80%2C26/sign=4cdc640ccffdfc03f175ebeab556ecf1/3c6d55fbb2fb4316e902e8882ca4462309f7d327.jpg">
            <a:extLst>
              <a:ext uri="{FF2B5EF4-FFF2-40B4-BE49-F238E27FC236}">
                <a16:creationId xmlns:a16="http://schemas.microsoft.com/office/drawing/2014/main" id="{0A6A36D3-96C0-4283-B6DC-723F9810A36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59026" y="1668023"/>
            <a:ext cx="2833897" cy="3086901"/>
          </a:xfrm>
          <a:prstGeom prst="rect">
            <a:avLst/>
          </a:prstGeom>
          <a:noFill/>
          <a:ln>
            <a:noFill/>
          </a:ln>
        </p:spPr>
      </p:pic>
      <p:sp>
        <p:nvSpPr>
          <p:cNvPr id="2" name="矩形 1">
            <a:extLst>
              <a:ext uri="{FF2B5EF4-FFF2-40B4-BE49-F238E27FC236}">
                <a16:creationId xmlns:a16="http://schemas.microsoft.com/office/drawing/2014/main" id="{4D435011-4119-4C49-A0F3-30D44F71BD10}"/>
              </a:ext>
            </a:extLst>
          </p:cNvPr>
          <p:cNvSpPr/>
          <p:nvPr/>
        </p:nvSpPr>
        <p:spPr>
          <a:xfrm>
            <a:off x="4498848" y="1972823"/>
            <a:ext cx="3889248" cy="2039404"/>
          </a:xfrm>
          <a:prstGeom prst="rect">
            <a:avLst/>
          </a:prstGeom>
        </p:spPr>
        <p:txBody>
          <a:bodyPr wrap="square">
            <a:spAutoFit/>
          </a:bodyPr>
          <a:lstStyle/>
          <a:p>
            <a:pPr indent="304800" algn="just">
              <a:lnSpc>
                <a:spcPts val="2200"/>
              </a:lnSpc>
              <a:spcAft>
                <a:spcPts val="0"/>
              </a:spcAft>
              <a:tabLst>
                <a:tab pos="239395" algn="l"/>
              </a:tabLst>
            </a:pPr>
            <a:r>
              <a:rPr lang="zh-CN" altLang="en-US" sz="1400" dirty="0">
                <a:solidFill>
                  <a:srgbClr val="000000"/>
                </a:solidFill>
                <a:latin typeface="+mj-ea"/>
                <a:ea typeface="+mj-ea"/>
              </a:rPr>
              <a:t>在该网络基础上对网络结构做出改动，</a:t>
            </a:r>
            <a:r>
              <a:rPr lang="zh-CN" altLang="zh-CN" sz="1400" dirty="0">
                <a:solidFill>
                  <a:srgbClr val="000000"/>
                </a:solidFill>
                <a:latin typeface="+mj-ea"/>
                <a:ea typeface="+mj-ea"/>
              </a:rPr>
              <a:t>其卷积层仍然是五层，卷积单元的大小没做改变，卷积核个数分别缩小到</a:t>
            </a:r>
            <a:r>
              <a:rPr lang="en-US" altLang="zh-CN" sz="1400" dirty="0">
                <a:solidFill>
                  <a:srgbClr val="000000"/>
                </a:solidFill>
                <a:latin typeface="+mj-ea"/>
                <a:ea typeface="+mj-ea"/>
              </a:rPr>
              <a:t>8</a:t>
            </a:r>
            <a:r>
              <a:rPr lang="zh-CN" altLang="zh-CN" sz="1400" dirty="0">
                <a:solidFill>
                  <a:srgbClr val="000000"/>
                </a:solidFill>
                <a:latin typeface="+mj-ea"/>
                <a:ea typeface="+mj-ea"/>
              </a:rPr>
              <a:t>、</a:t>
            </a:r>
            <a:r>
              <a:rPr lang="en-US" altLang="zh-CN" sz="1400" dirty="0">
                <a:solidFill>
                  <a:srgbClr val="000000"/>
                </a:solidFill>
                <a:latin typeface="+mj-ea"/>
                <a:ea typeface="+mj-ea"/>
              </a:rPr>
              <a:t>16</a:t>
            </a:r>
            <a:r>
              <a:rPr lang="zh-CN" altLang="zh-CN" sz="1400" dirty="0">
                <a:solidFill>
                  <a:srgbClr val="000000"/>
                </a:solidFill>
                <a:latin typeface="+mj-ea"/>
                <a:ea typeface="+mj-ea"/>
              </a:rPr>
              <a:t>、</a:t>
            </a:r>
            <a:r>
              <a:rPr lang="en-US" altLang="zh-CN" sz="1400" dirty="0">
                <a:solidFill>
                  <a:srgbClr val="000000"/>
                </a:solidFill>
                <a:latin typeface="+mj-ea"/>
                <a:ea typeface="+mj-ea"/>
              </a:rPr>
              <a:t>32</a:t>
            </a:r>
            <a:r>
              <a:rPr lang="zh-CN" altLang="zh-CN" sz="1400" dirty="0">
                <a:solidFill>
                  <a:srgbClr val="000000"/>
                </a:solidFill>
                <a:latin typeface="+mj-ea"/>
                <a:ea typeface="+mj-ea"/>
              </a:rPr>
              <a:t>、</a:t>
            </a:r>
            <a:r>
              <a:rPr lang="en-US" altLang="zh-CN" sz="1400" dirty="0">
                <a:solidFill>
                  <a:srgbClr val="000000"/>
                </a:solidFill>
                <a:latin typeface="+mj-ea"/>
                <a:ea typeface="+mj-ea"/>
              </a:rPr>
              <a:t>32</a:t>
            </a:r>
            <a:r>
              <a:rPr lang="zh-CN" altLang="zh-CN" sz="1400" dirty="0">
                <a:solidFill>
                  <a:srgbClr val="000000"/>
                </a:solidFill>
                <a:latin typeface="+mj-ea"/>
                <a:ea typeface="+mj-ea"/>
              </a:rPr>
              <a:t>和</a:t>
            </a:r>
            <a:r>
              <a:rPr lang="en-US" altLang="zh-CN" sz="1400" dirty="0">
                <a:solidFill>
                  <a:srgbClr val="000000"/>
                </a:solidFill>
                <a:latin typeface="+mj-ea"/>
                <a:ea typeface="+mj-ea"/>
              </a:rPr>
              <a:t>16</a:t>
            </a:r>
            <a:r>
              <a:rPr lang="zh-CN" altLang="zh-CN" sz="1400" dirty="0">
                <a:solidFill>
                  <a:srgbClr val="000000"/>
                </a:solidFill>
                <a:latin typeface="+mj-ea"/>
                <a:ea typeface="+mj-ea"/>
              </a:rPr>
              <a:t>；全连层共有</a:t>
            </a:r>
            <a:r>
              <a:rPr lang="en-US" altLang="zh-CN" sz="1400" dirty="0">
                <a:solidFill>
                  <a:srgbClr val="000000"/>
                </a:solidFill>
                <a:latin typeface="+mj-ea"/>
                <a:ea typeface="+mj-ea"/>
              </a:rPr>
              <a:t>3</a:t>
            </a:r>
            <a:r>
              <a:rPr lang="zh-CN" altLang="zh-CN" sz="1400" dirty="0">
                <a:solidFill>
                  <a:srgbClr val="000000"/>
                </a:solidFill>
                <a:latin typeface="+mj-ea"/>
                <a:ea typeface="+mj-ea"/>
              </a:rPr>
              <a:t>层，第一层的神经节点数减少到</a:t>
            </a:r>
            <a:r>
              <a:rPr lang="en-US" altLang="zh-CN" sz="1400" dirty="0">
                <a:solidFill>
                  <a:srgbClr val="000000"/>
                </a:solidFill>
                <a:latin typeface="+mj-ea"/>
                <a:ea typeface="+mj-ea"/>
              </a:rPr>
              <a:t>2048</a:t>
            </a:r>
            <a:r>
              <a:rPr lang="zh-CN" altLang="zh-CN" sz="1400" dirty="0">
                <a:solidFill>
                  <a:srgbClr val="000000"/>
                </a:solidFill>
                <a:latin typeface="+mj-ea"/>
                <a:ea typeface="+mj-ea"/>
              </a:rPr>
              <a:t>，第二层的节点数为</a:t>
            </a:r>
            <a:r>
              <a:rPr lang="en-US" altLang="zh-CN" sz="1400" dirty="0">
                <a:solidFill>
                  <a:srgbClr val="000000"/>
                </a:solidFill>
                <a:latin typeface="+mj-ea"/>
                <a:ea typeface="+mj-ea"/>
              </a:rPr>
              <a:t>1000</a:t>
            </a:r>
            <a:r>
              <a:rPr lang="zh-CN" altLang="zh-CN" sz="1400" dirty="0">
                <a:solidFill>
                  <a:srgbClr val="000000"/>
                </a:solidFill>
                <a:latin typeface="+mj-ea"/>
                <a:ea typeface="+mj-ea"/>
              </a:rPr>
              <a:t>，最后一层是有</a:t>
            </a:r>
            <a:r>
              <a:rPr lang="en-US" altLang="zh-CN" sz="1400" dirty="0">
                <a:solidFill>
                  <a:srgbClr val="000000"/>
                </a:solidFill>
                <a:latin typeface="+mj-ea"/>
                <a:ea typeface="+mj-ea"/>
              </a:rPr>
              <a:t>666</a:t>
            </a:r>
            <a:r>
              <a:rPr lang="zh-CN" altLang="zh-CN" sz="1400" dirty="0">
                <a:solidFill>
                  <a:srgbClr val="000000"/>
                </a:solidFill>
                <a:latin typeface="+mj-ea"/>
                <a:ea typeface="+mj-ea"/>
              </a:rPr>
              <a:t>分类的</a:t>
            </a:r>
            <a:r>
              <a:rPr lang="en-US" altLang="zh-CN" sz="1400" dirty="0">
                <a:solidFill>
                  <a:srgbClr val="000000"/>
                </a:solidFill>
                <a:latin typeface="+mj-ea"/>
                <a:ea typeface="+mj-ea"/>
              </a:rPr>
              <a:t>softmax</a:t>
            </a:r>
            <a:r>
              <a:rPr lang="zh-CN" altLang="zh-CN" sz="1400" dirty="0">
                <a:solidFill>
                  <a:srgbClr val="000000"/>
                </a:solidFill>
                <a:latin typeface="+mj-ea"/>
                <a:ea typeface="+mj-ea"/>
              </a:rPr>
              <a:t>层用以分类</a:t>
            </a:r>
            <a:r>
              <a:rPr lang="zh-CN" altLang="en-US" sz="1400" dirty="0">
                <a:solidFill>
                  <a:srgbClr val="000000"/>
                </a:solidFill>
                <a:latin typeface="+mj-ea"/>
                <a:ea typeface="+mj-ea"/>
              </a:rPr>
              <a:t>。</a:t>
            </a:r>
            <a:r>
              <a:rPr lang="zh-CN" altLang="en-US" sz="1400" dirty="0">
                <a:latin typeface="+mj-ea"/>
                <a:ea typeface="+mj-ea"/>
              </a:rPr>
              <a:t>优化器选用的是</a:t>
            </a:r>
            <a:r>
              <a:rPr lang="en-US" altLang="zh-CN" sz="1400" dirty="0">
                <a:latin typeface="+mj-ea"/>
                <a:ea typeface="+mj-ea"/>
              </a:rPr>
              <a:t>AdadeltaOptimizer</a:t>
            </a:r>
            <a:r>
              <a:rPr lang="zh-CN" altLang="en-US" sz="1400" dirty="0">
                <a:latin typeface="+mj-ea"/>
                <a:ea typeface="+mj-ea"/>
              </a:rPr>
              <a:t>，学习率设为</a:t>
            </a:r>
            <a:r>
              <a:rPr lang="en-US" altLang="zh-CN" sz="1400" dirty="0">
                <a:latin typeface="+mj-ea"/>
                <a:ea typeface="+mj-ea"/>
              </a:rPr>
              <a:t>0.2</a:t>
            </a:r>
            <a:r>
              <a:rPr lang="zh-CN" altLang="en-US" sz="1400" dirty="0">
                <a:latin typeface="+mj-ea"/>
                <a:ea typeface="+mj-ea"/>
              </a:rPr>
              <a:t>。</a:t>
            </a:r>
            <a:endParaRPr lang="zh-CN" altLang="zh-CN" sz="1400" dirty="0">
              <a:effectLst/>
              <a:latin typeface="+mj-ea"/>
              <a:ea typeface="+mj-ea"/>
            </a:endParaRPr>
          </a:p>
        </p:txBody>
      </p:sp>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0BB6D88-2D44-471E-BAFA-A9B07254731D}"/>
              </a:ext>
            </a:extLst>
          </p:cNvPr>
          <p:cNvSpPr/>
          <p:nvPr/>
        </p:nvSpPr>
        <p:spPr bwMode="auto">
          <a:xfrm>
            <a:off x="90232" y="205901"/>
            <a:ext cx="272382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a:t>
            </a:r>
          </a:p>
        </p:txBody>
      </p:sp>
      <p:sp>
        <p:nvSpPr>
          <p:cNvPr id="3" name="矩形 2">
            <a:extLst>
              <a:ext uri="{FF2B5EF4-FFF2-40B4-BE49-F238E27FC236}">
                <a16:creationId xmlns:a16="http://schemas.microsoft.com/office/drawing/2014/main" id="{73650552-05AA-4C0F-B5FD-167FB8F59BA3}"/>
              </a:ext>
            </a:extLst>
          </p:cNvPr>
          <p:cNvSpPr/>
          <p:nvPr/>
        </p:nvSpPr>
        <p:spPr>
          <a:xfrm>
            <a:off x="90232" y="575233"/>
            <a:ext cx="128753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RESULTS </a:t>
            </a:r>
          </a:p>
        </p:txBody>
      </p:sp>
      <p:cxnSp>
        <p:nvCxnSpPr>
          <p:cNvPr id="4" name="直接连接符 3">
            <a:extLst>
              <a:ext uri="{FF2B5EF4-FFF2-40B4-BE49-F238E27FC236}">
                <a16:creationId xmlns:a16="http://schemas.microsoft.com/office/drawing/2014/main" id="{BB4E12AF-A5E6-4B83-9736-1E9379A3B978}"/>
              </a:ext>
            </a:extLst>
          </p:cNvPr>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矩形 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339D426F-A51A-490A-A477-A1F6AD4B1AC5}"/>
              </a:ext>
            </a:extLst>
          </p:cNvPr>
          <p:cNvSpPr/>
          <p:nvPr/>
        </p:nvSpPr>
        <p:spPr bwMode="auto">
          <a:xfrm>
            <a:off x="1051702" y="1033370"/>
            <a:ext cx="1415772"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模型测试结果</a:t>
            </a:r>
          </a:p>
        </p:txBody>
      </p:sp>
      <p:sp>
        <p:nvSpPr>
          <p:cNvPr id="6" name="椭圆 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1080F264-3177-4BC2-B95D-2854534C6E13}"/>
              </a:ext>
            </a:extLst>
          </p:cNvPr>
          <p:cNvSpPr/>
          <p:nvPr/>
        </p:nvSpPr>
        <p:spPr>
          <a:xfrm>
            <a:off x="322993" y="927509"/>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descr="C:\Users\lenovo\Desktop\Alexnet（小数据）.png">
            <a:extLst>
              <a:ext uri="{FF2B5EF4-FFF2-40B4-BE49-F238E27FC236}">
                <a16:creationId xmlns:a16="http://schemas.microsoft.com/office/drawing/2014/main" id="{FA971E58-073D-4837-8E21-499DC6F60E4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5467" y="1775730"/>
            <a:ext cx="3971543" cy="3041506"/>
          </a:xfrm>
          <a:prstGeom prst="rect">
            <a:avLst/>
          </a:prstGeom>
          <a:noFill/>
          <a:ln>
            <a:noFill/>
          </a:ln>
        </p:spPr>
      </p:pic>
      <p:sp>
        <p:nvSpPr>
          <p:cNvPr id="11" name="矩形 10">
            <a:extLst>
              <a:ext uri="{FF2B5EF4-FFF2-40B4-BE49-F238E27FC236}">
                <a16:creationId xmlns:a16="http://schemas.microsoft.com/office/drawing/2014/main" id="{E2DF0340-9BE8-4911-9C49-D592E4E370A6}"/>
              </a:ext>
            </a:extLst>
          </p:cNvPr>
          <p:cNvSpPr/>
          <p:nvPr/>
        </p:nvSpPr>
        <p:spPr>
          <a:xfrm>
            <a:off x="4861560" y="2792889"/>
            <a:ext cx="3971544" cy="738664"/>
          </a:xfrm>
          <a:prstGeom prst="rect">
            <a:avLst/>
          </a:prstGeom>
        </p:spPr>
        <p:txBody>
          <a:bodyPr wrap="square">
            <a:spAutoFit/>
          </a:bodyPr>
          <a:lstStyle/>
          <a:p>
            <a:r>
              <a:rPr lang="en-US" altLang="zh-CN" sz="1400" dirty="0">
                <a:solidFill>
                  <a:srgbClr val="000000"/>
                </a:solidFill>
                <a:latin typeface="+mj-ea"/>
                <a:ea typeface="+mj-ea"/>
                <a:cs typeface="Times New Roman" panose="02020603050405020304" pitchFamily="18" charset="0"/>
              </a:rPr>
              <a:t>    </a:t>
            </a:r>
            <a:r>
              <a:rPr lang="zh-CN" altLang="zh-CN" sz="1400" dirty="0">
                <a:solidFill>
                  <a:srgbClr val="000000"/>
                </a:solidFill>
                <a:latin typeface="+mj-ea"/>
                <a:ea typeface="+mj-ea"/>
                <a:cs typeface="Times New Roman" panose="02020603050405020304" pitchFamily="18" charset="0"/>
              </a:rPr>
              <a:t>对</a:t>
            </a:r>
            <a:r>
              <a:rPr lang="en-US" altLang="zh-CN" sz="1400" dirty="0">
                <a:solidFill>
                  <a:srgbClr val="000000"/>
                </a:solidFill>
                <a:latin typeface="+mj-ea"/>
                <a:ea typeface="+mj-ea"/>
              </a:rPr>
              <a:t>AlexNet</a:t>
            </a:r>
            <a:r>
              <a:rPr lang="zh-CN" altLang="zh-CN" sz="1400" dirty="0">
                <a:solidFill>
                  <a:srgbClr val="000000"/>
                </a:solidFill>
                <a:latin typeface="+mj-ea"/>
                <a:ea typeface="+mj-ea"/>
                <a:cs typeface="Times New Roman" panose="02020603050405020304" pitchFamily="18" charset="0"/>
              </a:rPr>
              <a:t>网络训练</a:t>
            </a:r>
            <a:r>
              <a:rPr lang="en-US" altLang="zh-CN" sz="1400" dirty="0">
                <a:solidFill>
                  <a:srgbClr val="000000"/>
                </a:solidFill>
                <a:latin typeface="+mj-ea"/>
                <a:ea typeface="+mj-ea"/>
              </a:rPr>
              <a:t>50000</a:t>
            </a:r>
            <a:r>
              <a:rPr lang="zh-CN" altLang="zh-CN" sz="1400" dirty="0">
                <a:solidFill>
                  <a:srgbClr val="000000"/>
                </a:solidFill>
                <a:latin typeface="+mj-ea"/>
                <a:ea typeface="+mj-ea"/>
                <a:cs typeface="Times New Roman" panose="02020603050405020304" pitchFamily="18" charset="0"/>
              </a:rPr>
              <a:t>次，该模型最终训练集识别准确率达到</a:t>
            </a:r>
            <a:r>
              <a:rPr lang="en-US" altLang="zh-CN" sz="1400" dirty="0">
                <a:solidFill>
                  <a:srgbClr val="000000"/>
                </a:solidFill>
                <a:latin typeface="+mj-ea"/>
                <a:ea typeface="+mj-ea"/>
              </a:rPr>
              <a:t>94%</a:t>
            </a:r>
            <a:r>
              <a:rPr lang="zh-CN" altLang="zh-CN" sz="1400" dirty="0">
                <a:solidFill>
                  <a:srgbClr val="000000"/>
                </a:solidFill>
                <a:latin typeface="+mj-ea"/>
                <a:ea typeface="+mj-ea"/>
                <a:cs typeface="Times New Roman" panose="02020603050405020304" pitchFamily="18" charset="0"/>
              </a:rPr>
              <a:t>，测试集识别率在</a:t>
            </a:r>
            <a:r>
              <a:rPr lang="en-US" altLang="zh-CN" sz="1400" dirty="0">
                <a:solidFill>
                  <a:srgbClr val="000000"/>
                </a:solidFill>
                <a:latin typeface="+mj-ea"/>
                <a:ea typeface="+mj-ea"/>
              </a:rPr>
              <a:t>83%</a:t>
            </a:r>
            <a:r>
              <a:rPr lang="zh-CN" altLang="zh-CN" sz="1400" dirty="0">
                <a:solidFill>
                  <a:srgbClr val="000000"/>
                </a:solidFill>
                <a:latin typeface="+mj-ea"/>
                <a:ea typeface="+mj-ea"/>
                <a:cs typeface="Times New Roman" panose="02020603050405020304" pitchFamily="18" charset="0"/>
              </a:rPr>
              <a:t>左右</a:t>
            </a:r>
            <a:r>
              <a:rPr lang="zh-CN" altLang="en-US" sz="1400" dirty="0">
                <a:solidFill>
                  <a:srgbClr val="000000"/>
                </a:solidFill>
                <a:latin typeface="+mj-ea"/>
                <a:ea typeface="+mj-ea"/>
                <a:cs typeface="Times New Roman" panose="02020603050405020304" pitchFamily="18" charset="0"/>
              </a:rPr>
              <a:t>。</a:t>
            </a:r>
            <a:endParaRPr lang="zh-CN" altLang="en-US" dirty="0">
              <a:latin typeface="+mj-ea"/>
              <a:ea typeface="+mj-ea"/>
            </a:endParaRPr>
          </a:p>
        </p:txBody>
      </p:sp>
      <p:grpSp>
        <p:nvGrpSpPr>
          <p:cNvPr id="12" name="组合 11">
            <a:extLst>
              <a:ext uri="{FF2B5EF4-FFF2-40B4-BE49-F238E27FC236}">
                <a16:creationId xmlns:a16="http://schemas.microsoft.com/office/drawing/2014/main" id="{DAB4B37A-5D60-4354-A441-679CEC2212A8}"/>
              </a:ext>
            </a:extLst>
          </p:cNvPr>
          <p:cNvGrpSpPr/>
          <p:nvPr/>
        </p:nvGrpSpPr>
        <p:grpSpPr>
          <a:xfrm>
            <a:off x="446174" y="1033370"/>
            <a:ext cx="359165" cy="359165"/>
            <a:chOff x="3191434" y="2145028"/>
            <a:chExt cx="359165" cy="359165"/>
          </a:xfrm>
          <a:solidFill>
            <a:schemeClr val="bg1"/>
          </a:solidFill>
        </p:grpSpPr>
        <p:sp>
          <p:nvSpPr>
            <p:cNvPr id="13" name="AutoShape 123">
              <a:extLst>
                <a:ext uri="{FF2B5EF4-FFF2-40B4-BE49-F238E27FC236}">
                  <a16:creationId xmlns:a16="http://schemas.microsoft.com/office/drawing/2014/main" id="{8A1E560A-AE70-465E-915B-7C6EC97E15A4}"/>
                </a:ext>
              </a:extLst>
            </p:cNvPr>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 name="AutoShape 124">
              <a:extLst>
                <a:ext uri="{FF2B5EF4-FFF2-40B4-BE49-F238E27FC236}">
                  <a16:creationId xmlns:a16="http://schemas.microsoft.com/office/drawing/2014/main" id="{5E5BF560-02CE-49E1-AA23-A4D446BBB5EB}"/>
                </a:ext>
              </a:extLst>
            </p:cNvPr>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 name="AutoShape 125">
              <a:extLst>
                <a:ext uri="{FF2B5EF4-FFF2-40B4-BE49-F238E27FC236}">
                  <a16:creationId xmlns:a16="http://schemas.microsoft.com/office/drawing/2014/main" id="{D076E0F1-B7CD-46C0-A3FF-FD185FED576C}"/>
                </a:ext>
              </a:extLst>
            </p:cNvPr>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2673537145"/>
      </p:ext>
    </p:extLst>
  </p:cSld>
  <p:clrMapOvr>
    <a:masterClrMapping/>
  </p:clrMapOvr>
  <p:transition spd="slow">
    <p:wipe dir="r"/>
  </p:transition>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2426</Words>
  <Application>Microsoft Office PowerPoint</Application>
  <PresentationFormat>全屏显示(16:9)</PresentationFormat>
  <Paragraphs>131</Paragraphs>
  <Slides>26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Gill Sans</vt:lpstr>
      <vt:lpstr>微软雅黑</vt:lpstr>
      <vt:lpstr>微软雅黑 Light</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鉴 崔</cp:lastModifiedBy>
  <cp:revision>290</cp:revision>
  <dcterms:created xsi:type="dcterms:W3CDTF">2017-05-01T12:27:00Z</dcterms:created>
  <dcterms:modified xsi:type="dcterms:W3CDTF">2020-07-14T08:17:08Z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