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Average"/>
      <p:regular r:id="rId28"/>
    </p:embeddedFont>
    <p:embeddedFont>
      <p:font typeface="Oswald"/>
      <p:regular r:id="rId29"/>
      <p:bold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iDEncILg6Gu7+MpnVCxSJ/lZ9Y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C5D88D-03E8-473C-B7AD-C98346712663}">
  <a:tblStyle styleId="{D9C5D88D-03E8-473C-B7AD-C9834671266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Average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Oswald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Oswald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3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3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3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2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2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3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2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2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" name="Google Shape;41;p3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30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30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b="0" i="0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b="0" i="0" sz="18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 b="0" i="0" sz="14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tlcassignments.commons.gc.cuny.edu/2024/01/11/social-psychology-comics/" TargetMode="External"/><Relationship Id="rId4" Type="http://schemas.openxmlformats.org/officeDocument/2006/relationships/hyperlink" Target="https://tlcassignments.commons.gc.cuny.edu/2023/03/08/personalized-learning-plan/" TargetMode="External"/><Relationship Id="rId5" Type="http://schemas.openxmlformats.org/officeDocument/2006/relationships/hyperlink" Target="https://tlcassignments.commons.gc.cuny.edu/2023/03/09/philosophy-final-paper/" TargetMode="External"/><Relationship Id="rId6" Type="http://schemas.openxmlformats.org/officeDocument/2006/relationships/hyperlink" Target="https://docs.google.com/document/d/1HikvGEZuop5H27fC4JYiGeCAYCd2Nq_oEgpwNGCeRN4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document/d/1HikvGEZuop5H27fC4JYiGeCAYCd2Nq_oEgpwNGCeRN4/edit?usp=drive_link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aitoolkit.commons.gc.cuny.edu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ollev.com/free_text_polls/AlqyCbWRYG1vu5xuJ7EJP/respond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ieducation.trubox.ca/tool-inventory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Disciplinary Thinking &amp; AI Literacy </a:t>
            </a:r>
            <a:endParaRPr/>
          </a:p>
        </p:txBody>
      </p:sp>
      <p:sp>
        <p:nvSpPr>
          <p:cNvPr id="60" name="Google Shape;60;p1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Teaching &amp; Learning Center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Zach Muhlbauer and Manju Adikesavan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2380"/>
              <a:buFont typeface="Arial"/>
              <a:buNone/>
            </a:pPr>
            <a:r>
              <a:rPr lang="en"/>
              <a:t>Monday, March 4, 2024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81818"/>
              <a:buNone/>
            </a:pPr>
            <a:r>
              <a:rPr lang="en"/>
              <a:t>Hyflex (On Zoom and in Room 3317), 3:00-4:30 PM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b="1" lang="en"/>
              <a:t>Activity</a:t>
            </a:r>
            <a:r>
              <a:rPr lang="en"/>
              <a:t>: Adapting AI Literacy to an Assignment</a:t>
            </a:r>
            <a:endParaRPr/>
          </a:p>
        </p:txBody>
      </p:sp>
      <p:sp>
        <p:nvSpPr>
          <p:cNvPr id="120" name="Google Shape;120;p10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Choose one of the following options from the TLC Assignment Library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 u="sng">
                <a:solidFill>
                  <a:schemeClr val="hlink"/>
                </a:solidFill>
                <a:hlinkClick r:id="rId3"/>
              </a:rPr>
              <a:t>Social Psychology and Comics</a:t>
            </a:r>
            <a:r>
              <a:rPr lang="en" sz="2000">
                <a:solidFill>
                  <a:schemeClr val="dk1"/>
                </a:solidFill>
              </a:rPr>
              <a:t> (Low-Stakes Reflection)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 u="sng">
                <a:solidFill>
                  <a:schemeClr val="hlink"/>
                </a:solidFill>
                <a:hlinkClick r:id="rId4"/>
              </a:rPr>
              <a:t>Personalized Learning Plan</a:t>
            </a:r>
            <a:r>
              <a:rPr lang="en" sz="2000">
                <a:solidFill>
                  <a:schemeClr val="dk1"/>
                </a:solidFill>
              </a:rPr>
              <a:t> (High-Stakes Midterm)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lphaLcPeriod"/>
            </a:pPr>
            <a:r>
              <a:rPr lang="en" sz="2000" u="sng">
                <a:solidFill>
                  <a:schemeClr val="hlink"/>
                </a:solidFill>
                <a:hlinkClick r:id="rId5"/>
              </a:rPr>
              <a:t>Philosophy Final Paper</a:t>
            </a:r>
            <a:r>
              <a:rPr lang="en" sz="2000">
                <a:solidFill>
                  <a:schemeClr val="dk1"/>
                </a:solidFill>
              </a:rPr>
              <a:t> (High-Stakes Final)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" sz="2000">
                <a:solidFill>
                  <a:schemeClr val="dk1"/>
                </a:solidFill>
              </a:rPr>
              <a:t>Record your assignment option in the companion worksheet below: 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 u="sng">
                <a:solidFill>
                  <a:schemeClr val="hlink"/>
                </a:solidFill>
                <a:hlinkClick r:id="rId6"/>
              </a:rPr>
              <a:t>Companion Worksheet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8728"/>
              <a:buNone/>
            </a:pPr>
            <a:r>
              <a:rPr lang="en"/>
              <a:t>Supporting use of AI tools in </a:t>
            </a:r>
            <a:r>
              <a:rPr b="1" lang="en" sz="4850"/>
              <a:t>application</a:t>
            </a:r>
            <a:endParaRPr b="1" sz="4850"/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311700" y="1468375"/>
            <a:ext cx="8520600" cy="332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Helping students decide which AI tool to use for different tasks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Assessing the capabilities and limitations of that tool for disciplinary learning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Establishing best practices for optimizing students’ use of that tool </a:t>
            </a:r>
            <a:endParaRPr/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e.g. strategic use of commands, prompt language, or queries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Scrutinizing the data set on which the tool has been trained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"/>
          <p:cNvSpPr txBox="1"/>
          <p:nvPr>
            <p:ph type="title"/>
          </p:nvPr>
        </p:nvSpPr>
        <p:spPr>
          <a:xfrm>
            <a:off x="226875" y="1317050"/>
            <a:ext cx="8711100" cy="320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9126"/>
              <a:buNone/>
            </a:pPr>
            <a:r>
              <a:rPr lang="en" sz="4488"/>
              <a:t>AI Literacy: Application</a:t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At what stage of the assignment would you have students use AI? 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t/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2400">
                <a:latin typeface="Average"/>
                <a:ea typeface="Average"/>
                <a:cs typeface="Average"/>
                <a:sym typeface="Average"/>
              </a:rPr>
              <a:t>How can students apply AI to that stage of the assignment intentionally?</a:t>
            </a:r>
            <a:endParaRPr sz="24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2473"/>
              <a:buNone/>
            </a:pPr>
            <a:r>
              <a:t/>
            </a:r>
            <a:endParaRPr sz="3266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00000"/>
              <a:buNone/>
            </a:pPr>
            <a:r>
              <a:rPr i="1" lang="en" sz="2000">
                <a:latin typeface="Average"/>
                <a:ea typeface="Average"/>
                <a:cs typeface="Average"/>
                <a:sym typeface="Average"/>
              </a:rPr>
              <a:t>Post your response in the Google Doc (~5 minutes)</a:t>
            </a:r>
            <a:endParaRPr i="1" sz="20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/>
          <p:nvPr>
            <p:ph type="title"/>
          </p:nvPr>
        </p:nvSpPr>
        <p:spPr>
          <a:xfrm>
            <a:off x="311700" y="3021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69444"/>
              <a:buNone/>
            </a:pPr>
            <a:r>
              <a:rPr lang="en"/>
              <a:t>Adopting AI tools to exercise more (not less) </a:t>
            </a:r>
            <a:r>
              <a:rPr b="1" lang="en" sz="4800"/>
              <a:t>agency</a:t>
            </a:r>
            <a:endParaRPr b="1" sz="4800"/>
          </a:p>
        </p:txBody>
      </p:sp>
      <p:sp>
        <p:nvSpPr>
          <p:cNvPr id="137" name="Google Shape;137;p13"/>
          <p:cNvSpPr txBox="1"/>
          <p:nvPr>
            <p:ph idx="1" type="body"/>
          </p:nvPr>
        </p:nvSpPr>
        <p:spPr>
          <a:xfrm>
            <a:off x="311700" y="1357800"/>
            <a:ext cx="8520600" cy="30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Assessing whether use of AI enables students to retain or expand personal choices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Ensuring students use AI intentionally to expand their knowledge and skills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Guiding students to make </a:t>
            </a:r>
            <a:r>
              <a:rPr i="1" lang="en"/>
              <a:t>more</a:t>
            </a:r>
            <a:r>
              <a:rPr lang="en"/>
              <a:t> independent decisions through their use of AI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"/>
          <p:cNvSpPr txBox="1"/>
          <p:nvPr>
            <p:ph type="title"/>
          </p:nvPr>
        </p:nvSpPr>
        <p:spPr>
          <a:xfrm>
            <a:off x="299600" y="0"/>
            <a:ext cx="853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88"/>
              <a:t>AI Literacy: Agency</a:t>
            </a:r>
            <a:endParaRPr sz="4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44">
                <a:latin typeface="Average"/>
                <a:ea typeface="Average"/>
                <a:cs typeface="Average"/>
                <a:sym typeface="Average"/>
              </a:rPr>
              <a:t>How can students use AI to expand knowledge or skills relevant to the assignment?</a:t>
            </a:r>
            <a:endParaRPr sz="24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30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1800">
                <a:latin typeface="Average"/>
                <a:ea typeface="Average"/>
                <a:cs typeface="Average"/>
                <a:sym typeface="Average"/>
              </a:rPr>
              <a:t>Post your response in Part 2 the companion worksheet (~5 minutes)</a:t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757"/>
              <a:buNone/>
            </a:pPr>
            <a:r>
              <a:rPr lang="en"/>
              <a:t>Ensuring AI does not compromise human </a:t>
            </a:r>
            <a:r>
              <a:rPr b="1" lang="en" sz="4400"/>
              <a:t>authenticity</a:t>
            </a:r>
            <a:endParaRPr b="1" sz="4400"/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11700" y="1385425"/>
            <a:ext cx="8520600" cy="31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Fostering intrinsic motivation among students to express their own voice or style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Designing for interest-driven learning that promotes authentic participation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Encouraging students to build trust and credibility as part of their use of AI tools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299600" y="0"/>
            <a:ext cx="853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88"/>
              <a:t>AI Literacy: Authenticity</a:t>
            </a:r>
            <a:endParaRPr sz="4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44">
                <a:latin typeface="Average"/>
                <a:ea typeface="Average"/>
                <a:cs typeface="Average"/>
                <a:sym typeface="Average"/>
              </a:rPr>
              <a:t>How can students express their own voice, style, or positionality in using AI for the assignment?</a:t>
            </a:r>
            <a:endParaRPr sz="24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1800">
                <a:latin typeface="Average"/>
                <a:ea typeface="Average"/>
                <a:cs typeface="Average"/>
                <a:sym typeface="Average"/>
              </a:rPr>
              <a:t>Post your response in Part 2 the companion worksheet (~5 minutes)</a:t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88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5757"/>
              <a:buNone/>
            </a:pPr>
            <a:r>
              <a:rPr lang="en"/>
              <a:t>Establishing structures of AI </a:t>
            </a:r>
            <a:r>
              <a:rPr b="1" lang="en" sz="4400"/>
              <a:t>accountability</a:t>
            </a:r>
            <a:endParaRPr b="1" sz="4400"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311700" y="1316300"/>
            <a:ext cx="8520600" cy="3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Guiding students to factually verify and take responsibility for AI content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Ensuring AI tools used to support work provide equal access to all stakeholders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Teaching how to properly cite and attribute AI tools within specific disciplines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299600" y="0"/>
            <a:ext cx="8538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4488"/>
              <a:t>AI Literacy: Accountability</a:t>
            </a:r>
            <a:endParaRPr sz="4488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4488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2444">
                <a:latin typeface="Average"/>
                <a:ea typeface="Average"/>
                <a:cs typeface="Average"/>
                <a:sym typeface="Average"/>
              </a:rPr>
              <a:t>How will students be held accountable for their use of AI in response to the assignment?</a:t>
            </a:r>
            <a:endParaRPr sz="24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sz="2444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i="1" lang="en" sz="1800">
                <a:latin typeface="Average"/>
                <a:ea typeface="Average"/>
                <a:cs typeface="Average"/>
                <a:sym typeface="Average"/>
              </a:rPr>
              <a:t>Post your response in Part 2 the companion worksheet (~5 minutes)</a:t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t/>
            </a:r>
            <a:endParaRPr i="1" sz="1800"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687450" y="17107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Incorporating AI Literacies in Your Assignments</a:t>
            </a:r>
            <a:endParaRPr/>
          </a:p>
        </p:txBody>
      </p:sp>
      <p:sp>
        <p:nvSpPr>
          <p:cNvPr id="170" name="Google Shape;170;p19"/>
          <p:cNvSpPr/>
          <p:nvPr/>
        </p:nvSpPr>
        <p:spPr>
          <a:xfrm>
            <a:off x="4513550" y="20622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1" name="Google Shape;171;p19"/>
          <p:cNvSpPr/>
          <p:nvPr/>
        </p:nvSpPr>
        <p:spPr>
          <a:xfrm>
            <a:off x="4712650" y="20622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72" name="Google Shape;172;p19"/>
          <p:cNvSpPr/>
          <p:nvPr/>
        </p:nvSpPr>
        <p:spPr>
          <a:xfrm>
            <a:off x="4314450" y="20622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"/>
          <p:cNvSpPr txBox="1"/>
          <p:nvPr>
            <p:ph type="title"/>
          </p:nvPr>
        </p:nvSpPr>
        <p:spPr>
          <a:xfrm>
            <a:off x="752250" y="5605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Workshop Overview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66" name="Google Shape;66;p2"/>
          <p:cNvSpPr txBox="1"/>
          <p:nvPr>
            <p:ph idx="4294967295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71"/>
              <a:buNone/>
            </a:pPr>
            <a:r>
              <a:rPr lang="en" sz="2400">
                <a:solidFill>
                  <a:srgbClr val="F3F3F3"/>
                </a:solidFill>
              </a:rPr>
              <a:t>Part 1. </a:t>
            </a:r>
            <a:r>
              <a:rPr lang="en" sz="2400">
                <a:solidFill>
                  <a:srgbClr val="F3F3F3"/>
                </a:solidFill>
              </a:rPr>
              <a:t>Review </a:t>
            </a:r>
            <a:r>
              <a:rPr lang="en" sz="2400">
                <a:solidFill>
                  <a:srgbClr val="F3F3F3"/>
                </a:solidFill>
              </a:rPr>
              <a:t>AI tools and applications</a:t>
            </a:r>
            <a:endParaRPr sz="2400">
              <a:solidFill>
                <a:srgbClr val="F3F3F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71"/>
              <a:buNone/>
            </a:pPr>
            <a:r>
              <a:rPr lang="en" sz="2400">
                <a:solidFill>
                  <a:srgbClr val="F3F3F3"/>
                </a:solidFill>
              </a:rPr>
              <a:t>Part 2. Unpack AI literacy framework</a:t>
            </a:r>
            <a:endParaRPr sz="2400">
              <a:solidFill>
                <a:srgbClr val="F3F3F3"/>
              </a:solidFill>
            </a:endParaRPr>
          </a:p>
          <a:p>
            <a:pPr indent="-3174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9"/>
              <a:buAutoNum type="arabicPeriod"/>
            </a:pPr>
            <a:r>
              <a:rPr lang="en" sz="1883">
                <a:solidFill>
                  <a:schemeClr val="lt2"/>
                </a:solidFill>
              </a:rPr>
              <a:t>Application</a:t>
            </a:r>
            <a:endParaRPr sz="1883">
              <a:solidFill>
                <a:schemeClr val="lt2"/>
              </a:solidFill>
            </a:endParaRPr>
          </a:p>
          <a:p>
            <a:pPr indent="-3174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9"/>
              <a:buAutoNum type="arabicPeriod"/>
            </a:pPr>
            <a:r>
              <a:rPr lang="en" sz="1883">
                <a:solidFill>
                  <a:schemeClr val="lt2"/>
                </a:solidFill>
              </a:rPr>
              <a:t>Agency</a:t>
            </a:r>
            <a:endParaRPr sz="1883">
              <a:solidFill>
                <a:schemeClr val="lt2"/>
              </a:solidFill>
            </a:endParaRPr>
          </a:p>
          <a:p>
            <a:pPr indent="-3174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9"/>
              <a:buAutoNum type="arabicPeriod"/>
            </a:pPr>
            <a:r>
              <a:rPr lang="en" sz="1883">
                <a:solidFill>
                  <a:schemeClr val="lt2"/>
                </a:solidFill>
              </a:rPr>
              <a:t>Authenticity</a:t>
            </a:r>
            <a:endParaRPr sz="1883">
              <a:solidFill>
                <a:schemeClr val="lt2"/>
              </a:solidFill>
            </a:endParaRPr>
          </a:p>
          <a:p>
            <a:pPr indent="-31749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99"/>
              <a:buAutoNum type="arabicPeriod"/>
            </a:pPr>
            <a:r>
              <a:rPr lang="en" sz="1883">
                <a:solidFill>
                  <a:schemeClr val="lt2"/>
                </a:solidFill>
              </a:rPr>
              <a:t>Accountability</a:t>
            </a:r>
            <a:endParaRPr sz="1883">
              <a:solidFill>
                <a:schemeClr val="lt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571"/>
              <a:buNone/>
            </a:pPr>
            <a:r>
              <a:rPr lang="en" sz="2400">
                <a:solidFill>
                  <a:srgbClr val="F3F3F3"/>
                </a:solidFill>
              </a:rPr>
              <a:t>Part 3</a:t>
            </a:r>
            <a:r>
              <a:rPr lang="en" sz="2600">
                <a:solidFill>
                  <a:srgbClr val="F3F3F3"/>
                </a:solidFill>
              </a:rPr>
              <a:t>. </a:t>
            </a:r>
            <a:r>
              <a:rPr lang="en" sz="2400">
                <a:solidFill>
                  <a:srgbClr val="F3F3F3"/>
                </a:solidFill>
              </a:rPr>
              <a:t>Incorporate AI literacy practices in existing assignment</a:t>
            </a:r>
            <a:endParaRPr sz="2600">
              <a:solidFill>
                <a:srgbClr val="F3F3F3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311700" y="200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25786"/>
              <a:buNone/>
            </a:pPr>
            <a:r>
              <a:rPr lang="en" sz="2650"/>
              <a:t>Work On Your Own </a:t>
            </a:r>
            <a:r>
              <a:rPr lang="en"/>
              <a:t>Assignment Makeover  </a:t>
            </a:r>
            <a:r>
              <a:rPr lang="en" sz="2650"/>
              <a:t>~ 15 min </a:t>
            </a:r>
            <a:endParaRPr/>
          </a:p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>
            <a:off x="2346900" y="773150"/>
            <a:ext cx="44502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8"/>
              <a:buNone/>
            </a:pPr>
            <a:r>
              <a:rPr lang="en"/>
              <a:t>Makeover Steps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Companion Worksheet</a:t>
            </a:r>
            <a:endParaRPr/>
          </a:p>
        </p:txBody>
      </p:sp>
      <p:sp>
        <p:nvSpPr>
          <p:cNvPr id="179" name="Google Shape;179;p20"/>
          <p:cNvSpPr txBox="1"/>
          <p:nvPr/>
        </p:nvSpPr>
        <p:spPr>
          <a:xfrm>
            <a:off x="2627025" y="4375775"/>
            <a:ext cx="3708900" cy="5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Arial"/>
              <a:buNone/>
            </a:pPr>
            <a:r>
              <a:rPr b="0" i="0" lang="en" sz="265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Group Debrief after 15 mins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20"/>
          <p:cNvPicPr preferRelativeResize="0"/>
          <p:nvPr/>
        </p:nvPicPr>
        <p:blipFill rotWithShape="1">
          <a:blip r:embed="rId4">
            <a:alphaModFix/>
          </a:blip>
          <a:srcRect b="0" l="6455" r="4249" t="0"/>
          <a:stretch/>
        </p:blipFill>
        <p:spPr>
          <a:xfrm>
            <a:off x="2941825" y="1321550"/>
            <a:ext cx="3157250" cy="3054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1"/>
          <p:cNvSpPr txBox="1"/>
          <p:nvPr>
            <p:ph type="title"/>
          </p:nvPr>
        </p:nvSpPr>
        <p:spPr>
          <a:xfrm>
            <a:off x="3734100" y="1741025"/>
            <a:ext cx="1675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186" name="Google Shape;186;p21"/>
          <p:cNvSpPr txBox="1"/>
          <p:nvPr/>
        </p:nvSpPr>
        <p:spPr>
          <a:xfrm>
            <a:off x="1319850" y="2823400"/>
            <a:ext cx="6504300" cy="18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For more support, see the TLC’s own </a:t>
            </a:r>
            <a:r>
              <a:rPr b="1" i="0" lang="en" sz="1800" u="sng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Teach@CUNY AI Toolkit</a:t>
            </a: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:</a:t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sng" cap="none" strike="noStrike">
                <a:solidFill>
                  <a:schemeClr val="hlink"/>
                </a:solidFill>
                <a:latin typeface="Average"/>
                <a:ea typeface="Average"/>
                <a:cs typeface="Average"/>
                <a:sym typeface="Average"/>
                <a:hlinkClick r:id="rId3"/>
              </a:rPr>
              <a:t>https://aitoolkit.commons.gc.cuny.edu/</a:t>
            </a:r>
            <a:r>
              <a:rPr b="0" i="0" lang="en" sz="1800" u="none" cap="none" strike="noStrike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"/>
          <p:cNvSpPr txBox="1"/>
          <p:nvPr>
            <p:ph type="title"/>
          </p:nvPr>
        </p:nvSpPr>
        <p:spPr>
          <a:xfrm>
            <a:off x="760350" y="17107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1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6666"/>
              <a:buNone/>
            </a:pPr>
            <a:r>
              <a:rPr lang="en" sz="2400"/>
              <a:t>Inventory of AI Tools and Application Contexts</a:t>
            </a:r>
            <a:endParaRPr/>
          </a:p>
        </p:txBody>
      </p:sp>
      <p:sp>
        <p:nvSpPr>
          <p:cNvPr id="72" name="Google Shape;72;p3"/>
          <p:cNvSpPr/>
          <p:nvPr/>
        </p:nvSpPr>
        <p:spPr>
          <a:xfrm>
            <a:off x="4608900" y="21384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Brainstorm: Taking Inventory of AI Tools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8" name="Google Shape;7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400"/>
              <a:t>Prompt (1)</a:t>
            </a:r>
            <a:endParaRPr b="1" sz="2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What AI platforms do you know of besides ChatGPT? </a:t>
            </a:r>
            <a:endParaRPr sz="2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Respond via Poll Everywhere linked below: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400" u="sng">
                <a:solidFill>
                  <a:schemeClr val="hlink"/>
                </a:solidFill>
                <a:hlinkClick r:id="rId3"/>
              </a:rPr>
              <a:t>Poll Everywhere</a:t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600"/>
          </a:p>
        </p:txBody>
      </p:sp>
      <p:cxnSp>
        <p:nvCxnSpPr>
          <p:cNvPr id="79" name="Google Shape;79;p4"/>
          <p:cNvCxnSpPr/>
          <p:nvPr/>
        </p:nvCxnSpPr>
        <p:spPr>
          <a:xfrm flipH="1" rot="10800000">
            <a:off x="1441950" y="2566350"/>
            <a:ext cx="6260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9800" y="720900"/>
            <a:ext cx="6447001" cy="39933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type="title"/>
          </p:nvPr>
        </p:nvSpPr>
        <p:spPr>
          <a:xfrm>
            <a:off x="951600" y="148200"/>
            <a:ext cx="7156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Some AI Tools known to the TLC Community Members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Group Discussion: AI Tools &amp; Literacies within the Disciplines</a:t>
            </a:r>
            <a:endParaRPr/>
          </a:p>
        </p:txBody>
      </p:sp>
      <p:sp>
        <p:nvSpPr>
          <p:cNvPr id="91" name="Google Shape;91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Question 1. 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What AI tools are most relevant to your discipline?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Question 2. </a:t>
            </a:r>
            <a:endParaRPr sz="2000"/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000"/>
              <a:t>Where do you see the need for AI literacies in your discipline? </a:t>
            </a:r>
            <a:endParaRPr sz="20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200"/>
          </a:p>
        </p:txBody>
      </p:sp>
      <p:cxnSp>
        <p:nvCxnSpPr>
          <p:cNvPr id="92" name="Google Shape;92;p6"/>
          <p:cNvCxnSpPr/>
          <p:nvPr/>
        </p:nvCxnSpPr>
        <p:spPr>
          <a:xfrm flipH="1" rot="10800000">
            <a:off x="1441950" y="2566350"/>
            <a:ext cx="62601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7" name="Google Shape;97;p7"/>
          <p:cNvGraphicFramePr/>
          <p:nvPr/>
        </p:nvGraphicFramePr>
        <p:xfrm>
          <a:off x="1074000" y="919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{D9C5D88D-03E8-473C-B7AD-C98346712663}</a:tableStyleId>
              </a:tblPr>
              <a:tblGrid>
                <a:gridCol w="1522000"/>
                <a:gridCol w="3401200"/>
                <a:gridCol w="2315800"/>
              </a:tblGrid>
              <a:tr h="442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AI Tool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Function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solidFill>
                            <a:schemeClr val="dk1"/>
                          </a:solidFill>
                        </a:rPr>
                        <a:t>Disciplinary Context</a:t>
                      </a:r>
                      <a:endParaRPr b="1" sz="14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39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Wolfram Alpha </a:t>
                      </a:r>
                      <a:endParaRPr sz="1100" u="none" cap="none" strike="noStrike">
                        <a:solidFill>
                          <a:schemeClr val="lt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Solving mathematical problems, generating plots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Mathematics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446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Claude 2</a:t>
                      </a:r>
                      <a:endParaRPr sz="1100" u="none" cap="none" strike="noStrike">
                        <a:solidFill>
                          <a:schemeClr val="lt2"/>
                        </a:solidFill>
                        <a:highlight>
                          <a:schemeClr val="dk1"/>
                        </a:highlight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Idea generation and brainstorming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Humanities 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Midjourney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Image generation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Art and Design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2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Semantic Scholar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Research and article discovery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STEM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25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Quillbot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Paraphrasing and revision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Writing and composition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GitHub Copilot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AI-mediated code completion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Computer science and programming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6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ChatGPT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Practicing conversational skills, writing assistance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Language Learning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10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Pandas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Data analysis and manipulation in charts and spreadsheets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Sociology, Data Science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Desmos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AI-powered graphing calculator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100" u="none" cap="none" strike="noStrike">
                          <a:solidFill>
                            <a:schemeClr val="lt2"/>
                          </a:solidFill>
                        </a:rPr>
                        <a:t>Mathematics</a:t>
                      </a:r>
                      <a:endParaRPr sz="1100" u="none" cap="none" strike="noStrike">
                        <a:solidFill>
                          <a:schemeClr val="lt2"/>
                        </a:solidFill>
                      </a:endParaRPr>
                    </a:p>
                  </a:txBody>
                  <a:tcPr marT="63500" marB="63500" marR="63500" marL="635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7"/>
          <p:cNvSpPr txBox="1"/>
          <p:nvPr/>
        </p:nvSpPr>
        <p:spPr>
          <a:xfrm>
            <a:off x="3389550" y="0"/>
            <a:ext cx="260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AI Tool Inventory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7"/>
          <p:cNvSpPr txBox="1"/>
          <p:nvPr/>
        </p:nvSpPr>
        <p:spPr>
          <a:xfrm>
            <a:off x="2667750" y="565025"/>
            <a:ext cx="3808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Web Resource: Thompson Rivers University </a:t>
            </a:r>
            <a:r>
              <a:rPr b="0" i="0" lang="en" sz="11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AI Inventory</a:t>
            </a:r>
            <a:endParaRPr b="0" i="0" sz="1100" u="none" cap="none" strike="noStrike">
              <a:solidFill>
                <a:schemeClr val="lt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60350" y="17107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Part 2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 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Unpacking AI Literacies</a:t>
            </a:r>
            <a:endParaRPr/>
          </a:p>
        </p:txBody>
      </p:sp>
      <p:sp>
        <p:nvSpPr>
          <p:cNvPr id="105" name="Google Shape;105;p8"/>
          <p:cNvSpPr/>
          <p:nvPr/>
        </p:nvSpPr>
        <p:spPr>
          <a:xfrm>
            <a:off x="4513550" y="20622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  <p:sp>
        <p:nvSpPr>
          <p:cNvPr id="106" name="Google Shape;106;p8"/>
          <p:cNvSpPr/>
          <p:nvPr/>
        </p:nvSpPr>
        <p:spPr>
          <a:xfrm>
            <a:off x="4712650" y="2062200"/>
            <a:ext cx="146700" cy="1458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311700" y="445025"/>
            <a:ext cx="4752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AI Literacy Framework: The Four A’s</a:t>
            </a:r>
            <a:endParaRPr/>
          </a:p>
        </p:txBody>
      </p:sp>
      <p:sp>
        <p:nvSpPr>
          <p:cNvPr id="112" name="Google Shape;112;p9"/>
          <p:cNvSpPr txBox="1"/>
          <p:nvPr>
            <p:ph idx="1" type="body"/>
          </p:nvPr>
        </p:nvSpPr>
        <p:spPr>
          <a:xfrm>
            <a:off x="311700" y="1152475"/>
            <a:ext cx="4469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Application → </a:t>
            </a:r>
            <a:r>
              <a:rPr lang="en"/>
              <a:t>knowing how to use AI in alignment with the task at hand</a:t>
            </a:r>
            <a:br>
              <a:rPr lang="en"/>
            </a:br>
            <a:br>
              <a:rPr lang="en"/>
            </a:b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Agency</a:t>
            </a:r>
            <a:r>
              <a:rPr lang="en"/>
              <a:t> → leveraging AI to expand students’ independent decision-making</a:t>
            </a:r>
            <a:br>
              <a:rPr lang="en"/>
            </a:br>
            <a:br>
              <a:rPr lang="en"/>
            </a:b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Authenticity</a:t>
            </a:r>
            <a:r>
              <a:rPr lang="en"/>
              <a:t> → centering genuine human communication and interaction in AI uses</a:t>
            </a:r>
            <a:br>
              <a:rPr lang="en"/>
            </a:br>
            <a:br>
              <a:rPr lang="en"/>
            </a:br>
            <a:endParaRPr/>
          </a:p>
          <a:p>
            <a:pPr indent="-334327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n"/>
              <a:t>Accountability</a:t>
            </a:r>
            <a:r>
              <a:rPr lang="en"/>
              <a:t> → validating and assuming responsibility for AI-mediated content</a:t>
            </a:r>
            <a:endParaRPr/>
          </a:p>
        </p:txBody>
      </p:sp>
      <p:pic>
        <p:nvPicPr>
          <p:cNvPr id="113" name="Google Shape;11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03175" y="325025"/>
            <a:ext cx="3589975" cy="358997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9"/>
          <p:cNvSpPr txBox="1"/>
          <p:nvPr/>
        </p:nvSpPr>
        <p:spPr>
          <a:xfrm>
            <a:off x="5303163" y="4004300"/>
            <a:ext cx="3743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Source:  Cardon, Peter, et al. “The Challenges and Opportunities of AI-Assisted Writing: Developing AI Literacy for the AI Age.” Business and Professional Communication Quarterly, 86(3), 257-295.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