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" TargetMode="External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7B15-5F60-2F55-A93B-B0F62FAA7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618:</a:t>
            </a:r>
            <a:br>
              <a:rPr lang="en-US" dirty="0"/>
            </a:br>
            <a:r>
              <a:rPr lang="en-US" dirty="0"/>
              <a:t>Brain Stumper4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2A797-585C-3794-7116-5A26E5B6B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Ramnivas</a:t>
            </a:r>
            <a:r>
              <a:rPr lang="en-US" dirty="0"/>
              <a:t> Singh </a:t>
            </a:r>
          </a:p>
          <a:p>
            <a:r>
              <a:rPr lang="en-US" dirty="0"/>
              <a:t>MSDS CUNY - 2022</a:t>
            </a:r>
          </a:p>
        </p:txBody>
      </p:sp>
    </p:spTree>
    <p:extLst>
      <p:ext uri="{BB962C8B-B14F-4D97-AF65-F5344CB8AC3E}">
        <p14:creationId xmlns:p14="http://schemas.microsoft.com/office/powerpoint/2010/main" val="361547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4075-27B7-A3EB-DF14-73F296BC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Source monthly oil and motor fuel price data for a significant period (~ 30 years or longer) from a reputable source (E.g.: US Energy Information Administration - </a:t>
            </a:r>
            <a:r>
              <a:rPr lang="en-US" sz="1800" b="0" i="0" u="sng" dirty="0">
                <a:solidFill>
                  <a:srgbClr val="660000"/>
                </a:solidFill>
                <a:effectLst/>
                <a:latin typeface="Century Gothic" panose="020B0502020202020204" pitchFamily="34" charset="0"/>
                <a:hlinkClick r:id="rId2"/>
              </a:rPr>
              <a:t>https://www.eia.gov/</a:t>
            </a: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Source inflation rate (CPI and PPI) data from an authoritative source (E.g.: US Bureau of Labor Statistics - </a:t>
            </a:r>
            <a:r>
              <a:rPr lang="en-US" sz="1800" b="0" i="0" u="sng" dirty="0">
                <a:solidFill>
                  <a:srgbClr val="660000"/>
                </a:solidFill>
                <a:effectLst/>
                <a:latin typeface="Century Gothic" panose="020B0502020202020204" pitchFamily="34" charset="0"/>
                <a:hlinkClick r:id="rId3"/>
              </a:rPr>
              <a:t>https://www.bls.gov/</a:t>
            </a: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Determine and plot the correlation between energy costs and inflation and demonstrate its change over the period studied.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Provide an assessment of the causes for the changes.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201F1E"/>
                </a:solidFill>
                <a:effectLst/>
                <a:latin typeface="Century Gothic" panose="020B0502020202020204" pitchFamily="34" charset="0"/>
              </a:rPr>
              <a:t>Commit your analyses, code used, results and summary presentation in your personal repo and send me links to your work in response to this email.</a:t>
            </a:r>
            <a:endParaRPr lang="en-US" sz="1800" b="0" i="0" dirty="0">
              <a:solidFill>
                <a:srgbClr val="201F1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8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: Source monthly price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BBB2C-5640-B766-8877-2F766A8B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40" y="604194"/>
            <a:ext cx="7269037" cy="457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1998A-E8B7-2E4E-F524-1816C092CF3E}"/>
              </a:ext>
            </a:extLst>
          </p:cNvPr>
          <p:cNvSpPr txBox="1"/>
          <p:nvPr/>
        </p:nvSpPr>
        <p:spPr>
          <a:xfrm>
            <a:off x="3506540" y="5884474"/>
            <a:ext cx="763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Monthly Gasoline Price Per Gallon data sourced from </a:t>
            </a:r>
            <a:r>
              <a:rPr lang="en-US" b="0" i="0" u="sng" dirty="0">
                <a:solidFill>
                  <a:srgbClr val="660000"/>
                </a:solidFill>
                <a:effectLst/>
                <a:latin typeface="Century Gothic" panose="020B0502020202020204" pitchFamily="34" charset="0"/>
                <a:hlinkClick r:id="rId3"/>
              </a:rPr>
              <a:t>https://www.eia.gov/</a:t>
            </a:r>
            <a:endParaRPr lang="en-US" b="0" i="0" u="sng" dirty="0">
              <a:solidFill>
                <a:srgbClr val="660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: Source inflation rate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1998A-E8B7-2E4E-F524-1816C092CF3E}"/>
              </a:ext>
            </a:extLst>
          </p:cNvPr>
          <p:cNvSpPr txBox="1"/>
          <p:nvPr/>
        </p:nvSpPr>
        <p:spPr>
          <a:xfrm>
            <a:off x="3506540" y="5884474"/>
            <a:ext cx="730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Monthly Consumer Price Index Data sourced from </a:t>
            </a:r>
            <a:r>
              <a:rPr lang="en-US" b="0" i="0" u="sng" dirty="0">
                <a:solidFill>
                  <a:srgbClr val="660000"/>
                </a:solidFill>
                <a:effectLst/>
                <a:latin typeface="Century Gothic" panose="020B0502020202020204" pitchFamily="34" charset="0"/>
                <a:hlinkClick r:id="rId2"/>
              </a:rPr>
              <a:t>https://www.bls.gov/</a:t>
            </a:r>
            <a:endParaRPr lang="en-US" b="0" i="0" u="sng" dirty="0">
              <a:solidFill>
                <a:srgbClr val="660000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FCF83-ADE8-CE65-34E6-059948F0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95" y="667957"/>
            <a:ext cx="7179140" cy="46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93459" cy="4601183"/>
          </a:xfrm>
        </p:spPr>
        <p:txBody>
          <a:bodyPr>
            <a:normAutofit/>
          </a:bodyPr>
          <a:lstStyle/>
          <a:p>
            <a:r>
              <a:rPr lang="en-US" dirty="0"/>
              <a:t>#3a :Correlation between energy costs and inflation</a:t>
            </a:r>
            <a:br>
              <a:rPr lang="en-US" dirty="0"/>
            </a:br>
            <a:r>
              <a:rPr lang="en-US" dirty="0"/>
              <a:t>(Gasoline - CPI)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A855A-B1E4-CBE6-EA57-1E5305A1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81" y="737898"/>
            <a:ext cx="3932520" cy="2807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F95AD-1D5D-7F9E-066B-252E3221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4" y="685915"/>
            <a:ext cx="4083354" cy="2911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05134F-07D5-7CB1-AA07-596CCA28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13" y="3704409"/>
            <a:ext cx="5118735" cy="31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4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93459" cy="4601183"/>
          </a:xfrm>
        </p:spPr>
        <p:txBody>
          <a:bodyPr>
            <a:normAutofit/>
          </a:bodyPr>
          <a:lstStyle/>
          <a:p>
            <a:r>
              <a:rPr lang="en-US" dirty="0"/>
              <a:t>#3b :Correlation between energy costs and Producer Price Index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(PPI vs Gasoline)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F95AD-1D5D-7F9E-066B-252E3221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64" y="685915"/>
            <a:ext cx="4083354" cy="2911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25796-C429-CBE7-2FC4-134EAE021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42" y="685915"/>
            <a:ext cx="4083354" cy="2861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019BA-0F37-6FF4-F6FB-B4D1EB019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341" y="3611731"/>
            <a:ext cx="4928529" cy="2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3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F1F3-3EDD-09D7-D0D3-39D1C04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: Causes for the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4075-27B7-A3EB-DF14-73F296BC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079" y="792391"/>
            <a:ext cx="7919320" cy="5120640"/>
          </a:xfrm>
        </p:spPr>
        <p:txBody>
          <a:bodyPr>
            <a:normAutofit lnSpcReduction="10000"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General trend of increasing oil prices are based on global economy strength, consumptions and production of the products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We see a pattern from 2009, 2015 and 2021 – when CPI goes down oil prices  also goes down. This is the time of stressful housing market, equity market crash and Covid-19 triggered pandemic.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There is weaker relationship between oil prices and CPI inflation. The correlation is 0.154, much lower than for producer prices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The graph shows a strong positive relationship between oil prices and PPI inflation. That is, higher oil prices are associated with higher producer prices and vice versa. 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The correlation between oil prices and the PPI is 0.91. This strong link likely comes from the importance of oil as an input in the production of goods. 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latin typeface="Century Gothic" panose="020B0502020202020204" pitchFamily="34" charset="0"/>
              </a:rPr>
              <a:t>In contrast, the graph shows a positive but much weaker relationship between oil prices and CPI inflation. The correlation is 0.15, much lower than for producer prices.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solidFill>
                <a:srgbClr val="201F1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361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</TotalTime>
  <Words>398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Corbel</vt:lpstr>
      <vt:lpstr>Wingdings 2</vt:lpstr>
      <vt:lpstr>Frame</vt:lpstr>
      <vt:lpstr>Data 618: Brain Stumper4</vt:lpstr>
      <vt:lpstr>Summary :</vt:lpstr>
      <vt:lpstr>#1 : Source monthly price data</vt:lpstr>
      <vt:lpstr>#2 : Source inflation rate data</vt:lpstr>
      <vt:lpstr>#3a :Correlation between energy costs and inflation (Gasoline - CPI)</vt:lpstr>
      <vt:lpstr>#3b :Correlation between energy costs and Producer Price Index  (PPI vs Gasoline)</vt:lpstr>
      <vt:lpstr>#4 : Causes for the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618: Brain Stumper4</dc:title>
  <dc:creator>Ram</dc:creator>
  <cp:lastModifiedBy>Ram</cp:lastModifiedBy>
  <cp:revision>2</cp:revision>
  <dcterms:created xsi:type="dcterms:W3CDTF">2022-10-05T03:51:03Z</dcterms:created>
  <dcterms:modified xsi:type="dcterms:W3CDTF">2022-10-11T01:03:48Z</dcterms:modified>
</cp:coreProperties>
</file>