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7B15-5F60-2F55-A93B-B0F62FAA7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618:</a:t>
            </a:r>
            <a:br>
              <a:rPr lang="en-US" dirty="0"/>
            </a:br>
            <a:r>
              <a:rPr lang="en-US" dirty="0"/>
              <a:t>Brain Stumper4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2A797-585C-3794-7116-5A26E5B6B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Ramnivas</a:t>
            </a:r>
            <a:r>
              <a:rPr lang="en-US" dirty="0"/>
              <a:t> Singh </a:t>
            </a:r>
          </a:p>
          <a:p>
            <a:r>
              <a:rPr lang="en-US" dirty="0"/>
              <a:t>MSDS CUNY - 2022</a:t>
            </a:r>
          </a:p>
        </p:txBody>
      </p:sp>
    </p:spTree>
    <p:extLst>
      <p:ext uri="{BB962C8B-B14F-4D97-AF65-F5344CB8AC3E}">
        <p14:creationId xmlns:p14="http://schemas.microsoft.com/office/powerpoint/2010/main" val="361547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4075-27B7-A3EB-DF14-73F296BC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Source monthly oil and motor fuel price data for a significant period (~ 30 years or longer) from a reputable source (E.g.: US Energy Information Administration - </a:t>
            </a:r>
            <a:r>
              <a:rPr lang="en-US" sz="1800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2"/>
              </a:rPr>
              <a:t>https://www.eia.gov/</a:t>
            </a: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Source inflation rate (CPI and PPI) data from an authoritative source (E.g.: US Bureau of Labor Statistics - </a:t>
            </a:r>
            <a:r>
              <a:rPr lang="en-US" sz="1800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3"/>
              </a:rPr>
              <a:t>https://www.bls.gov/</a:t>
            </a: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Determine and plot the correlation between energy costs and inflation and demonstrate its change over the period studied.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Provide an assessment of the causes for the changes.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Commit your analyses, code used, results and summary presentation in your personal repo and send me links to your work in response to this email.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: Source monthly price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BBB2C-5640-B766-8877-2F766A8B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40" y="604194"/>
            <a:ext cx="7269037" cy="457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1998A-E8B7-2E4E-F524-1816C092CF3E}"/>
              </a:ext>
            </a:extLst>
          </p:cNvPr>
          <p:cNvSpPr txBox="1"/>
          <p:nvPr/>
        </p:nvSpPr>
        <p:spPr>
          <a:xfrm>
            <a:off x="3506540" y="5884474"/>
            <a:ext cx="763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Monthly Gasoline Price Per Gallon data sourced from </a:t>
            </a:r>
            <a:r>
              <a:rPr lang="en-US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3"/>
              </a:rPr>
              <a:t>https://www.eia.gov/</a:t>
            </a:r>
            <a:endParaRPr lang="en-US" b="0" i="0" u="sng" dirty="0">
              <a:solidFill>
                <a:srgbClr val="66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: Source inflation rate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1998A-E8B7-2E4E-F524-1816C092CF3E}"/>
              </a:ext>
            </a:extLst>
          </p:cNvPr>
          <p:cNvSpPr txBox="1"/>
          <p:nvPr/>
        </p:nvSpPr>
        <p:spPr>
          <a:xfrm>
            <a:off x="3506540" y="5884474"/>
            <a:ext cx="730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Monthly Consumer Price Index Data sourced from </a:t>
            </a:r>
            <a:r>
              <a:rPr lang="en-US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2"/>
              </a:rPr>
              <a:t>https://www.bls.gov/</a:t>
            </a:r>
            <a:endParaRPr lang="en-US" b="0" i="0" u="sng" dirty="0">
              <a:solidFill>
                <a:srgbClr val="660000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FCF83-ADE8-CE65-34E6-059948F0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95" y="667957"/>
            <a:ext cx="7179140" cy="46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:Correlation between energy costs and inflation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A855A-B1E4-CBE6-EA57-1E5305A1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81" y="737898"/>
            <a:ext cx="3932520" cy="2807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F95AD-1D5D-7F9E-066B-252E3221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685915"/>
            <a:ext cx="4083354" cy="2911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05134F-07D5-7CB1-AA07-596CCA28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13" y="3704409"/>
            <a:ext cx="5118735" cy="31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: Causes for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4075-27B7-A3EB-DF14-73F296BC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19320" cy="5120640"/>
          </a:xfrm>
        </p:spPr>
        <p:txBody>
          <a:bodyPr>
            <a:normAutofit/>
          </a:bodyPr>
          <a:lstStyle/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After all, not only does oil fuel the vast majority of transportation needs, it’s also a critical raw material used in consumer products far and wide, and much of the price swings in oil are passed on to consumers. 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dirty="0">
              <a:solidFill>
                <a:srgbClr val="201F1E"/>
              </a:solidFill>
              <a:effectLst/>
              <a:latin typeface="Century Gothic" panose="020B0502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With oil moving higher compared to year-ago prices, we should naturally expect a transitory boost to headline CPI as a result. 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dirty="0">
              <a:solidFill>
                <a:srgbClr val="201F1E"/>
              </a:solidFill>
              <a:effectLst/>
              <a:latin typeface="Century Gothic" panose="020B0502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General trend of increasing oil prices are based on global economy strength, consumptions and production of the products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We see a pattern from 2009, 2015 and 2021 – when CPI goes down oil prices  also goes down. This is the time of stressful housing market, equity market crash and Covid-19 triggered pandemic 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Based on last 30 years of data when CPI goes up oil prices  also goes up or vice-versa.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Up trend and down trend shows a correlations between CPI and Oil prices</a:t>
            </a:r>
          </a:p>
        </p:txBody>
      </p:sp>
    </p:spTree>
    <p:extLst>
      <p:ext uri="{BB962C8B-B14F-4D97-AF65-F5344CB8AC3E}">
        <p14:creationId xmlns:p14="http://schemas.microsoft.com/office/powerpoint/2010/main" val="20119361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</TotalTime>
  <Words>358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Corbel</vt:lpstr>
      <vt:lpstr>Wingdings 2</vt:lpstr>
      <vt:lpstr>Frame</vt:lpstr>
      <vt:lpstr>Data 618: Brain Stumper4</vt:lpstr>
      <vt:lpstr>Summary :</vt:lpstr>
      <vt:lpstr>#1 : Source monthly price data</vt:lpstr>
      <vt:lpstr>#2 : Source inflation rate data</vt:lpstr>
      <vt:lpstr>#3 :Correlation between energy costs and inflation</vt:lpstr>
      <vt:lpstr>#4 : Causes for the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618: Brain Stumper4</dc:title>
  <dc:creator>Ram</dc:creator>
  <cp:lastModifiedBy>Ram</cp:lastModifiedBy>
  <cp:revision>1</cp:revision>
  <dcterms:created xsi:type="dcterms:W3CDTF">2022-10-05T03:51:03Z</dcterms:created>
  <dcterms:modified xsi:type="dcterms:W3CDTF">2022-10-05T04:18:30Z</dcterms:modified>
</cp:coreProperties>
</file>