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6" r:id="rId4"/>
    <p:sldId id="280" r:id="rId5"/>
    <p:sldId id="277" r:id="rId6"/>
    <p:sldId id="278" r:id="rId7"/>
    <p:sldId id="270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59FCE-12C4-4642-A154-9E8F2D9A48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ED06B7-E5B3-4959-89FE-952605A94228}">
      <dgm:prSet/>
      <dgm:spPr/>
      <dgm:t>
        <a:bodyPr/>
        <a:lstStyle/>
        <a:p>
          <a:pPr>
            <a:defRPr cap="all"/>
          </a:pPr>
          <a:r>
            <a:rPr lang="en-US"/>
            <a:t>Uncover correlations between poverty levels and food insecurity, deciphering the intricate relationship that defines the state of nutrition in the United States.</a:t>
          </a:r>
        </a:p>
      </dgm:t>
    </dgm:pt>
    <dgm:pt modelId="{2AEA0E38-F431-4207-9C80-6DA8AE4AE3F3}" type="parTrans" cxnId="{2AD7D10C-6DB9-48DA-9263-E6C7C04CF894}">
      <dgm:prSet/>
      <dgm:spPr/>
      <dgm:t>
        <a:bodyPr/>
        <a:lstStyle/>
        <a:p>
          <a:endParaRPr lang="en-US"/>
        </a:p>
      </dgm:t>
    </dgm:pt>
    <dgm:pt modelId="{8FE99EA7-47BE-4FA5-9D41-DDFDDEF4E4C3}" type="sibTrans" cxnId="{2AD7D10C-6DB9-48DA-9263-E6C7C04CF894}">
      <dgm:prSet/>
      <dgm:spPr/>
      <dgm:t>
        <a:bodyPr/>
        <a:lstStyle/>
        <a:p>
          <a:endParaRPr lang="en-US"/>
        </a:p>
      </dgm:t>
    </dgm:pt>
    <dgm:pt modelId="{596505A0-39D9-4946-B23E-123D01649DD8}">
      <dgm:prSet/>
      <dgm:spPr/>
      <dgm:t>
        <a:bodyPr/>
        <a:lstStyle/>
        <a:p>
          <a:pPr>
            <a:defRPr cap="all"/>
          </a:pPr>
          <a:r>
            <a:rPr lang="en-US"/>
            <a:t>Explore the longitudinal impact on individuals, with a specific focus on the journey from childhood to adulthood, to understand how early-life experiences shape nutritional security.</a:t>
          </a:r>
        </a:p>
      </dgm:t>
    </dgm:pt>
    <dgm:pt modelId="{9735CBF2-1B02-45B0-BEBB-0AB426B94D71}" type="parTrans" cxnId="{E7D9773E-7835-457C-B191-D545910DFAF1}">
      <dgm:prSet/>
      <dgm:spPr/>
      <dgm:t>
        <a:bodyPr/>
        <a:lstStyle/>
        <a:p>
          <a:endParaRPr lang="en-US"/>
        </a:p>
      </dgm:t>
    </dgm:pt>
    <dgm:pt modelId="{C197C3D0-50A4-4517-AFD3-8D66C80B08EA}" type="sibTrans" cxnId="{E7D9773E-7835-457C-B191-D545910DFAF1}">
      <dgm:prSet/>
      <dgm:spPr/>
      <dgm:t>
        <a:bodyPr/>
        <a:lstStyle/>
        <a:p>
          <a:endParaRPr lang="en-US"/>
        </a:p>
      </dgm:t>
    </dgm:pt>
    <dgm:pt modelId="{960CBDF0-3F69-41A7-8FA1-2A22CE286313}">
      <dgm:prSet/>
      <dgm:spPr/>
      <dgm:t>
        <a:bodyPr/>
        <a:lstStyle/>
        <a:p>
          <a:pPr>
            <a:defRPr cap="all"/>
          </a:pPr>
          <a:r>
            <a:rPr lang="en-US"/>
            <a:t>Contribute to a deeper understanding of the challenges and opportunities in addressing food security issues, paving the way for informed decision-making and targeted interventions.</a:t>
          </a:r>
        </a:p>
      </dgm:t>
    </dgm:pt>
    <dgm:pt modelId="{C0BC68BE-D3F0-455C-9128-B37CAA491A04}" type="parTrans" cxnId="{F7B75270-99E4-46A3-BFEB-EF0A3FEB48E0}">
      <dgm:prSet/>
      <dgm:spPr/>
      <dgm:t>
        <a:bodyPr/>
        <a:lstStyle/>
        <a:p>
          <a:endParaRPr lang="en-US"/>
        </a:p>
      </dgm:t>
    </dgm:pt>
    <dgm:pt modelId="{ADFF1800-9AA3-46FA-BB81-3864A9D44EC9}" type="sibTrans" cxnId="{F7B75270-99E4-46A3-BFEB-EF0A3FEB48E0}">
      <dgm:prSet/>
      <dgm:spPr/>
      <dgm:t>
        <a:bodyPr/>
        <a:lstStyle/>
        <a:p>
          <a:endParaRPr lang="en-US"/>
        </a:p>
      </dgm:t>
    </dgm:pt>
    <dgm:pt modelId="{96544B99-ACF9-494F-8B8A-CCEB7E5F9A6A}" type="pres">
      <dgm:prSet presAssocID="{6F659FCE-12C4-4642-A154-9E8F2D9A4815}" presName="root" presStyleCnt="0">
        <dgm:presLayoutVars>
          <dgm:dir/>
          <dgm:resizeHandles val="exact"/>
        </dgm:presLayoutVars>
      </dgm:prSet>
      <dgm:spPr/>
    </dgm:pt>
    <dgm:pt modelId="{CAAA26BD-1853-40CD-990F-B7F67061B68F}" type="pres">
      <dgm:prSet presAssocID="{8FED06B7-E5B3-4959-89FE-952605A94228}" presName="compNode" presStyleCnt="0"/>
      <dgm:spPr/>
    </dgm:pt>
    <dgm:pt modelId="{23DB3D68-4D45-4D43-BA34-82B096A07EA7}" type="pres">
      <dgm:prSet presAssocID="{8FED06B7-E5B3-4959-89FE-952605A94228}" presName="iconBgRect" presStyleLbl="bgShp" presStyleIdx="0" presStyleCnt="3"/>
      <dgm:spPr/>
    </dgm:pt>
    <dgm:pt modelId="{3A03E767-22EF-40BF-8B3A-526F70712F93}" type="pres">
      <dgm:prSet presAssocID="{8FED06B7-E5B3-4959-89FE-952605A942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2BB20988-C6F9-45F0-9406-463A8F8C4F9F}" type="pres">
      <dgm:prSet presAssocID="{8FED06B7-E5B3-4959-89FE-952605A94228}" presName="spaceRect" presStyleCnt="0"/>
      <dgm:spPr/>
    </dgm:pt>
    <dgm:pt modelId="{096AA2A0-CF2A-45DC-9766-8F9CF08D5E22}" type="pres">
      <dgm:prSet presAssocID="{8FED06B7-E5B3-4959-89FE-952605A94228}" presName="textRect" presStyleLbl="revTx" presStyleIdx="0" presStyleCnt="3">
        <dgm:presLayoutVars>
          <dgm:chMax val="1"/>
          <dgm:chPref val="1"/>
        </dgm:presLayoutVars>
      </dgm:prSet>
      <dgm:spPr/>
    </dgm:pt>
    <dgm:pt modelId="{5CC3CE34-4B15-4356-843A-BE6C754499F4}" type="pres">
      <dgm:prSet presAssocID="{8FE99EA7-47BE-4FA5-9D41-DDFDDEF4E4C3}" presName="sibTrans" presStyleCnt="0"/>
      <dgm:spPr/>
    </dgm:pt>
    <dgm:pt modelId="{9CAA868D-D94B-4CD8-BB54-CB46386BD4E7}" type="pres">
      <dgm:prSet presAssocID="{596505A0-39D9-4946-B23E-123D01649DD8}" presName="compNode" presStyleCnt="0"/>
      <dgm:spPr/>
    </dgm:pt>
    <dgm:pt modelId="{BB6F8248-02C8-4E18-97EE-78EEDFE03297}" type="pres">
      <dgm:prSet presAssocID="{596505A0-39D9-4946-B23E-123D01649DD8}" presName="iconBgRect" presStyleLbl="bgShp" presStyleIdx="1" presStyleCnt="3"/>
      <dgm:spPr/>
    </dgm:pt>
    <dgm:pt modelId="{64B60D64-BEF1-417E-8D62-A6C6967F02A0}" type="pres">
      <dgm:prSet presAssocID="{596505A0-39D9-4946-B23E-123D01649D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EA93584-B47F-4DBA-9D5B-5C9F8569900B}" type="pres">
      <dgm:prSet presAssocID="{596505A0-39D9-4946-B23E-123D01649DD8}" presName="spaceRect" presStyleCnt="0"/>
      <dgm:spPr/>
    </dgm:pt>
    <dgm:pt modelId="{D55BC427-1DF6-4CBA-940A-01DA4F63A19F}" type="pres">
      <dgm:prSet presAssocID="{596505A0-39D9-4946-B23E-123D01649DD8}" presName="textRect" presStyleLbl="revTx" presStyleIdx="1" presStyleCnt="3">
        <dgm:presLayoutVars>
          <dgm:chMax val="1"/>
          <dgm:chPref val="1"/>
        </dgm:presLayoutVars>
      </dgm:prSet>
      <dgm:spPr/>
    </dgm:pt>
    <dgm:pt modelId="{A77604A6-47E4-4CD2-9036-4489F5B1F983}" type="pres">
      <dgm:prSet presAssocID="{C197C3D0-50A4-4517-AFD3-8D66C80B08EA}" presName="sibTrans" presStyleCnt="0"/>
      <dgm:spPr/>
    </dgm:pt>
    <dgm:pt modelId="{C40DB0AB-AE3E-4B98-98F2-B1EAB3E46EB6}" type="pres">
      <dgm:prSet presAssocID="{960CBDF0-3F69-41A7-8FA1-2A22CE286313}" presName="compNode" presStyleCnt="0"/>
      <dgm:spPr/>
    </dgm:pt>
    <dgm:pt modelId="{781B6A65-BF9A-437C-9D06-D65B702C0010}" type="pres">
      <dgm:prSet presAssocID="{960CBDF0-3F69-41A7-8FA1-2A22CE286313}" presName="iconBgRect" presStyleLbl="bgShp" presStyleIdx="2" presStyleCnt="3"/>
      <dgm:spPr/>
    </dgm:pt>
    <dgm:pt modelId="{61734F88-1F44-42C2-B20C-E4E518EC298C}" type="pres">
      <dgm:prSet presAssocID="{960CBDF0-3F69-41A7-8FA1-2A22CE2863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07C8DA6-06C8-4E66-B98B-94CECBCC8F74}" type="pres">
      <dgm:prSet presAssocID="{960CBDF0-3F69-41A7-8FA1-2A22CE286313}" presName="spaceRect" presStyleCnt="0"/>
      <dgm:spPr/>
    </dgm:pt>
    <dgm:pt modelId="{69ED86DC-0574-47A0-926F-88EBE2CBCF0E}" type="pres">
      <dgm:prSet presAssocID="{960CBDF0-3F69-41A7-8FA1-2A22CE2863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D7D10C-6DB9-48DA-9263-E6C7C04CF894}" srcId="{6F659FCE-12C4-4642-A154-9E8F2D9A4815}" destId="{8FED06B7-E5B3-4959-89FE-952605A94228}" srcOrd="0" destOrd="0" parTransId="{2AEA0E38-F431-4207-9C80-6DA8AE4AE3F3}" sibTransId="{8FE99EA7-47BE-4FA5-9D41-DDFDDEF4E4C3}"/>
    <dgm:cxn modelId="{E4E14E13-DD37-498F-9C50-23B779B38825}" type="presOf" srcId="{6F659FCE-12C4-4642-A154-9E8F2D9A4815}" destId="{96544B99-ACF9-494F-8B8A-CCEB7E5F9A6A}" srcOrd="0" destOrd="0" presId="urn:microsoft.com/office/officeart/2018/5/layout/IconCircleLabelList"/>
    <dgm:cxn modelId="{E7D9773E-7835-457C-B191-D545910DFAF1}" srcId="{6F659FCE-12C4-4642-A154-9E8F2D9A4815}" destId="{596505A0-39D9-4946-B23E-123D01649DD8}" srcOrd="1" destOrd="0" parTransId="{9735CBF2-1B02-45B0-BEBB-0AB426B94D71}" sibTransId="{C197C3D0-50A4-4517-AFD3-8D66C80B08EA}"/>
    <dgm:cxn modelId="{F7C80C4B-E7A6-4150-8544-3429588AFD04}" type="presOf" srcId="{8FED06B7-E5B3-4959-89FE-952605A94228}" destId="{096AA2A0-CF2A-45DC-9766-8F9CF08D5E22}" srcOrd="0" destOrd="0" presId="urn:microsoft.com/office/officeart/2018/5/layout/IconCircleLabelList"/>
    <dgm:cxn modelId="{F7B75270-99E4-46A3-BFEB-EF0A3FEB48E0}" srcId="{6F659FCE-12C4-4642-A154-9E8F2D9A4815}" destId="{960CBDF0-3F69-41A7-8FA1-2A22CE286313}" srcOrd="2" destOrd="0" parTransId="{C0BC68BE-D3F0-455C-9128-B37CAA491A04}" sibTransId="{ADFF1800-9AA3-46FA-BB81-3864A9D44EC9}"/>
    <dgm:cxn modelId="{81536D51-39AE-464B-BEF8-B0DCF9C2B68C}" type="presOf" srcId="{960CBDF0-3F69-41A7-8FA1-2A22CE286313}" destId="{69ED86DC-0574-47A0-926F-88EBE2CBCF0E}" srcOrd="0" destOrd="0" presId="urn:microsoft.com/office/officeart/2018/5/layout/IconCircleLabelList"/>
    <dgm:cxn modelId="{4AEC20C6-5CAE-46EB-999A-CE5F6683063E}" type="presOf" srcId="{596505A0-39D9-4946-B23E-123D01649DD8}" destId="{D55BC427-1DF6-4CBA-940A-01DA4F63A19F}" srcOrd="0" destOrd="0" presId="urn:microsoft.com/office/officeart/2018/5/layout/IconCircleLabelList"/>
    <dgm:cxn modelId="{BCA67E97-832C-49C7-BB68-FF707158AEE3}" type="presParOf" srcId="{96544B99-ACF9-494F-8B8A-CCEB7E5F9A6A}" destId="{CAAA26BD-1853-40CD-990F-B7F67061B68F}" srcOrd="0" destOrd="0" presId="urn:microsoft.com/office/officeart/2018/5/layout/IconCircleLabelList"/>
    <dgm:cxn modelId="{9B3F5C93-88EB-484C-A9B2-692D55BDB4BB}" type="presParOf" srcId="{CAAA26BD-1853-40CD-990F-B7F67061B68F}" destId="{23DB3D68-4D45-4D43-BA34-82B096A07EA7}" srcOrd="0" destOrd="0" presId="urn:microsoft.com/office/officeart/2018/5/layout/IconCircleLabelList"/>
    <dgm:cxn modelId="{BB77C774-0ABD-4A07-8F5C-694C47DE3661}" type="presParOf" srcId="{CAAA26BD-1853-40CD-990F-B7F67061B68F}" destId="{3A03E767-22EF-40BF-8B3A-526F70712F93}" srcOrd="1" destOrd="0" presId="urn:microsoft.com/office/officeart/2018/5/layout/IconCircleLabelList"/>
    <dgm:cxn modelId="{FF874D21-A736-451B-9228-67AAA13C459F}" type="presParOf" srcId="{CAAA26BD-1853-40CD-990F-B7F67061B68F}" destId="{2BB20988-C6F9-45F0-9406-463A8F8C4F9F}" srcOrd="2" destOrd="0" presId="urn:microsoft.com/office/officeart/2018/5/layout/IconCircleLabelList"/>
    <dgm:cxn modelId="{1BF7253D-7AC2-4677-8949-06624CD6976B}" type="presParOf" srcId="{CAAA26BD-1853-40CD-990F-B7F67061B68F}" destId="{096AA2A0-CF2A-45DC-9766-8F9CF08D5E22}" srcOrd="3" destOrd="0" presId="urn:microsoft.com/office/officeart/2018/5/layout/IconCircleLabelList"/>
    <dgm:cxn modelId="{D0A8C2C5-FFB1-4CD6-AF99-59FF2F270ACC}" type="presParOf" srcId="{96544B99-ACF9-494F-8B8A-CCEB7E5F9A6A}" destId="{5CC3CE34-4B15-4356-843A-BE6C754499F4}" srcOrd="1" destOrd="0" presId="urn:microsoft.com/office/officeart/2018/5/layout/IconCircleLabelList"/>
    <dgm:cxn modelId="{9C21AA2A-9BEF-4D79-8CCE-5DD7A29D6D1A}" type="presParOf" srcId="{96544B99-ACF9-494F-8B8A-CCEB7E5F9A6A}" destId="{9CAA868D-D94B-4CD8-BB54-CB46386BD4E7}" srcOrd="2" destOrd="0" presId="urn:microsoft.com/office/officeart/2018/5/layout/IconCircleLabelList"/>
    <dgm:cxn modelId="{845FB157-22B0-4A5F-AF61-6C020D342739}" type="presParOf" srcId="{9CAA868D-D94B-4CD8-BB54-CB46386BD4E7}" destId="{BB6F8248-02C8-4E18-97EE-78EEDFE03297}" srcOrd="0" destOrd="0" presId="urn:microsoft.com/office/officeart/2018/5/layout/IconCircleLabelList"/>
    <dgm:cxn modelId="{0432B3F8-D0FD-4C3E-81D7-45A854E6C949}" type="presParOf" srcId="{9CAA868D-D94B-4CD8-BB54-CB46386BD4E7}" destId="{64B60D64-BEF1-417E-8D62-A6C6967F02A0}" srcOrd="1" destOrd="0" presId="urn:microsoft.com/office/officeart/2018/5/layout/IconCircleLabelList"/>
    <dgm:cxn modelId="{E040743E-6228-473F-8472-F14757BA8EEB}" type="presParOf" srcId="{9CAA868D-D94B-4CD8-BB54-CB46386BD4E7}" destId="{AEA93584-B47F-4DBA-9D5B-5C9F8569900B}" srcOrd="2" destOrd="0" presId="urn:microsoft.com/office/officeart/2018/5/layout/IconCircleLabelList"/>
    <dgm:cxn modelId="{0B00D4DC-9FBE-4D90-80EE-B62846A2C648}" type="presParOf" srcId="{9CAA868D-D94B-4CD8-BB54-CB46386BD4E7}" destId="{D55BC427-1DF6-4CBA-940A-01DA4F63A19F}" srcOrd="3" destOrd="0" presId="urn:microsoft.com/office/officeart/2018/5/layout/IconCircleLabelList"/>
    <dgm:cxn modelId="{1C605D78-8B75-472E-978C-6949C4D97194}" type="presParOf" srcId="{96544B99-ACF9-494F-8B8A-CCEB7E5F9A6A}" destId="{A77604A6-47E4-4CD2-9036-4489F5B1F983}" srcOrd="3" destOrd="0" presId="urn:microsoft.com/office/officeart/2018/5/layout/IconCircleLabelList"/>
    <dgm:cxn modelId="{B79998E3-E63C-4412-9C20-ABE13838B518}" type="presParOf" srcId="{96544B99-ACF9-494F-8B8A-CCEB7E5F9A6A}" destId="{C40DB0AB-AE3E-4B98-98F2-B1EAB3E46EB6}" srcOrd="4" destOrd="0" presId="urn:microsoft.com/office/officeart/2018/5/layout/IconCircleLabelList"/>
    <dgm:cxn modelId="{625F4154-4E97-403E-BF73-C37431025983}" type="presParOf" srcId="{C40DB0AB-AE3E-4B98-98F2-B1EAB3E46EB6}" destId="{781B6A65-BF9A-437C-9D06-D65B702C0010}" srcOrd="0" destOrd="0" presId="urn:microsoft.com/office/officeart/2018/5/layout/IconCircleLabelList"/>
    <dgm:cxn modelId="{ADB989FA-9C7D-40CE-A779-B68D53722553}" type="presParOf" srcId="{C40DB0AB-AE3E-4B98-98F2-B1EAB3E46EB6}" destId="{61734F88-1F44-42C2-B20C-E4E518EC298C}" srcOrd="1" destOrd="0" presId="urn:microsoft.com/office/officeart/2018/5/layout/IconCircleLabelList"/>
    <dgm:cxn modelId="{EAC35375-DB0F-4DF2-82FD-B8C69054617A}" type="presParOf" srcId="{C40DB0AB-AE3E-4B98-98F2-B1EAB3E46EB6}" destId="{407C8DA6-06C8-4E66-B98B-94CECBCC8F74}" srcOrd="2" destOrd="0" presId="urn:microsoft.com/office/officeart/2018/5/layout/IconCircleLabelList"/>
    <dgm:cxn modelId="{E13F1A83-D67F-4068-BF6A-811412C31FDB}" type="presParOf" srcId="{C40DB0AB-AE3E-4B98-98F2-B1EAB3E46EB6}" destId="{69ED86DC-0574-47A0-926F-88EBE2CBCF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B3D68-4D45-4D43-BA34-82B096A07EA7}">
      <dsp:nvSpPr>
        <dsp:cNvPr id="0" name=""/>
        <dsp:cNvSpPr/>
      </dsp:nvSpPr>
      <dsp:spPr>
        <a:xfrm>
          <a:off x="718664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3E767-22EF-40BF-8B3A-526F70712F93}">
      <dsp:nvSpPr>
        <dsp:cNvPr id="0" name=""/>
        <dsp:cNvSpPr/>
      </dsp:nvSpPr>
      <dsp:spPr>
        <a:xfrm>
          <a:off x="1135476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AA2A0-CF2A-45DC-9766-8F9CF08D5E22}">
      <dsp:nvSpPr>
        <dsp:cNvPr id="0" name=""/>
        <dsp:cNvSpPr/>
      </dsp:nvSpPr>
      <dsp:spPr>
        <a:xfrm>
          <a:off x="93445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Uncover correlations between poverty levels and food insecurity, deciphering the intricate relationship that defines the state of nutrition in the United States.</a:t>
          </a:r>
        </a:p>
      </dsp:txBody>
      <dsp:txXfrm>
        <a:off x="93445" y="2985152"/>
        <a:ext cx="3206250" cy="787500"/>
      </dsp:txXfrm>
    </dsp:sp>
    <dsp:sp modelId="{BB6F8248-02C8-4E18-97EE-78EEDFE03297}">
      <dsp:nvSpPr>
        <dsp:cNvPr id="0" name=""/>
        <dsp:cNvSpPr/>
      </dsp:nvSpPr>
      <dsp:spPr>
        <a:xfrm>
          <a:off x="4486008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60D64-BEF1-417E-8D62-A6C6967F02A0}">
      <dsp:nvSpPr>
        <dsp:cNvPr id="0" name=""/>
        <dsp:cNvSpPr/>
      </dsp:nvSpPr>
      <dsp:spPr>
        <a:xfrm>
          <a:off x="4902820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C427-1DF6-4CBA-940A-01DA4F63A19F}">
      <dsp:nvSpPr>
        <dsp:cNvPr id="0" name=""/>
        <dsp:cNvSpPr/>
      </dsp:nvSpPr>
      <dsp:spPr>
        <a:xfrm>
          <a:off x="3860789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Explore the longitudinal impact on individuals, with a specific focus on the journey from childhood to adulthood, to understand how early-life experiences shape nutritional security.</a:t>
          </a:r>
        </a:p>
      </dsp:txBody>
      <dsp:txXfrm>
        <a:off x="3860789" y="2985152"/>
        <a:ext cx="3206250" cy="787500"/>
      </dsp:txXfrm>
    </dsp:sp>
    <dsp:sp modelId="{781B6A65-BF9A-437C-9D06-D65B702C0010}">
      <dsp:nvSpPr>
        <dsp:cNvPr id="0" name=""/>
        <dsp:cNvSpPr/>
      </dsp:nvSpPr>
      <dsp:spPr>
        <a:xfrm>
          <a:off x="8253352" y="420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4F88-1F44-42C2-B20C-E4E518EC298C}">
      <dsp:nvSpPr>
        <dsp:cNvPr id="0" name=""/>
        <dsp:cNvSpPr/>
      </dsp:nvSpPr>
      <dsp:spPr>
        <a:xfrm>
          <a:off x="8670164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D86DC-0574-47A0-926F-88EBE2CBCF0E}">
      <dsp:nvSpPr>
        <dsp:cNvPr id="0" name=""/>
        <dsp:cNvSpPr/>
      </dsp:nvSpPr>
      <dsp:spPr>
        <a:xfrm>
          <a:off x="7628133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Contribute to a deeper understanding of the challenges and opportunities in addressing food security issues, paving the way for informed decision-making and targeted interventions.</a:t>
          </a:r>
        </a:p>
      </dsp:txBody>
      <dsp:txXfrm>
        <a:off x="7628133" y="2985152"/>
        <a:ext cx="32062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ACB3-9017-E067-452A-919D4989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5DE3-F615-EC7A-8F8F-2CBEDF53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5269-42C3-16AB-B902-D6BB7C85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5063-CA6B-1AB7-F9EB-50CB4426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8EA6-DFB2-AF1E-52A4-2E0F634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1AE-ADE1-3230-51EC-CDA2B3B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96C9-BCDF-7C27-ED77-D80C7827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04C-E3BE-C156-449D-212DEB1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66C-E4FE-039B-EC58-2DFF417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E7B0-A3D7-9246-892E-86C1570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49D7-2236-2CBE-6ACB-8A9EF187F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BC72-A0E5-7039-9666-4F4324A0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FA93-2D8D-DB57-3518-303BF50F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97EC-BFD5-C7D3-A110-F357FDC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E144-9E69-9DDB-5CA2-932E3ED5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BDF1-138B-3225-E970-69881A5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8012-B992-BDE6-DCDA-59A51D2D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ACA2-4404-F580-D640-3AE19881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A2AB-8A80-754C-F653-8AEA5457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7E64-6F55-2C1F-A8DB-10113A9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A93-DDC4-6BB4-91EB-5739DF4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4AE3-06DF-4957-D313-67EF844B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993E-7C84-F86F-1386-A4C675D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A4A-ABD5-6831-B885-FED8DD50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C8A5-C1AD-18DA-43EB-2159A705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21A5-FBB0-3FAD-CBB7-3B72B77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21C5-5AE9-6E85-5766-147F9C5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0AF9-F472-E538-B9D5-FE19FA52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7651-A946-6D05-30A9-BEEA7E23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5D06-4760-8F68-6890-085873A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C230-71D5-79DF-3257-AA97054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EA3C-5F75-26B2-6C14-90434A0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2CCF-701C-5526-8F54-DD5CFD8B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F44E-D801-EB5D-85C6-B7B7FB12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336A2-9A25-3FD7-CF60-D64A79E6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248C-1C8C-BB66-FE05-263FB38F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BB4F-4CC4-E0D9-034D-76BCCFC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9D6F-FC26-80D1-E662-E5DA71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26BE-6E5A-869F-35CF-5E27FD0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B67C-C853-2CC2-A25E-9A1778B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A13A5-10E5-6620-2B78-4DC9A68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8C3-1513-2442-7DC3-54A4411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591-765C-BBBA-17C6-E3DBA2A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243B-55A0-D23F-3B96-A80045D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96F03-3654-D5EF-70DC-030A37F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19FB-BD91-C64D-1E2A-DC876CB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4-4D4D-D62E-29C0-39B928C0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8B3C-2D4A-C193-099C-F859F3B0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7B6C-51F8-69B7-8BC7-7661411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21DD-A181-8F77-E9B4-D903EDD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CF6A-F3A7-3718-3C20-7AA97A17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2A65-2066-29EA-2A17-4543AC0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DED-F799-26FB-6101-CAA320B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16061-6BD0-1999-A859-BE3FB74F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AC8-A3E5-7618-0E55-1D62FDA7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1806-34B4-E14C-DCDC-331C618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23B9-C8ED-7AB9-A55B-5A46B39E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E997-763B-CDA5-122D-8CC04F2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48FA8-DA37-1D9C-C86D-348A1035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397E-14FE-3BE5-0A93-85D33ABE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6BDB-0DEC-02A9-2806-5D47AA37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154F-320F-433C-8921-4FF7FD55EAF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DB62-3A7F-63C2-1273-D44B1EB2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004-D571-DDD4-0953-2B7D29FE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county-level-data-sets-download-data/" TargetMode="External"/><Relationship Id="rId2" Type="http://schemas.openxmlformats.org/officeDocument/2006/relationships/hyperlink" Target="https://map.feedingameric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F7C4-C773-24A5-F4DD-2AE4A16FD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2498522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What Is The State of Food Security and Nutrition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E4C2-2FFC-CEFA-601D-CD465075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Khyati Naik</a:t>
            </a:r>
          </a:p>
          <a:p>
            <a:r>
              <a:rPr lang="en-US" dirty="0"/>
              <a:t>Data 608</a:t>
            </a:r>
          </a:p>
          <a:p>
            <a:r>
              <a:rPr lang="en-US" dirty="0"/>
              <a:t>Fall 2023</a:t>
            </a:r>
          </a:p>
          <a:p>
            <a:r>
              <a:rPr lang="en-US" b="1" dirty="0"/>
              <a:t>Story 6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7507E513-B5F7-838B-9F85-EC4FF69F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744E9-A0FD-9F3C-822C-BCEA3753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50753CA-91F7-2AB6-A17D-57A2B139C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596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4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EF83-F5DE-0E2B-8FC4-69C1C2B2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243551"/>
            <a:ext cx="4491821" cy="792769"/>
          </a:xfrm>
        </p:spPr>
        <p:txBody>
          <a:bodyPr anchor="b">
            <a:norm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EAD7B-F327-6C7E-6838-A7DA1F36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3" r="3513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DEF2-1B92-E213-48D0-E9948D06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1388306"/>
            <a:ext cx="4491820" cy="4081388"/>
          </a:xfrm>
        </p:spPr>
        <p:txBody>
          <a:bodyPr anchor="t">
            <a:noAutofit/>
          </a:bodyPr>
          <a:lstStyle/>
          <a:p>
            <a:r>
              <a:rPr lang="en-US" sz="1800" dirty="0"/>
              <a:t>In the initial phase of our data processing, we encountered county-level poverty data obtained from the Census Bureau. </a:t>
            </a:r>
          </a:p>
          <a:p>
            <a:r>
              <a:rPr lang="en-US" sz="1800" dirty="0"/>
              <a:t>To align with our analytical goals, we strategically filtered and transformed the data to be at the state level, setting the foundation for comprehensive state-level insights into poverty and food insecurity.</a:t>
            </a:r>
          </a:p>
          <a:p>
            <a:r>
              <a:rPr lang="en-US" sz="1800" dirty="0"/>
              <a:t>Simultaneously, addressing nuances in the food insecurity dataset, we strategically synthesized new fields by deriving the total population, distinguishing between overall, children, and senior demographics. </a:t>
            </a:r>
          </a:p>
          <a:p>
            <a:r>
              <a:rPr lang="en-US" sz="1800" dirty="0"/>
              <a:t>This meticulous approach empowered us to aggregate the data according to distinct poverty levels, facilitating the accurate computation of food insecurity rates across varying socio-economic strata.</a:t>
            </a:r>
          </a:p>
        </p:txBody>
      </p:sp>
    </p:spTree>
    <p:extLst>
      <p:ext uri="{BB962C8B-B14F-4D97-AF65-F5344CB8AC3E}">
        <p14:creationId xmlns:p14="http://schemas.microsoft.com/office/powerpoint/2010/main" val="398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EF83-F5DE-0E2B-8FC4-69C1C2B2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5"/>
            <a:ext cx="10515600" cy="1044575"/>
          </a:xfrm>
        </p:spPr>
        <p:txBody>
          <a:bodyPr/>
          <a:lstStyle/>
          <a:p>
            <a:r>
              <a:rPr lang="en-US" dirty="0"/>
              <a:t>Poverty rate and Food insecurity rate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DEF2-1B92-E213-48D0-E9948D06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7350" y="1825625"/>
            <a:ext cx="247649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general, we see in this chart that states with higher poverty rates also have high food insecurity rate.</a:t>
            </a:r>
          </a:p>
          <a:p>
            <a:r>
              <a:rPr lang="en-US" dirty="0"/>
              <a:t>Correlation between poverty rate and overall food </a:t>
            </a:r>
            <a:r>
              <a:rPr lang="en-US" sz="3000" dirty="0">
                <a:solidFill>
                  <a:schemeClr val="accent2"/>
                </a:solidFill>
              </a:rPr>
              <a:t>insecurity rate is 78%.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85B3E7-CF67-EE9F-ACCD-68FB8657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9" y="1494905"/>
            <a:ext cx="8575992" cy="52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D77F-7DE9-36EE-FC59-6E6D7225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70643"/>
            <a:ext cx="10515600" cy="1325563"/>
          </a:xfrm>
        </p:spPr>
        <p:txBody>
          <a:bodyPr/>
          <a:lstStyle/>
          <a:p>
            <a:r>
              <a:rPr lang="en-US" dirty="0"/>
              <a:t>Correlation between level of poverty and food insecurity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5E28-2C89-4CE8-A65B-A10D613D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320" y="1825625"/>
            <a:ext cx="244348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In this chart, we can see that </a:t>
            </a:r>
            <a:r>
              <a:rPr lang="en-US" sz="3200">
                <a:solidFill>
                  <a:schemeClr val="accent2"/>
                </a:solidFill>
              </a:rPr>
              <a:t>food insecurity rate increases with increase in poverty level.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81EA32-6674-45DF-9823-FACF87B177C2}"/>
              </a:ext>
            </a:extLst>
          </p:cNvPr>
          <p:cNvGrpSpPr/>
          <p:nvPr/>
        </p:nvGrpSpPr>
        <p:grpSpPr>
          <a:xfrm>
            <a:off x="428308" y="1474788"/>
            <a:ext cx="8143875" cy="5210175"/>
            <a:chOff x="428308" y="1474788"/>
            <a:chExt cx="8143875" cy="52101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5A6BD3-6B3E-D835-65A3-6444C56E8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08" y="1474788"/>
              <a:ext cx="8143875" cy="521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C756347-25AF-A7AC-8D15-41DF67DF9276}"/>
                </a:ext>
              </a:extLst>
            </p:cNvPr>
            <p:cNvCxnSpPr/>
            <p:nvPr/>
          </p:nvCxnSpPr>
          <p:spPr>
            <a:xfrm flipV="1">
              <a:off x="2286000" y="1825625"/>
              <a:ext cx="4648200" cy="115570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7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95E6-7E5C-412F-A2E1-D49C61B5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487"/>
            <a:ext cx="10515600" cy="1208733"/>
          </a:xfrm>
        </p:spPr>
        <p:txBody>
          <a:bodyPr>
            <a:noAutofit/>
          </a:bodyPr>
          <a:lstStyle/>
          <a:p>
            <a:r>
              <a:rPr lang="en-US" sz="3200" dirty="0"/>
              <a:t>Food insecurity rate lowers as children's mature into adults; but the spread widens with increase in poverty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077B-D90B-C126-12D6-3CE24D66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75" y="1481138"/>
            <a:ext cx="2914649" cy="49196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food insecurity rate is lower for senior (age 60+) compared with children food insecurity rate.</a:t>
            </a:r>
          </a:p>
          <a:p>
            <a:r>
              <a:rPr lang="en-US" dirty="0"/>
              <a:t>The widening spread with increasing poverty levels indicates persistent challenges that demand targeted interventions for vulnerable populations.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02A05C-59C3-F2C1-7A42-186A48AF7690}"/>
              </a:ext>
            </a:extLst>
          </p:cNvPr>
          <p:cNvGrpSpPr/>
          <p:nvPr/>
        </p:nvGrpSpPr>
        <p:grpSpPr>
          <a:xfrm>
            <a:off x="0" y="1481138"/>
            <a:ext cx="8886825" cy="5210175"/>
            <a:chOff x="0" y="1481138"/>
            <a:chExt cx="8886825" cy="521017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EC16BE2-A99A-E092-1ED7-2F33A701E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81138"/>
              <a:ext cx="8886825" cy="521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D4CB39-9E45-1A69-9005-18364B100DF1}"/>
                </a:ext>
              </a:extLst>
            </p:cNvPr>
            <p:cNvCxnSpPr/>
            <p:nvPr/>
          </p:nvCxnSpPr>
          <p:spPr>
            <a:xfrm>
              <a:off x="2447925" y="3543300"/>
              <a:ext cx="0" cy="100012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B8B2A9-290A-0B6E-6858-01922C75358C}"/>
                </a:ext>
              </a:extLst>
            </p:cNvPr>
            <p:cNvCxnSpPr>
              <a:cxnSpLocks/>
            </p:cNvCxnSpPr>
            <p:nvPr/>
          </p:nvCxnSpPr>
          <p:spPr>
            <a:xfrm>
              <a:off x="5200650" y="2857500"/>
              <a:ext cx="0" cy="13620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DBD621-11A0-5685-37F5-B6513BCAC67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2019300"/>
              <a:ext cx="0" cy="19240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F7CD9-FCDE-70FA-B912-3EC8791114BF}"/>
                </a:ext>
              </a:extLst>
            </p:cNvPr>
            <p:cNvSpPr txBox="1"/>
            <p:nvPr/>
          </p:nvSpPr>
          <p:spPr>
            <a:xfrm>
              <a:off x="2466976" y="3871496"/>
              <a:ext cx="514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4A6F9F-7B1B-6E1D-D34F-E6B0CC17B3FC}"/>
                </a:ext>
              </a:extLst>
            </p:cNvPr>
            <p:cNvSpPr txBox="1"/>
            <p:nvPr/>
          </p:nvSpPr>
          <p:spPr>
            <a:xfrm>
              <a:off x="5191125" y="3321635"/>
              <a:ext cx="51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5B7903-B291-1739-218C-D52516FDC82F}"/>
                </a:ext>
              </a:extLst>
            </p:cNvPr>
            <p:cNvSpPr txBox="1"/>
            <p:nvPr/>
          </p:nvSpPr>
          <p:spPr>
            <a:xfrm>
              <a:off x="7953375" y="2672834"/>
              <a:ext cx="600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F0C6-FA5D-E15F-A341-0EC62EBB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This analysis reveals a strong positive correlation of 78% between poverty level and overall food insecurity in the United States. </a:t>
            </a:r>
          </a:p>
          <a:p>
            <a:r>
              <a:rPr lang="en-US" sz="2400" dirty="0">
                <a:latin typeface="arial" panose="020B0604020202020204" pitchFamily="34" charset="0"/>
              </a:rPr>
              <a:t>The visual representation underscores that as poverty levels rise, so does the food insecurity rate. </a:t>
            </a:r>
          </a:p>
          <a:p>
            <a:r>
              <a:rPr lang="en-US" sz="2400" dirty="0">
                <a:latin typeface="arial" panose="020B0604020202020204" pitchFamily="34" charset="0"/>
              </a:rPr>
              <a:t>Furthermore, while there is a decrease in food insecurity as children mature into adults, the widening spread with increasing poverty levels indicates persistent challenges that demand targeted interventions for vulnerable populations.</a:t>
            </a:r>
          </a:p>
        </p:txBody>
      </p:sp>
    </p:spTree>
    <p:extLst>
      <p:ext uri="{BB962C8B-B14F-4D97-AF65-F5344CB8AC3E}">
        <p14:creationId xmlns:p14="http://schemas.microsoft.com/office/powerpoint/2010/main" val="36656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919F-C1AF-0C44-C7BA-263F7CDA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32A7-BD35-BF63-BCAC-F05F26E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468" y="838201"/>
            <a:ext cx="6906491" cy="570071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Food insecurity rate data: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https://map.feedingamerica.org/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Poverty rate data: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https://www.ers.usda.gov/data-products/county-level-data-sets/county-level-data-sets-download-data/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</TotalTime>
  <Words>452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What Is The State of Food Security and Nutrition in the US</vt:lpstr>
      <vt:lpstr>Introduction</vt:lpstr>
      <vt:lpstr>Data manipulation</vt:lpstr>
      <vt:lpstr>Poverty rate and Food insecurity rate by State</vt:lpstr>
      <vt:lpstr>Correlation between level of poverty and food insecurity rate</vt:lpstr>
      <vt:lpstr>Food insecurity rate lowers as children's mature into adults; but the spread widens with increase in poverty level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Wait Times in Coffee Shops: A Simulation Study</dc:title>
  <dc:creator>Khyati Rajesh Naik</dc:creator>
  <cp:lastModifiedBy>Khyati Naik</cp:lastModifiedBy>
  <cp:revision>15</cp:revision>
  <dcterms:created xsi:type="dcterms:W3CDTF">2023-07-08T23:43:47Z</dcterms:created>
  <dcterms:modified xsi:type="dcterms:W3CDTF">2023-11-18T17:21:59Z</dcterms:modified>
</cp:coreProperties>
</file>