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82" r:id="rId4"/>
    <p:sldId id="281" r:id="rId5"/>
    <p:sldId id="279" r:id="rId6"/>
    <p:sldId id="280" r:id="rId7"/>
    <p:sldId id="270"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11/4/2023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11/4/2023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giss.nasa.gov/gistemp/graphs/graph_data/Global_Mean_Estimates_based_on_Land_and_Ocean_Data/graph.txt" TargetMode="External"/><Relationship Id="rId2" Type="http://schemas.openxmlformats.org/officeDocument/2006/relationships/hyperlink" Target="http://www.epa.gov/climate-indicat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F7C4-C773-24A5-F4DD-2AE4A16FDE3B}"/>
              </a:ext>
            </a:extLst>
          </p:cNvPr>
          <p:cNvSpPr>
            <a:spLocks noGrp="1"/>
          </p:cNvSpPr>
          <p:nvPr>
            <p:ph type="ctrTitle"/>
          </p:nvPr>
        </p:nvSpPr>
        <p:spPr>
          <a:xfrm>
            <a:off x="6194716" y="739979"/>
            <a:ext cx="5334930" cy="2498522"/>
          </a:xfrm>
        </p:spPr>
        <p:txBody>
          <a:bodyPr>
            <a:normAutofit/>
          </a:bodyPr>
          <a:lstStyle/>
          <a:p>
            <a:r>
              <a:rPr lang="en-US" sz="4200" b="1" dirty="0">
                <a:latin typeface="Arial" panose="020B0604020202020204" pitchFamily="34" charset="0"/>
                <a:cs typeface="Arial" panose="020B0604020202020204" pitchFamily="34" charset="0"/>
              </a:rPr>
              <a:t>What Is The Effect Of The Earth's Temperature on Cyclonic Storms?</a:t>
            </a:r>
          </a:p>
        </p:txBody>
      </p:sp>
      <p:sp>
        <p:nvSpPr>
          <p:cNvPr id="3" name="Subtitle 2">
            <a:extLst>
              <a:ext uri="{FF2B5EF4-FFF2-40B4-BE49-F238E27FC236}">
                <a16:creationId xmlns:a16="http://schemas.microsoft.com/office/drawing/2014/main" id="{9A01E4C2-2FFC-CEFA-601D-CD4650756D7C}"/>
              </a:ext>
            </a:extLst>
          </p:cNvPr>
          <p:cNvSpPr>
            <a:spLocks noGrp="1"/>
          </p:cNvSpPr>
          <p:nvPr>
            <p:ph type="subTitle" idx="1"/>
          </p:nvPr>
        </p:nvSpPr>
        <p:spPr>
          <a:xfrm>
            <a:off x="6194715" y="3836197"/>
            <a:ext cx="5334931" cy="2189214"/>
          </a:xfrm>
        </p:spPr>
        <p:txBody>
          <a:bodyPr>
            <a:normAutofit/>
          </a:bodyPr>
          <a:lstStyle/>
          <a:p>
            <a:r>
              <a:rPr lang="en-US" dirty="0"/>
              <a:t>Khyati Naik</a:t>
            </a:r>
          </a:p>
          <a:p>
            <a:r>
              <a:rPr lang="en-US" dirty="0"/>
              <a:t>Data 608</a:t>
            </a:r>
          </a:p>
          <a:p>
            <a:r>
              <a:rPr lang="en-US" dirty="0"/>
              <a:t>Fall 2023</a:t>
            </a:r>
          </a:p>
          <a:p>
            <a:r>
              <a:rPr lang="en-US" b="1" dirty="0"/>
              <a:t>Story 5</a:t>
            </a:r>
          </a:p>
          <a:p>
            <a:endParaRPr lang="en-US" dirty="0"/>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Buildings and reflections">
            <a:extLst>
              <a:ext uri="{FF2B5EF4-FFF2-40B4-BE49-F238E27FC236}">
                <a16:creationId xmlns:a16="http://schemas.microsoft.com/office/drawing/2014/main" id="{7507E513-B5F7-838B-9F85-EC4FF69F8293}"/>
              </a:ext>
            </a:extLst>
          </p:cNvPr>
          <p:cNvPicPr>
            <a:picLocks noChangeAspect="1"/>
          </p:cNvPicPr>
          <p:nvPr/>
        </p:nvPicPr>
        <p:blipFill rotWithShape="1">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39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744E9-A0FD-9F3C-822C-BCEA3753CAD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820560-7CD2-C0DF-26AD-FF4400105CE1}"/>
              </a:ext>
            </a:extLst>
          </p:cNvPr>
          <p:cNvSpPr>
            <a:spLocks noGrp="1"/>
          </p:cNvSpPr>
          <p:nvPr>
            <p:ph idx="1"/>
          </p:nvPr>
        </p:nvSpPr>
        <p:spPr>
          <a:xfrm>
            <a:off x="4447308" y="591344"/>
            <a:ext cx="6906491" cy="5585619"/>
          </a:xfrm>
        </p:spPr>
        <p:txBody>
          <a:bodyPr anchor="ctr">
            <a:normAutofit/>
          </a:bodyPr>
          <a:lstStyle/>
          <a:p>
            <a:r>
              <a:rPr lang="en-US" sz="2000" dirty="0"/>
              <a:t>Cyclonic storms can have far-reaching effects, and understanding these relationships can help us prepare for and mitigate the impact of severe weather events.</a:t>
            </a:r>
          </a:p>
          <a:p>
            <a:r>
              <a:rPr lang="en-US" sz="2000" dirty="0"/>
              <a:t>This analysis is crucial for understanding the impacts of climate change on weather patterns and the environment.</a:t>
            </a:r>
          </a:p>
          <a:p>
            <a:r>
              <a:rPr lang="en-US" sz="2000" dirty="0"/>
              <a:t>By studying these correlations, we can make more informed decisions about climate resilience, disaster preparedness, and climate change adaptation.</a:t>
            </a:r>
            <a:endParaRPr lang="en-US" sz="2000" b="1" dirty="0"/>
          </a:p>
        </p:txBody>
      </p:sp>
    </p:spTree>
    <p:extLst>
      <p:ext uri="{BB962C8B-B14F-4D97-AF65-F5344CB8AC3E}">
        <p14:creationId xmlns:p14="http://schemas.microsoft.com/office/powerpoint/2010/main" val="352040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211939" y="1"/>
            <a:ext cx="10435741" cy="619125"/>
          </a:xfrm>
        </p:spPr>
        <p:txBody>
          <a:bodyPr vert="horz" lIns="91440" tIns="45720" rIns="91440" bIns="45720" rtlCol="0" anchor="b">
            <a:normAutofit/>
          </a:bodyPr>
          <a:lstStyle/>
          <a:p>
            <a:r>
              <a:rPr lang="en-US" sz="3200" b="0" i="0" kern="1200" dirty="0">
                <a:solidFill>
                  <a:schemeClr val="tx1"/>
                </a:solidFill>
                <a:effectLst/>
                <a:latin typeface="+mj-lt"/>
                <a:ea typeface="+mj-ea"/>
                <a:cs typeface="+mj-cs"/>
              </a:rPr>
              <a:t>Trend Analysis of Climate and Hurricane </a:t>
            </a:r>
            <a:r>
              <a:rPr lang="en-US" sz="3200" kern="1200" dirty="0">
                <a:solidFill>
                  <a:schemeClr val="tx1"/>
                </a:solidFill>
                <a:latin typeface="+mj-lt"/>
                <a:ea typeface="+mj-ea"/>
                <a:cs typeface="+mj-cs"/>
              </a:rPr>
              <a:t>D</a:t>
            </a:r>
            <a:r>
              <a:rPr lang="en-US" sz="3200" b="0" i="0" kern="1200" dirty="0">
                <a:solidFill>
                  <a:schemeClr val="tx1"/>
                </a:solidFill>
                <a:effectLst/>
                <a:latin typeface="+mj-lt"/>
                <a:ea typeface="+mj-ea"/>
                <a:cs typeface="+mj-cs"/>
              </a:rPr>
              <a:t>ata</a:t>
            </a:r>
            <a:endParaRPr lang="en-US" sz="32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A49B9D26-3163-75CD-D9D6-EAB86667C32E}"/>
              </a:ext>
            </a:extLst>
          </p:cNvPr>
          <p:cNvSpPr txBox="1"/>
          <p:nvPr/>
        </p:nvSpPr>
        <p:spPr>
          <a:xfrm>
            <a:off x="114693" y="5667376"/>
            <a:ext cx="11262325" cy="1190623"/>
          </a:xfrm>
          <a:prstGeom prst="rect">
            <a:avLst/>
          </a:prstGeom>
        </p:spPr>
        <p:txBody>
          <a:bodyPr vert="horz" lIns="91440" tIns="45720" rIns="91440" bIns="45720" rtlCol="0" anchor="t">
            <a:normAutofit lnSpcReduction="10000"/>
          </a:bodyPr>
          <a:lstStyle/>
          <a:p>
            <a:pPr algn="l">
              <a:buFont typeface="Arial" panose="020B0604020202020204" pitchFamily="34" charset="0"/>
              <a:buChar char="•"/>
            </a:pPr>
            <a:r>
              <a:rPr lang="en-US" sz="1600" b="0" i="0" dirty="0">
                <a:effectLst/>
              </a:rPr>
              <a:t> The Earth's temperature anomaly has been steadily increasing over the years, which is indicative of global warming and its impact on climate patterns.</a:t>
            </a:r>
          </a:p>
          <a:p>
            <a:pPr algn="l">
              <a:buFont typeface="Arial" panose="020B0604020202020204" pitchFamily="34" charset="0"/>
              <a:buChar char="•"/>
            </a:pPr>
            <a:r>
              <a:rPr lang="en-US" sz="1600" b="0" i="0" dirty="0">
                <a:effectLst/>
              </a:rPr>
              <a:t> The number of adjusted hurricanes and the Power Dissipation Index show variable trends, reflecting the natural variability in cyclonic storm occurrences and their destructive potential. </a:t>
            </a:r>
          </a:p>
          <a:p>
            <a:pPr algn="l">
              <a:buFont typeface="Arial" panose="020B0604020202020204" pitchFamily="34" charset="0"/>
              <a:buChar char="•"/>
            </a:pPr>
            <a:r>
              <a:rPr lang="en-US" sz="1600" dirty="0"/>
              <a:t> </a:t>
            </a:r>
            <a:r>
              <a:rPr lang="en-US" sz="1600" b="0" i="0" dirty="0">
                <a:effectLst/>
              </a:rPr>
              <a:t>Analyzing these trends helps us explore potential correlations with temperature anomalies.</a:t>
            </a:r>
          </a:p>
        </p:txBody>
      </p:sp>
      <p:pic>
        <p:nvPicPr>
          <p:cNvPr id="9218" name="Picture 2">
            <a:extLst>
              <a:ext uri="{FF2B5EF4-FFF2-40B4-BE49-F238E27FC236}">
                <a16:creationId xmlns:a16="http://schemas.microsoft.com/office/drawing/2014/main" id="{9B312052-4926-5BDD-89DA-8B2728080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619126"/>
            <a:ext cx="113252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3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211939" y="1"/>
            <a:ext cx="10435741" cy="731520"/>
          </a:xfrm>
        </p:spPr>
        <p:txBody>
          <a:bodyPr vert="horz" lIns="91440" tIns="45720" rIns="91440" bIns="45720" rtlCol="0" anchor="b">
            <a:normAutofit/>
          </a:bodyPr>
          <a:lstStyle/>
          <a:p>
            <a:r>
              <a:rPr lang="en-US" sz="3200" b="0" i="0" kern="1200" dirty="0">
                <a:solidFill>
                  <a:schemeClr val="tx1"/>
                </a:solidFill>
                <a:effectLst/>
                <a:latin typeface="+mj-lt"/>
                <a:ea typeface="+mj-ea"/>
                <a:cs typeface="+mj-cs"/>
              </a:rPr>
              <a:t>Standardized Trend Analysis of Climate and Hurricane </a:t>
            </a:r>
            <a:r>
              <a:rPr lang="en-US" sz="3200" kern="1200" dirty="0">
                <a:solidFill>
                  <a:schemeClr val="tx1"/>
                </a:solidFill>
                <a:latin typeface="+mj-lt"/>
                <a:ea typeface="+mj-ea"/>
                <a:cs typeface="+mj-cs"/>
              </a:rPr>
              <a:t>D</a:t>
            </a:r>
            <a:r>
              <a:rPr lang="en-US" sz="3200" b="0" i="0" kern="1200" dirty="0">
                <a:solidFill>
                  <a:schemeClr val="tx1"/>
                </a:solidFill>
                <a:effectLst/>
                <a:latin typeface="+mj-lt"/>
                <a:ea typeface="+mj-ea"/>
                <a:cs typeface="+mj-cs"/>
              </a:rPr>
              <a:t>ata</a:t>
            </a:r>
            <a:endParaRPr lang="en-US" sz="32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A49B9D26-3163-75CD-D9D6-EAB86667C32E}"/>
              </a:ext>
            </a:extLst>
          </p:cNvPr>
          <p:cNvSpPr txBox="1"/>
          <p:nvPr/>
        </p:nvSpPr>
        <p:spPr>
          <a:xfrm>
            <a:off x="114693" y="5918200"/>
            <a:ext cx="11262325" cy="939799"/>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rPr>
              <a:t>The chart showcases the standardized trends of hurricanes, temperature anomalies, and power dissipation index over time. Standardization is crucial for meaningful comparison, as it allows us to focus on relative changes in these variables without being influenced by their original scales.</a:t>
            </a:r>
            <a:endParaRPr lang="en-US" sz="2000" dirty="0"/>
          </a:p>
        </p:txBody>
      </p:sp>
      <p:grpSp>
        <p:nvGrpSpPr>
          <p:cNvPr id="8204" name="Group 820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8205" name="Rectangle 820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6" name="Rectangle 820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325BF67F-9A63-7D75-D6A9-0406BF315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9" y="878205"/>
            <a:ext cx="11334750" cy="503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83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323850" y="198758"/>
            <a:ext cx="11582822" cy="657225"/>
          </a:xfrm>
        </p:spPr>
        <p:txBody>
          <a:bodyPr>
            <a:noAutofit/>
          </a:bodyPr>
          <a:lstStyle/>
          <a:p>
            <a:r>
              <a:rPr lang="en-US" sz="2800" dirty="0"/>
              <a:t>Scatter plot suggest strong correlation between temperature anomaly and climate variables</a:t>
            </a:r>
          </a:p>
        </p:txBody>
      </p:sp>
      <p:pic>
        <p:nvPicPr>
          <p:cNvPr id="3078" name="Picture 6">
            <a:extLst>
              <a:ext uri="{FF2B5EF4-FFF2-40B4-BE49-F238E27FC236}">
                <a16:creationId xmlns:a16="http://schemas.microsoft.com/office/drawing/2014/main" id="{9178A6BA-65D7-DE7A-3F51-48E6554A3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 y="952501"/>
            <a:ext cx="5810673" cy="417194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27D2AAF-DAE5-5456-F47C-A2087BEC5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952501"/>
            <a:ext cx="5810673" cy="41325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0E7C36-B6BB-7D96-0B74-909C93BC8F32}"/>
              </a:ext>
            </a:extLst>
          </p:cNvPr>
          <p:cNvSpPr txBox="1"/>
          <p:nvPr/>
        </p:nvSpPr>
        <p:spPr>
          <a:xfrm>
            <a:off x="114693" y="5181599"/>
            <a:ext cx="11262325" cy="1666875"/>
          </a:xfrm>
          <a:prstGeom prst="rect">
            <a:avLst/>
          </a:prstGeom>
        </p:spPr>
        <p:txBody>
          <a:bodyPr vert="horz" lIns="91440" tIns="45720" rIns="91440" bIns="45720" rtlCol="0" anchor="t">
            <a:normAutofit lnSpcReduction="10000"/>
          </a:bodyPr>
          <a:lstStyle/>
          <a:p>
            <a:pPr marL="342900" indent="-342900">
              <a:lnSpc>
                <a:spcPct val="90000"/>
              </a:lnSpc>
              <a:spcAft>
                <a:spcPts val="600"/>
              </a:spcAft>
              <a:buFont typeface="Arial" panose="020B0604020202020204" pitchFamily="34" charset="0"/>
              <a:buChar char="•"/>
            </a:pPr>
            <a:r>
              <a:rPr lang="en-US" sz="2000" dirty="0"/>
              <a:t>Above scatter plots provide a visual representation of how Temperature Anomaly is related to both Hurricane Occurrences and the Power Dissipation Index. By examining the distribution of data points, we can assess whether there is a discernible connection.</a:t>
            </a:r>
          </a:p>
          <a:p>
            <a:pPr marL="342900" indent="-342900">
              <a:lnSpc>
                <a:spcPct val="90000"/>
              </a:lnSpc>
              <a:spcAft>
                <a:spcPts val="600"/>
              </a:spcAft>
              <a:buFont typeface="Arial" panose="020B0604020202020204" pitchFamily="34" charset="0"/>
              <a:buChar char="•"/>
            </a:pPr>
            <a:r>
              <a:rPr lang="en-US" sz="2000" dirty="0"/>
              <a:t>The black lines represent the correlation between Temperature Anomaly and the respective variable. The slope of these lines indicates a fairly strong correlation between Temperature Anomaly and respective variables.</a:t>
            </a:r>
          </a:p>
        </p:txBody>
      </p:sp>
    </p:spTree>
    <p:extLst>
      <p:ext uri="{BB962C8B-B14F-4D97-AF65-F5344CB8AC3E}">
        <p14:creationId xmlns:p14="http://schemas.microsoft.com/office/powerpoint/2010/main" val="3009143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81042"/>
            <a:ext cx="10515600" cy="657225"/>
          </a:xfrm>
        </p:spPr>
        <p:txBody>
          <a:bodyPr>
            <a:normAutofit/>
          </a:bodyPr>
          <a:lstStyle/>
          <a:p>
            <a:r>
              <a:rPr lang="en-US" sz="3600" b="0" i="0" dirty="0">
                <a:effectLst/>
              </a:rPr>
              <a:t>Correlation Strength</a:t>
            </a:r>
            <a:endParaRPr lang="en-US" sz="3600" dirty="0"/>
          </a:p>
        </p:txBody>
      </p:sp>
      <p:sp>
        <p:nvSpPr>
          <p:cNvPr id="3" name="TextBox 2">
            <a:extLst>
              <a:ext uri="{FF2B5EF4-FFF2-40B4-BE49-F238E27FC236}">
                <a16:creationId xmlns:a16="http://schemas.microsoft.com/office/drawing/2014/main" id="{9723805C-4816-F89C-DAED-916CA56D61C8}"/>
              </a:ext>
            </a:extLst>
          </p:cNvPr>
          <p:cNvSpPr txBox="1"/>
          <p:nvPr/>
        </p:nvSpPr>
        <p:spPr>
          <a:xfrm>
            <a:off x="114691" y="5272088"/>
            <a:ext cx="11262325" cy="1666875"/>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000" dirty="0"/>
              <a:t>We assess the correlation strength between Temperature Anomaly and the other two variables, Hurricane Occurrences and the Power Dissipation Index (PDI). </a:t>
            </a:r>
          </a:p>
          <a:p>
            <a:pPr marL="342900" indent="-342900">
              <a:lnSpc>
                <a:spcPct val="90000"/>
              </a:lnSpc>
              <a:spcAft>
                <a:spcPts val="600"/>
              </a:spcAft>
              <a:buFont typeface="Arial" panose="020B0604020202020204" pitchFamily="34" charset="0"/>
              <a:buChar char="•"/>
            </a:pPr>
            <a:r>
              <a:rPr lang="en-US" sz="2000" dirty="0"/>
              <a:t>The positive correlation indicates that an increase in Temperature Anomaly tends to coincide with more hurricanes and a higher PDI, though the strength of the relationship varies between the two variables.</a:t>
            </a:r>
          </a:p>
        </p:txBody>
      </p:sp>
      <p:pic>
        <p:nvPicPr>
          <p:cNvPr id="4104" name="Picture 8">
            <a:extLst>
              <a:ext uri="{FF2B5EF4-FFF2-40B4-BE49-F238E27FC236}">
                <a16:creationId xmlns:a16="http://schemas.microsoft.com/office/drawing/2014/main" id="{33153BC6-1117-17E6-F685-46491597E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819309"/>
            <a:ext cx="5631537" cy="429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97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Conclusion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D57F0C6-FA5D-E15F-A341-0EC62EBBD1C8}"/>
              </a:ext>
            </a:extLst>
          </p:cNvPr>
          <p:cNvSpPr>
            <a:spLocks noGrp="1"/>
          </p:cNvSpPr>
          <p:nvPr>
            <p:ph idx="1"/>
          </p:nvPr>
        </p:nvSpPr>
        <p:spPr>
          <a:xfrm>
            <a:off x="4447308" y="591344"/>
            <a:ext cx="6906491" cy="5585619"/>
          </a:xfrm>
        </p:spPr>
        <p:txBody>
          <a:bodyPr anchor="ctr">
            <a:normAutofit/>
          </a:bodyPr>
          <a:lstStyle/>
          <a:p>
            <a:r>
              <a:rPr lang="en-US" sz="2400" dirty="0">
                <a:latin typeface="arial" panose="020B0604020202020204" pitchFamily="34" charset="0"/>
              </a:rPr>
              <a:t>Earth's temperature strongly influences cyclonic storms, with temperature anomalies linked to increased hurricanes and higher PDI.</a:t>
            </a:r>
          </a:p>
          <a:p>
            <a:r>
              <a:rPr lang="en-US" sz="2400" dirty="0">
                <a:latin typeface="arial" panose="020B0604020202020204" pitchFamily="34" charset="0"/>
              </a:rPr>
              <a:t>These findings highlight the urgency of climate change, affecting weather patterns and storm intensity.</a:t>
            </a:r>
          </a:p>
          <a:p>
            <a:r>
              <a:rPr lang="en-US" sz="2400" dirty="0">
                <a:latin typeface="arial" panose="020B0604020202020204" pitchFamily="34" charset="0"/>
              </a:rPr>
              <a:t>Understanding these correlations aids in disaster preparedness, helping communities adapt to the changing climate landscape.</a:t>
            </a:r>
          </a:p>
          <a:p>
            <a:r>
              <a:rPr lang="en-US" sz="2400" dirty="0">
                <a:latin typeface="arial" panose="020B0604020202020204" pitchFamily="34" charset="0"/>
              </a:rPr>
              <a:t>This study emphasizes the need for an interdisciplinary approach to address climate-related challenges effectively.</a:t>
            </a:r>
          </a:p>
        </p:txBody>
      </p:sp>
    </p:spTree>
    <p:extLst>
      <p:ext uri="{BB962C8B-B14F-4D97-AF65-F5344CB8AC3E}">
        <p14:creationId xmlns:p14="http://schemas.microsoft.com/office/powerpoint/2010/main" val="366562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4919F-C1AF-0C44-C7BA-263F7CDA30BE}"/>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3632A7-BD35-BF63-BCAC-F05F26EE0025}"/>
              </a:ext>
            </a:extLst>
          </p:cNvPr>
          <p:cNvSpPr>
            <a:spLocks noGrp="1"/>
          </p:cNvSpPr>
          <p:nvPr>
            <p:ph idx="1"/>
          </p:nvPr>
        </p:nvSpPr>
        <p:spPr>
          <a:xfrm>
            <a:off x="4457468" y="838201"/>
            <a:ext cx="6906491" cy="5700712"/>
          </a:xfrm>
        </p:spPr>
        <p:txBody>
          <a:bodyPr anchor="ctr">
            <a:normAutofit lnSpcReduction="10000"/>
          </a:bodyPr>
          <a:lstStyle/>
          <a:p>
            <a:r>
              <a:rPr lang="en-US" dirty="0">
                <a:latin typeface="Arial" panose="020B0604020202020204" pitchFamily="34" charset="0"/>
                <a:cs typeface="Arial" panose="020B0604020202020204" pitchFamily="34" charset="0"/>
              </a:rPr>
              <a:t>Hurricane occurrences data sourced from NOAA, 2021: </a:t>
            </a:r>
          </a:p>
          <a:p>
            <a:pPr marL="0" indent="0">
              <a:buNone/>
            </a:pPr>
            <a:r>
              <a:rPr lang="en-US" dirty="0">
                <a:latin typeface="Arial" panose="020B0604020202020204" pitchFamily="34" charset="0"/>
                <a:cs typeface="Arial" panose="020B0604020202020204" pitchFamily="34" charset="0"/>
                <a:hlinkClick r:id="rId2"/>
              </a:rPr>
              <a:t>www.epa.gov/climate-indicators</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North Atlantic Tropical Cyclone Activity Power Dissipation Index data sourced from NOAA, 2021: </a:t>
            </a:r>
          </a:p>
          <a:p>
            <a:pPr marL="0" indent="0">
              <a:buNone/>
            </a:pPr>
            <a:r>
              <a:rPr lang="en-US" dirty="0">
                <a:latin typeface="Arial" panose="020B0604020202020204" pitchFamily="34" charset="0"/>
                <a:cs typeface="Arial" panose="020B0604020202020204" pitchFamily="34" charset="0"/>
                <a:hlinkClick r:id="rId2"/>
              </a:rPr>
              <a:t>www.epa.gov/climate-indicators</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Temperature Anomaly data: </a:t>
            </a:r>
            <a:r>
              <a:rPr lang="en-US" dirty="0">
                <a:latin typeface="Arial" panose="020B0604020202020204" pitchFamily="34" charset="0"/>
                <a:cs typeface="Arial" panose="020B0604020202020204" pitchFamily="34" charset="0"/>
                <a:hlinkClick r:id="rId3"/>
              </a:rPr>
              <a:t>https://data.giss.nasa.gov/gistemp/graphs/graph_data/Global_Mean_Estimates_based_on_Land_and_Ocean_Data/graph.txt</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60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506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Calibri</vt:lpstr>
      <vt:lpstr>Calibri Light</vt:lpstr>
      <vt:lpstr>Office Theme</vt:lpstr>
      <vt:lpstr>What Is The Effect Of The Earth's Temperature on Cyclonic Storms?</vt:lpstr>
      <vt:lpstr>Introduction</vt:lpstr>
      <vt:lpstr>Trend Analysis of Climate and Hurricane Data</vt:lpstr>
      <vt:lpstr>Standardized Trend Analysis of Climate and Hurricane Data</vt:lpstr>
      <vt:lpstr>Scatter plot suggest strong correlation between temperature anomaly and climate variables</vt:lpstr>
      <vt:lpstr>Correlation Strength</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Naik</cp:lastModifiedBy>
  <cp:revision>11</cp:revision>
  <dcterms:created xsi:type="dcterms:W3CDTF">2023-07-08T23:43:47Z</dcterms:created>
  <dcterms:modified xsi:type="dcterms:W3CDTF">2023-11-05T03:54:55Z</dcterms:modified>
</cp:coreProperties>
</file>