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3" r:id="rId3"/>
    <p:sldId id="272" r:id="rId4"/>
    <p:sldId id="270" r:id="rId5"/>
    <p:sldId id="27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8ACB3-9017-E067-452A-919D4989A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2B5DE3-F615-EC7A-8F8F-2CBEDF539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B5269-42C3-16AB-B902-D6BB7C85E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154F-320F-433C-8921-4FF7FD55EAF8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C5063-CA6B-1AB7-F9EB-50CB4426D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8EA6-DFB2-AF1E-52A4-2E0F634BC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E6E1-4379-4F7E-9C91-57BB8E222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80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BA1AE-ADE1-3230-51EC-CDA2B3BF5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696C9-BCDF-7C27-ED77-D80C78277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0E04C-E3BE-C156-449D-212DEB161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154F-320F-433C-8921-4FF7FD55EAF8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8966C-E4FE-039B-EC58-2DFF41779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EE7B0-A3D7-9246-892E-86C1570AF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E6E1-4379-4F7E-9C91-57BB8E222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6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8349D7-2236-2CBE-6ACB-8A9EF187F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6FBC72-A0E5-7039-9666-4F4324A0F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EFA93-2D8D-DB57-3518-303BF50FC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154F-320F-433C-8921-4FF7FD55EAF8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97EC-BFD5-C7D3-A110-F357FDCEF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3E144-9E69-9DDB-5CA2-932E3ED55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E6E1-4379-4F7E-9C91-57BB8E222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56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8BDF1-138B-3225-E970-69881A55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F8012-B992-BDE6-DCDA-59A51D2D4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7ACA2-4404-F580-D640-3AE19881C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154F-320F-433C-8921-4FF7FD55EAF8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BA2AB-8A80-754C-F653-8AEA5457A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87E64-6F55-2C1F-A8DB-10113A935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E6E1-4379-4F7E-9C91-57BB8E222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75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D0A93-DDC4-6BB4-91EB-5739DF46D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C4AE3-06DF-4957-D313-67EF844BF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3993E-7C84-F86F-1386-A4C675DF1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154F-320F-433C-8921-4FF7FD55EAF8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42A4A-ABD5-6831-B885-FED8DD506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9C8A5-C1AD-18DA-43EB-2159A705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E6E1-4379-4F7E-9C91-57BB8E222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A21A5-FBB0-3FAD-CBB7-3B72B77B6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F21C5-5AE9-6E85-5766-147F9C569A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080AF9-F472-E538-B9D5-FE19FA52E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07651-A946-6D05-30A9-BEEA7E236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154F-320F-433C-8921-4FF7FD55EAF8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45D06-4760-8F68-6890-085873A55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BC230-71D5-79DF-3257-AA970546E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E6E1-4379-4F7E-9C91-57BB8E222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22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4EA3C-5F75-26B2-6C14-90434A071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2CCF-701C-5526-8F54-DD5CFD8B7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9FF44E-D801-EB5D-85C6-B7B7FB12F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4336A2-9A25-3FD7-CF60-D64A79E6A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B0248C-1C8C-BB66-FE05-263FB38F6B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C7BB4F-4CC4-E0D9-034D-76BCCFC4A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154F-320F-433C-8921-4FF7FD55EAF8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F09D6F-FC26-80D1-E662-E5DA71146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F426BE-6E5A-869F-35CF-5E27FD09C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E6E1-4379-4F7E-9C91-57BB8E222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51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FB67C-C853-2CC2-A25E-9A1778B63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6A13A5-10E5-6620-2B78-4DC9A68DA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154F-320F-433C-8921-4FF7FD55EAF8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88C8C3-1513-2442-7DC3-54A441122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738591-765C-BBBA-17C6-E3DBA2A00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E6E1-4379-4F7E-9C91-57BB8E222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91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48243B-55A0-D23F-3B96-A80045DC4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154F-320F-433C-8921-4FF7FD55EAF8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796F03-3654-D5EF-70DC-030A37FB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319FB-BD91-C64D-1E2A-DC876CBD4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E6E1-4379-4F7E-9C91-57BB8E222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5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0C1D4-4D4D-D62E-29C0-39B928C03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C8B3C-2D4A-C193-099C-F859F3B01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97B6C-51F8-69B7-8BC7-7661411A0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C21DD-A181-8F77-E9B4-D903EDD27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154F-320F-433C-8921-4FF7FD55EAF8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FCF6A-F3A7-3718-3C20-7AA97A178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12A65-2066-29EA-2A17-4543AC0BE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E6E1-4379-4F7E-9C91-57BB8E222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8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5EDED-F799-26FB-6101-CAA320BE8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E16061-6BD0-1999-A859-BE3FB74FBD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35AC8-A3E5-7618-0E55-1D62FDA76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81806-34B4-E14C-DCDC-331C61883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154F-320F-433C-8921-4FF7FD55EAF8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C23B9-C8ED-7AB9-A55B-5A46B39E2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2E997-763B-CDA5-122D-8CC04F2C7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E6E1-4379-4F7E-9C91-57BB8E222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41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948FA8-DA37-1D9C-C86D-348A1035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F397E-14FE-3BE5-0A93-85D33ABE5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56BDB-0DEC-02A9-2806-5D47AA3714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6154F-320F-433C-8921-4FF7FD55EAF8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4DB62-3A7F-63C2-1273-D44B1EB24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9C004-D571-DDD4-0953-2B7D29FEA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DE6E1-4379-4F7E-9C91-57BB8E222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48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ndrewmvd/data-engineer-jobs" TargetMode="External"/><Relationship Id="rId2" Type="http://schemas.openxmlformats.org/officeDocument/2006/relationships/hyperlink" Target="https://www.kaggle.com/code/itzikshamli/data-scientists/inpu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61F7C4-C773-24A5-F4DD-2AE4A16FD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9"/>
            <a:ext cx="5334930" cy="2498522"/>
          </a:xfrm>
        </p:spPr>
        <p:txBody>
          <a:bodyPr>
            <a:normAutofit/>
          </a:bodyPr>
          <a:lstStyle/>
          <a:p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Analyzing Salary Variations of Data Professionals by 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01E4C2-2FFC-CEFA-601D-CD4650756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en-US" dirty="0"/>
              <a:t>Khyati Naik</a:t>
            </a:r>
          </a:p>
          <a:p>
            <a:r>
              <a:rPr lang="en-US" dirty="0"/>
              <a:t>Data 608</a:t>
            </a:r>
          </a:p>
          <a:p>
            <a:r>
              <a:rPr lang="en-US" dirty="0"/>
              <a:t>Fall 2023</a:t>
            </a:r>
          </a:p>
          <a:p>
            <a:r>
              <a:rPr lang="en-US" b="1" dirty="0"/>
              <a:t>Story 4</a:t>
            </a:r>
          </a:p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 descr="Buildings and reflections">
            <a:extLst>
              <a:ext uri="{FF2B5EF4-FFF2-40B4-BE49-F238E27FC236}">
                <a16:creationId xmlns:a16="http://schemas.microsoft.com/office/drawing/2014/main" id="{7507E513-B5F7-838B-9F85-EC4FF69F82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25" r="16624" b="-1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924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4744E9-A0FD-9F3C-822C-BCEA3753C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0" i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Introduction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20560-7CD2-C0DF-26AD-FF4400105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Comprehending the nuances of salary disparities in the field of data professions carries paramount significance, catering to the interests of job seekers and employers alike.</a:t>
            </a:r>
          </a:p>
          <a:p>
            <a:r>
              <a:rPr lang="en-US" sz="2000" dirty="0"/>
              <a:t>This in-depth analysis serves as a beacon, illuminating the economic terrain and the dynamic demand for data professionals within varying geographic regions.</a:t>
            </a:r>
          </a:p>
          <a:p>
            <a:r>
              <a:rPr lang="en-US" sz="2000" dirty="0"/>
              <a:t>Our project places primary emphasis on four pivotal data roles: Data Analyst, Data Engineer, Data Scientist, and Research Scientist.</a:t>
            </a:r>
          </a:p>
          <a:p>
            <a:r>
              <a:rPr lang="en-US" sz="2000" dirty="0"/>
              <a:t>The overarching objective is to glean valuable insights into the intriguing realm of salary variations that exist across the geography of data roles.</a:t>
            </a:r>
          </a:p>
        </p:txBody>
      </p:sp>
    </p:spTree>
    <p:extLst>
      <p:ext uri="{BB962C8B-B14F-4D97-AF65-F5344CB8AC3E}">
        <p14:creationId xmlns:p14="http://schemas.microsoft.com/office/powerpoint/2010/main" val="3520400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33D7445E-BCEE-CF64-3A2E-8E1BA5711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976" y="889919"/>
            <a:ext cx="2246862" cy="13716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4019585-8167-C2D0-8CC4-76FFFD657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976" y="3272806"/>
            <a:ext cx="2237910" cy="1463040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8BD8D831-405F-1D96-7065-1157C2F629E2}"/>
              </a:ext>
            </a:extLst>
          </p:cNvPr>
          <p:cNvSpPr/>
          <p:nvPr/>
        </p:nvSpPr>
        <p:spPr>
          <a:xfrm>
            <a:off x="11344275" y="1838325"/>
            <a:ext cx="342900" cy="219075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46B2065-5AA5-C998-878A-5F28CD9F62C2}"/>
              </a:ext>
            </a:extLst>
          </p:cNvPr>
          <p:cNvSpPr/>
          <p:nvPr/>
        </p:nvSpPr>
        <p:spPr>
          <a:xfrm>
            <a:off x="11344275" y="3905251"/>
            <a:ext cx="352425" cy="23812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42A6C9-F36E-2FFA-3C16-149EA1385ED2}"/>
              </a:ext>
            </a:extLst>
          </p:cNvPr>
          <p:cNvSpPr txBox="1"/>
          <p:nvPr/>
        </p:nvSpPr>
        <p:spPr>
          <a:xfrm>
            <a:off x="9873774" y="2329074"/>
            <a:ext cx="2172313" cy="89255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300" dirty="0"/>
              <a:t>Data Scientist roles are the most financially rewarding, with the highest average salaries in 20 states.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086C93-5117-4F9D-D599-5A4235439F84}"/>
              </a:ext>
            </a:extLst>
          </p:cNvPr>
          <p:cNvSpPr txBox="1"/>
          <p:nvPr/>
        </p:nvSpPr>
        <p:spPr>
          <a:xfrm>
            <a:off x="9873774" y="4813487"/>
            <a:ext cx="2172313" cy="89255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300" dirty="0"/>
              <a:t>Data Analyst roles are the least lucrative, with the lowest average salaries in 24 states.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7830617A-ED3F-F06A-A120-20B70FF06D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467" y="3057525"/>
            <a:ext cx="4773672" cy="387127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CAB8799-689C-242B-D6F8-1E64E660FE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63" y="3466404"/>
            <a:ext cx="4773671" cy="3221884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818CC91-3B45-8F58-4B31-963F0688F9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9540" y="30903"/>
            <a:ext cx="4773672" cy="296158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0F78927B-7D02-FBC3-178D-EA532A8336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22" y="30903"/>
            <a:ext cx="4791126" cy="3221885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C77C915-2C92-E272-9EE8-CB45E24A2291}"/>
              </a:ext>
            </a:extLst>
          </p:cNvPr>
          <p:cNvCxnSpPr/>
          <p:nvPr/>
        </p:nvCxnSpPr>
        <p:spPr>
          <a:xfrm>
            <a:off x="3324225" y="200025"/>
            <a:ext cx="466725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FAE0B61-B5C7-B104-C34A-07D0A59CDE7C}"/>
              </a:ext>
            </a:extLst>
          </p:cNvPr>
          <p:cNvCxnSpPr>
            <a:cxnSpLocks/>
          </p:cNvCxnSpPr>
          <p:nvPr/>
        </p:nvCxnSpPr>
        <p:spPr>
          <a:xfrm>
            <a:off x="8172450" y="200025"/>
            <a:ext cx="59055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B02F3E3-9808-55A9-0EEB-52AAE5137A41}"/>
              </a:ext>
            </a:extLst>
          </p:cNvPr>
          <p:cNvCxnSpPr>
            <a:cxnSpLocks/>
          </p:cNvCxnSpPr>
          <p:nvPr/>
        </p:nvCxnSpPr>
        <p:spPr>
          <a:xfrm>
            <a:off x="3352800" y="3629025"/>
            <a:ext cx="371475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218DAA7-02F5-DB0E-6390-DD6DA18CAFDF}"/>
              </a:ext>
            </a:extLst>
          </p:cNvPr>
          <p:cNvCxnSpPr>
            <a:cxnSpLocks/>
          </p:cNvCxnSpPr>
          <p:nvPr/>
        </p:nvCxnSpPr>
        <p:spPr>
          <a:xfrm>
            <a:off x="8229600" y="3186113"/>
            <a:ext cx="36195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BA4E108-3B71-5130-697C-BF035A9D66D2}"/>
              </a:ext>
            </a:extLst>
          </p:cNvPr>
          <p:cNvSpPr txBox="1"/>
          <p:nvPr/>
        </p:nvSpPr>
        <p:spPr>
          <a:xfrm>
            <a:off x="9873775" y="5838021"/>
            <a:ext cx="2172312" cy="95410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In the Northeast region, Research Scientist roles are more lucrative than Data Engineer positions.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EB13BD-71C7-3D90-1B8E-D56A4D99356A}"/>
              </a:ext>
            </a:extLst>
          </p:cNvPr>
          <p:cNvSpPr txBox="1"/>
          <p:nvPr/>
        </p:nvSpPr>
        <p:spPr>
          <a:xfrm>
            <a:off x="9873773" y="143213"/>
            <a:ext cx="2172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Blue shade in the table represents max salary; whereas red shade represents min salary among the 4 professions.</a:t>
            </a:r>
          </a:p>
        </p:txBody>
      </p:sp>
    </p:spTree>
    <p:extLst>
      <p:ext uri="{BB962C8B-B14F-4D97-AF65-F5344CB8AC3E}">
        <p14:creationId xmlns:p14="http://schemas.microsoft.com/office/powerpoint/2010/main" val="4263895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61952E-8C4D-EF35-5BD1-0C6A1C0EB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0" i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Conclusion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7F0C6-FA5D-E15F-A341-0EC62EBBD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1600" dirty="0">
                <a:latin typeface="arial" panose="020B0604020202020204" pitchFamily="34" charset="0"/>
              </a:rPr>
              <a:t>Data Scientists lead with the highest average salaries in 20 states, reflecting their strong demand and value in organizations.</a:t>
            </a:r>
          </a:p>
          <a:p>
            <a:r>
              <a:rPr lang="en-US" sz="1600" dirty="0">
                <a:latin typeface="arial" panose="020B0604020202020204" pitchFamily="34" charset="0"/>
              </a:rPr>
              <a:t>Conversely, Data Analysts see the lowest salaries in 24 states, highlighting the competitiveness of this field.</a:t>
            </a:r>
          </a:p>
          <a:p>
            <a:r>
              <a:rPr lang="en-US" sz="1600" dirty="0">
                <a:latin typeface="arial" panose="020B0604020202020204" pitchFamily="34" charset="0"/>
              </a:rPr>
              <a:t>In the Northeast, Research Scientists surpass Data Engineers financially, indicating a growing need for specialized research expertise in this region.</a:t>
            </a:r>
          </a:p>
          <a:p>
            <a:r>
              <a:rPr lang="en-US" sz="1600" dirty="0">
                <a:latin typeface="arial" panose="020B0604020202020204" pitchFamily="34" charset="0"/>
              </a:rPr>
              <a:t>This data provides valuable insights for both job seekers and employers, revealing the evolving landscape and demand for data professionals.</a:t>
            </a:r>
          </a:p>
          <a:p>
            <a:r>
              <a:rPr lang="en-US" sz="1600" dirty="0">
                <a:latin typeface="arial" panose="020B0604020202020204" pitchFamily="34" charset="0"/>
              </a:rPr>
              <a:t>In conclusion, staying informed and adapting to these trends is crucial as the data profession landscape continues to evolve.</a:t>
            </a:r>
          </a:p>
        </p:txBody>
      </p:sp>
    </p:spTree>
    <p:extLst>
      <p:ext uri="{BB962C8B-B14F-4D97-AF65-F5344CB8AC3E}">
        <p14:creationId xmlns:p14="http://schemas.microsoft.com/office/powerpoint/2010/main" val="3665622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4919F-C1AF-0C44-C7BA-263F7CDA3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0" i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References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632A7-BD35-BF63-BCAC-F05F26EE0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7468" y="953293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Salary by profession and state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https://www.kaggle.com/code/itzikshamli/data-scientists/input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https://www.kaggle.com/datasets/andrewmvd/data-engineer-jobs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609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</TotalTime>
  <Words>328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</vt:lpstr>
      <vt:lpstr>Calibri</vt:lpstr>
      <vt:lpstr>Calibri Light</vt:lpstr>
      <vt:lpstr>Office Theme</vt:lpstr>
      <vt:lpstr>Analyzing Salary Variations of Data Professionals by State</vt:lpstr>
      <vt:lpstr>Introduction</vt:lpstr>
      <vt:lpstr>PowerPoint Presentation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Customer Wait Times in Coffee Shops: A Simulation Study</dc:title>
  <dc:creator>Khyati Rajesh Naik</dc:creator>
  <cp:lastModifiedBy>Khyati Naik</cp:lastModifiedBy>
  <cp:revision>13</cp:revision>
  <dcterms:created xsi:type="dcterms:W3CDTF">2023-07-08T23:43:47Z</dcterms:created>
  <dcterms:modified xsi:type="dcterms:W3CDTF">2023-10-23T03:09:15Z</dcterms:modified>
</cp:coreProperties>
</file>