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81" r:id="rId3"/>
    <p:sldId id="276" r:id="rId4"/>
    <p:sldId id="277" r:id="rId5"/>
    <p:sldId id="280" r:id="rId6"/>
    <p:sldId id="270"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143C"/>
    <a:srgbClr val="F7A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59FCE-12C4-4642-A154-9E8F2D9A4815}"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3A3989DD-463E-48C2-B81B-A54DC0B8771F}">
      <dgm:prSet/>
      <dgm:spPr/>
      <dgm:t>
        <a:bodyPr/>
        <a:lstStyle/>
        <a:p>
          <a:r>
            <a:rPr lang="en-US" dirty="0"/>
            <a:t>Critical or strategic minerals are essential raw materials that are crucial for the functioning of various industries, technologies, and national infrastructure, playing a fundamental role in economic development, national security, and technological innovation.</a:t>
          </a:r>
        </a:p>
      </dgm:t>
    </dgm:pt>
    <dgm:pt modelId="{92849E6C-5799-47CD-9C47-82C4CEF4ED23}" type="parTrans" cxnId="{F1F0D100-17DB-468D-9694-4460B52DE9B2}">
      <dgm:prSet/>
      <dgm:spPr/>
      <dgm:t>
        <a:bodyPr/>
        <a:lstStyle/>
        <a:p>
          <a:endParaRPr lang="en-US"/>
        </a:p>
      </dgm:t>
    </dgm:pt>
    <dgm:pt modelId="{1F4F92DF-A945-4FC1-98AA-758CF9D7A96A}" type="sibTrans" cxnId="{F1F0D100-17DB-468D-9694-4460B52DE9B2}">
      <dgm:prSet/>
      <dgm:spPr/>
      <dgm:t>
        <a:bodyPr/>
        <a:lstStyle/>
        <a:p>
          <a:endParaRPr lang="en-US"/>
        </a:p>
      </dgm:t>
    </dgm:pt>
    <dgm:pt modelId="{3BCA1CFC-8056-4FDC-B79C-84C7EA0ED0FC}">
      <dgm:prSet/>
      <dgm:spPr/>
      <dgm:t>
        <a:bodyPr/>
        <a:lstStyle/>
        <a:p>
          <a:r>
            <a:rPr lang="en-US" dirty="0"/>
            <a:t>Analyzing the sources of strategic minerals for the USA is crucial as it enables a comprehensive understanding of supply chain vulnerabilities, ensuring strategic preparedness, and fostering strategies to mitigate potential geopolitical, economic, and security risks associated with external dependencies.</a:t>
          </a:r>
        </a:p>
      </dgm:t>
    </dgm:pt>
    <dgm:pt modelId="{8E839ADD-D25C-4FAC-9EC7-F38E166D0806}" type="parTrans" cxnId="{3DD2604C-49EE-4E5B-A94B-98C496D27775}">
      <dgm:prSet/>
      <dgm:spPr/>
      <dgm:t>
        <a:bodyPr/>
        <a:lstStyle/>
        <a:p>
          <a:endParaRPr lang="en-US"/>
        </a:p>
      </dgm:t>
    </dgm:pt>
    <dgm:pt modelId="{30F73DB9-A217-43A1-B0CC-2F9A83AA18C1}" type="sibTrans" cxnId="{3DD2604C-49EE-4E5B-A94B-98C496D27775}">
      <dgm:prSet/>
      <dgm:spPr/>
      <dgm:t>
        <a:bodyPr/>
        <a:lstStyle/>
        <a:p>
          <a:endParaRPr lang="en-US"/>
        </a:p>
      </dgm:t>
    </dgm:pt>
    <dgm:pt modelId="{2F1CC5F7-7936-4C05-9F58-F026FED05F1C}">
      <dgm:prSet/>
      <dgm:spPr/>
      <dgm:t>
        <a:bodyPr/>
        <a:lstStyle/>
        <a:p>
          <a:endParaRPr lang="en-US" dirty="0"/>
        </a:p>
        <a:p>
          <a:r>
            <a:rPr lang="en-US" dirty="0"/>
            <a:t>We aim to unravel the origins of the critical minerals, shedding light on the challenges posed by external dependencies and the potential consequences for our nation.</a:t>
          </a:r>
        </a:p>
      </dgm:t>
    </dgm:pt>
    <dgm:pt modelId="{E359C876-55D2-45F0-827E-B30D3C31289D}" type="parTrans" cxnId="{F36AE811-8939-498A-B95F-BE3E3B680DF5}">
      <dgm:prSet/>
      <dgm:spPr/>
      <dgm:t>
        <a:bodyPr/>
        <a:lstStyle/>
        <a:p>
          <a:endParaRPr lang="en-US"/>
        </a:p>
      </dgm:t>
    </dgm:pt>
    <dgm:pt modelId="{93C67804-4804-4566-A513-3D067AA580D0}" type="sibTrans" cxnId="{F36AE811-8939-498A-B95F-BE3E3B680DF5}">
      <dgm:prSet/>
      <dgm:spPr/>
      <dgm:t>
        <a:bodyPr/>
        <a:lstStyle/>
        <a:p>
          <a:endParaRPr lang="en-US"/>
        </a:p>
      </dgm:t>
    </dgm:pt>
    <dgm:pt modelId="{3B95A4E0-DA8F-40FE-B4EC-38AA468FC646}" type="pres">
      <dgm:prSet presAssocID="{6F659FCE-12C4-4642-A154-9E8F2D9A4815}" presName="vert0" presStyleCnt="0">
        <dgm:presLayoutVars>
          <dgm:dir/>
          <dgm:animOne val="branch"/>
          <dgm:animLvl val="lvl"/>
        </dgm:presLayoutVars>
      </dgm:prSet>
      <dgm:spPr/>
    </dgm:pt>
    <dgm:pt modelId="{84F20B9D-D92C-4CC4-8419-0470D11B6F98}" type="pres">
      <dgm:prSet presAssocID="{3A3989DD-463E-48C2-B81B-A54DC0B8771F}" presName="thickLine" presStyleLbl="alignNode1" presStyleIdx="0" presStyleCnt="3"/>
      <dgm:spPr/>
    </dgm:pt>
    <dgm:pt modelId="{639C4EA1-E73A-433E-8125-9EF3F8A6C2D3}" type="pres">
      <dgm:prSet presAssocID="{3A3989DD-463E-48C2-B81B-A54DC0B8771F}" presName="horz1" presStyleCnt="0"/>
      <dgm:spPr/>
    </dgm:pt>
    <dgm:pt modelId="{6CD34429-3967-4B2E-B6CB-0959CCF4B567}" type="pres">
      <dgm:prSet presAssocID="{3A3989DD-463E-48C2-B81B-A54DC0B8771F}" presName="tx1" presStyleLbl="revTx" presStyleIdx="0" presStyleCnt="3"/>
      <dgm:spPr/>
    </dgm:pt>
    <dgm:pt modelId="{B3F250BE-7077-4AD9-AA5E-E35FD698E95D}" type="pres">
      <dgm:prSet presAssocID="{3A3989DD-463E-48C2-B81B-A54DC0B8771F}" presName="vert1" presStyleCnt="0"/>
      <dgm:spPr/>
    </dgm:pt>
    <dgm:pt modelId="{E48818A1-442F-49C5-9DAB-7ADEE88A4115}" type="pres">
      <dgm:prSet presAssocID="{3BCA1CFC-8056-4FDC-B79C-84C7EA0ED0FC}" presName="thickLine" presStyleLbl="alignNode1" presStyleIdx="1" presStyleCnt="3"/>
      <dgm:spPr/>
    </dgm:pt>
    <dgm:pt modelId="{B20FA637-845A-4EBE-96FB-ABEECA75820D}" type="pres">
      <dgm:prSet presAssocID="{3BCA1CFC-8056-4FDC-B79C-84C7EA0ED0FC}" presName="horz1" presStyleCnt="0"/>
      <dgm:spPr/>
    </dgm:pt>
    <dgm:pt modelId="{5E7B16D4-1E00-4963-9D00-C8A54168A3D9}" type="pres">
      <dgm:prSet presAssocID="{3BCA1CFC-8056-4FDC-B79C-84C7EA0ED0FC}" presName="tx1" presStyleLbl="revTx" presStyleIdx="1" presStyleCnt="3"/>
      <dgm:spPr/>
    </dgm:pt>
    <dgm:pt modelId="{0F837B6C-01B0-4153-92DE-C9DBA6CF419C}" type="pres">
      <dgm:prSet presAssocID="{3BCA1CFC-8056-4FDC-B79C-84C7EA0ED0FC}" presName="vert1" presStyleCnt="0"/>
      <dgm:spPr/>
    </dgm:pt>
    <dgm:pt modelId="{BCF3E299-9E11-4F8D-9A95-5FEBAD92E786}" type="pres">
      <dgm:prSet presAssocID="{2F1CC5F7-7936-4C05-9F58-F026FED05F1C}" presName="thickLine" presStyleLbl="alignNode1" presStyleIdx="2" presStyleCnt="3"/>
      <dgm:spPr/>
    </dgm:pt>
    <dgm:pt modelId="{56ED8D85-1A10-435C-A48F-0610CA2212AB}" type="pres">
      <dgm:prSet presAssocID="{2F1CC5F7-7936-4C05-9F58-F026FED05F1C}" presName="horz1" presStyleCnt="0"/>
      <dgm:spPr/>
    </dgm:pt>
    <dgm:pt modelId="{FE3C3A2C-333A-4FAB-9091-CCF5887A798C}" type="pres">
      <dgm:prSet presAssocID="{2F1CC5F7-7936-4C05-9F58-F026FED05F1C}" presName="tx1" presStyleLbl="revTx" presStyleIdx="2" presStyleCnt="3"/>
      <dgm:spPr/>
    </dgm:pt>
    <dgm:pt modelId="{869897C2-B28E-417D-AEAE-BF1F0F075694}" type="pres">
      <dgm:prSet presAssocID="{2F1CC5F7-7936-4C05-9F58-F026FED05F1C}" presName="vert1" presStyleCnt="0"/>
      <dgm:spPr/>
    </dgm:pt>
  </dgm:ptLst>
  <dgm:cxnLst>
    <dgm:cxn modelId="{F1F0D100-17DB-468D-9694-4460B52DE9B2}" srcId="{6F659FCE-12C4-4642-A154-9E8F2D9A4815}" destId="{3A3989DD-463E-48C2-B81B-A54DC0B8771F}" srcOrd="0" destOrd="0" parTransId="{92849E6C-5799-47CD-9C47-82C4CEF4ED23}" sibTransId="{1F4F92DF-A945-4FC1-98AA-758CF9D7A96A}"/>
    <dgm:cxn modelId="{F36AE811-8939-498A-B95F-BE3E3B680DF5}" srcId="{6F659FCE-12C4-4642-A154-9E8F2D9A4815}" destId="{2F1CC5F7-7936-4C05-9F58-F026FED05F1C}" srcOrd="2" destOrd="0" parTransId="{E359C876-55D2-45F0-827E-B30D3C31289D}" sibTransId="{93C67804-4804-4566-A513-3D067AA580D0}"/>
    <dgm:cxn modelId="{3DD2604C-49EE-4E5B-A94B-98C496D27775}" srcId="{6F659FCE-12C4-4642-A154-9E8F2D9A4815}" destId="{3BCA1CFC-8056-4FDC-B79C-84C7EA0ED0FC}" srcOrd="1" destOrd="0" parTransId="{8E839ADD-D25C-4FAC-9EC7-F38E166D0806}" sibTransId="{30F73DB9-A217-43A1-B0CC-2F9A83AA18C1}"/>
    <dgm:cxn modelId="{5554757B-57E3-4774-9B69-CDA58AB4B630}" type="presOf" srcId="{3A3989DD-463E-48C2-B81B-A54DC0B8771F}" destId="{6CD34429-3967-4B2E-B6CB-0959CCF4B567}" srcOrd="0" destOrd="0" presId="urn:microsoft.com/office/officeart/2008/layout/LinedList"/>
    <dgm:cxn modelId="{34614386-1FAA-42F1-AB22-1D3C09160D3F}" type="presOf" srcId="{6F659FCE-12C4-4642-A154-9E8F2D9A4815}" destId="{3B95A4E0-DA8F-40FE-B4EC-38AA468FC646}" srcOrd="0" destOrd="0" presId="urn:microsoft.com/office/officeart/2008/layout/LinedList"/>
    <dgm:cxn modelId="{E032FD8F-9C78-48D2-95D2-F7E92F7D9BAE}" type="presOf" srcId="{3BCA1CFC-8056-4FDC-B79C-84C7EA0ED0FC}" destId="{5E7B16D4-1E00-4963-9D00-C8A54168A3D9}" srcOrd="0" destOrd="0" presId="urn:microsoft.com/office/officeart/2008/layout/LinedList"/>
    <dgm:cxn modelId="{4F1BA795-163E-4C09-8480-5A31E82A8EBC}" type="presOf" srcId="{2F1CC5F7-7936-4C05-9F58-F026FED05F1C}" destId="{FE3C3A2C-333A-4FAB-9091-CCF5887A798C}" srcOrd="0" destOrd="0" presId="urn:microsoft.com/office/officeart/2008/layout/LinedList"/>
    <dgm:cxn modelId="{BBB4AA34-70CD-41D7-88C7-9BA874E3070E}" type="presParOf" srcId="{3B95A4E0-DA8F-40FE-B4EC-38AA468FC646}" destId="{84F20B9D-D92C-4CC4-8419-0470D11B6F98}" srcOrd="0" destOrd="0" presId="urn:microsoft.com/office/officeart/2008/layout/LinedList"/>
    <dgm:cxn modelId="{557A654C-AAF2-4592-97CC-D6E74F2EA7EC}" type="presParOf" srcId="{3B95A4E0-DA8F-40FE-B4EC-38AA468FC646}" destId="{639C4EA1-E73A-433E-8125-9EF3F8A6C2D3}" srcOrd="1" destOrd="0" presId="urn:microsoft.com/office/officeart/2008/layout/LinedList"/>
    <dgm:cxn modelId="{64952F76-FEB0-4B8A-B4D2-7DDBCBD9E3C1}" type="presParOf" srcId="{639C4EA1-E73A-433E-8125-9EF3F8A6C2D3}" destId="{6CD34429-3967-4B2E-B6CB-0959CCF4B567}" srcOrd="0" destOrd="0" presId="urn:microsoft.com/office/officeart/2008/layout/LinedList"/>
    <dgm:cxn modelId="{4E6C21EF-FB92-4365-97C8-D1ADFD8D5C80}" type="presParOf" srcId="{639C4EA1-E73A-433E-8125-9EF3F8A6C2D3}" destId="{B3F250BE-7077-4AD9-AA5E-E35FD698E95D}" srcOrd="1" destOrd="0" presId="urn:microsoft.com/office/officeart/2008/layout/LinedList"/>
    <dgm:cxn modelId="{3C5A4DD4-2CEB-4E88-A847-58F1C505F014}" type="presParOf" srcId="{3B95A4E0-DA8F-40FE-B4EC-38AA468FC646}" destId="{E48818A1-442F-49C5-9DAB-7ADEE88A4115}" srcOrd="2" destOrd="0" presId="urn:microsoft.com/office/officeart/2008/layout/LinedList"/>
    <dgm:cxn modelId="{BBA1302F-0A37-4458-94D3-BEBFD96EC388}" type="presParOf" srcId="{3B95A4E0-DA8F-40FE-B4EC-38AA468FC646}" destId="{B20FA637-845A-4EBE-96FB-ABEECA75820D}" srcOrd="3" destOrd="0" presId="urn:microsoft.com/office/officeart/2008/layout/LinedList"/>
    <dgm:cxn modelId="{9D49BD05-5AF7-42CE-8D5B-A32C7BC291D7}" type="presParOf" srcId="{B20FA637-845A-4EBE-96FB-ABEECA75820D}" destId="{5E7B16D4-1E00-4963-9D00-C8A54168A3D9}" srcOrd="0" destOrd="0" presId="urn:microsoft.com/office/officeart/2008/layout/LinedList"/>
    <dgm:cxn modelId="{7A120979-FDCB-4369-AA26-110ADFDE45A9}" type="presParOf" srcId="{B20FA637-845A-4EBE-96FB-ABEECA75820D}" destId="{0F837B6C-01B0-4153-92DE-C9DBA6CF419C}" srcOrd="1" destOrd="0" presId="urn:microsoft.com/office/officeart/2008/layout/LinedList"/>
    <dgm:cxn modelId="{6AD544CC-1AC3-45FD-A540-E484DE7A15B9}" type="presParOf" srcId="{3B95A4E0-DA8F-40FE-B4EC-38AA468FC646}" destId="{BCF3E299-9E11-4F8D-9A95-5FEBAD92E786}" srcOrd="4" destOrd="0" presId="urn:microsoft.com/office/officeart/2008/layout/LinedList"/>
    <dgm:cxn modelId="{22D59833-193C-4928-B570-B78ADD3EEF83}" type="presParOf" srcId="{3B95A4E0-DA8F-40FE-B4EC-38AA468FC646}" destId="{56ED8D85-1A10-435C-A48F-0610CA2212AB}" srcOrd="5" destOrd="0" presId="urn:microsoft.com/office/officeart/2008/layout/LinedList"/>
    <dgm:cxn modelId="{BB9FB714-9526-4DFB-A442-2139C0E15F78}" type="presParOf" srcId="{56ED8D85-1A10-435C-A48F-0610CA2212AB}" destId="{FE3C3A2C-333A-4FAB-9091-CCF5887A798C}" srcOrd="0" destOrd="0" presId="urn:microsoft.com/office/officeart/2008/layout/LinedList"/>
    <dgm:cxn modelId="{D839815F-55FD-4764-9D3B-029FE7052B68}" type="presParOf" srcId="{56ED8D85-1A10-435C-A48F-0610CA2212AB}" destId="{869897C2-B28E-417D-AEAE-BF1F0F0756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0C4A40-7BAE-484F-A11D-5280615E9B1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250D39-69D1-4284-9EA4-7199C42B6F14}">
      <dgm:prSet/>
      <dgm:spPr/>
      <dgm:t>
        <a:bodyPr/>
        <a:lstStyle/>
        <a:p>
          <a:pPr>
            <a:defRPr b="1"/>
          </a:pPr>
          <a:r>
            <a:rPr lang="en-US"/>
            <a:t>14 strategic minerals are grouped together as Rare Earth elements.</a:t>
          </a:r>
        </a:p>
      </dgm:t>
    </dgm:pt>
    <dgm:pt modelId="{23247317-CCD2-4B3B-8BD9-73ADD9109432}" type="parTrans" cxnId="{568EBCB3-FF0C-4F70-94A7-6EE9C6FEBD84}">
      <dgm:prSet/>
      <dgm:spPr/>
      <dgm:t>
        <a:bodyPr/>
        <a:lstStyle/>
        <a:p>
          <a:endParaRPr lang="en-US"/>
        </a:p>
      </dgm:t>
    </dgm:pt>
    <dgm:pt modelId="{912B0F11-AC63-46DE-A16F-E62F9D36E938}" type="sibTrans" cxnId="{568EBCB3-FF0C-4F70-94A7-6EE9C6FEBD84}">
      <dgm:prSet/>
      <dgm:spPr/>
      <dgm:t>
        <a:bodyPr/>
        <a:lstStyle/>
        <a:p>
          <a:endParaRPr lang="en-US"/>
        </a:p>
      </dgm:t>
    </dgm:pt>
    <dgm:pt modelId="{FCBC6910-E8B9-48E5-98A6-823B8C0EFD87}">
      <dgm:prSet/>
      <dgm:spPr/>
      <dgm:t>
        <a:bodyPr/>
        <a:lstStyle/>
        <a:p>
          <a:pPr>
            <a:defRPr b="1"/>
          </a:pPr>
          <a:r>
            <a:rPr lang="en-US"/>
            <a:t>We did not find data for 3 strategic minerals – Iridium, Rhodium, Ruthenium. </a:t>
          </a:r>
        </a:p>
      </dgm:t>
    </dgm:pt>
    <dgm:pt modelId="{AB05BD6A-6C35-435F-8CC7-6356A52DD5DD}" type="parTrans" cxnId="{4E49FE17-616E-4B61-A6D1-5AEF8249180B}">
      <dgm:prSet/>
      <dgm:spPr/>
      <dgm:t>
        <a:bodyPr/>
        <a:lstStyle/>
        <a:p>
          <a:endParaRPr lang="en-US"/>
        </a:p>
      </dgm:t>
    </dgm:pt>
    <dgm:pt modelId="{CDC70D5B-410B-4900-B263-7274C697FF4F}" type="sibTrans" cxnId="{4E49FE17-616E-4B61-A6D1-5AEF8249180B}">
      <dgm:prSet/>
      <dgm:spPr/>
      <dgm:t>
        <a:bodyPr/>
        <a:lstStyle/>
        <a:p>
          <a:endParaRPr lang="en-US"/>
        </a:p>
      </dgm:t>
    </dgm:pt>
    <dgm:pt modelId="{698B010E-11F7-4E9E-A65D-465EAF81E549}">
      <dgm:prSet/>
      <dgm:spPr/>
      <dgm:t>
        <a:bodyPr/>
        <a:lstStyle/>
        <a:p>
          <a:r>
            <a:rPr lang="en-US"/>
            <a:t>These elements are excluded from our analysis</a:t>
          </a:r>
        </a:p>
      </dgm:t>
    </dgm:pt>
    <dgm:pt modelId="{2C7A292A-0C4C-4AB8-94FB-5035909CFCE3}" type="parTrans" cxnId="{B79ABAE1-9C19-42EE-915A-61B42928C2C7}">
      <dgm:prSet/>
      <dgm:spPr/>
      <dgm:t>
        <a:bodyPr/>
        <a:lstStyle/>
        <a:p>
          <a:endParaRPr lang="en-US"/>
        </a:p>
      </dgm:t>
    </dgm:pt>
    <dgm:pt modelId="{1EA9C988-AF1A-4E50-BEE6-9E8EB642A207}" type="sibTrans" cxnId="{B79ABAE1-9C19-42EE-915A-61B42928C2C7}">
      <dgm:prSet/>
      <dgm:spPr/>
      <dgm:t>
        <a:bodyPr/>
        <a:lstStyle/>
        <a:p>
          <a:endParaRPr lang="en-US"/>
        </a:p>
      </dgm:t>
    </dgm:pt>
    <dgm:pt modelId="{E77147D5-9CE2-49B2-97A2-43F029F47D62}">
      <dgm:prSet/>
      <dgm:spPr/>
      <dgm:t>
        <a:bodyPr/>
        <a:lstStyle/>
        <a:p>
          <a:pPr>
            <a:defRPr b="1"/>
          </a:pPr>
          <a:r>
            <a:rPr lang="en-US"/>
            <a:t>Special characters are removed from the critical elements names.</a:t>
          </a:r>
        </a:p>
      </dgm:t>
    </dgm:pt>
    <dgm:pt modelId="{D70E09BC-225F-4531-BE6C-8A982FC5DEEF}" type="parTrans" cxnId="{F7C102BC-0963-4BE9-8DB5-1E36F8227684}">
      <dgm:prSet/>
      <dgm:spPr/>
      <dgm:t>
        <a:bodyPr/>
        <a:lstStyle/>
        <a:p>
          <a:endParaRPr lang="en-US"/>
        </a:p>
      </dgm:t>
    </dgm:pt>
    <dgm:pt modelId="{7077BB8B-2D3A-4780-A2FC-8A612C7AF106}" type="sibTrans" cxnId="{F7C102BC-0963-4BE9-8DB5-1E36F8227684}">
      <dgm:prSet/>
      <dgm:spPr/>
      <dgm:t>
        <a:bodyPr/>
        <a:lstStyle/>
        <a:p>
          <a:endParaRPr lang="en-US"/>
        </a:p>
      </dgm:t>
    </dgm:pt>
    <dgm:pt modelId="{D792ABDC-7BCF-49D6-91FE-4C423548E601}" type="pres">
      <dgm:prSet presAssocID="{2B0C4A40-7BAE-484F-A11D-5280615E9B11}" presName="root" presStyleCnt="0">
        <dgm:presLayoutVars>
          <dgm:dir/>
          <dgm:resizeHandles val="exact"/>
        </dgm:presLayoutVars>
      </dgm:prSet>
      <dgm:spPr/>
    </dgm:pt>
    <dgm:pt modelId="{E3F5811D-B4A7-4C9C-AB76-4FAD89F2C10B}" type="pres">
      <dgm:prSet presAssocID="{EF250D39-69D1-4284-9EA4-7199C42B6F14}" presName="compNode" presStyleCnt="0"/>
      <dgm:spPr/>
    </dgm:pt>
    <dgm:pt modelId="{B072C2F4-8DE4-4A84-8ACA-63196567CE86}" type="pres">
      <dgm:prSet presAssocID="{EF250D39-69D1-4284-9EA4-7199C42B6F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3B4D91AD-9CDF-45AA-8A25-8A738FCD7183}" type="pres">
      <dgm:prSet presAssocID="{EF250D39-69D1-4284-9EA4-7199C42B6F14}" presName="iconSpace" presStyleCnt="0"/>
      <dgm:spPr/>
    </dgm:pt>
    <dgm:pt modelId="{4B06C066-AB64-4727-B326-7F0A194D091F}" type="pres">
      <dgm:prSet presAssocID="{EF250D39-69D1-4284-9EA4-7199C42B6F14}" presName="parTx" presStyleLbl="revTx" presStyleIdx="0" presStyleCnt="6">
        <dgm:presLayoutVars>
          <dgm:chMax val="0"/>
          <dgm:chPref val="0"/>
        </dgm:presLayoutVars>
      </dgm:prSet>
      <dgm:spPr/>
    </dgm:pt>
    <dgm:pt modelId="{605A94F1-0C05-446D-B3A1-BE237FA24A54}" type="pres">
      <dgm:prSet presAssocID="{EF250D39-69D1-4284-9EA4-7199C42B6F14}" presName="txSpace" presStyleCnt="0"/>
      <dgm:spPr/>
    </dgm:pt>
    <dgm:pt modelId="{05514416-AFA8-493A-A1CF-5A4F3B5D3C0B}" type="pres">
      <dgm:prSet presAssocID="{EF250D39-69D1-4284-9EA4-7199C42B6F14}" presName="desTx" presStyleLbl="revTx" presStyleIdx="1" presStyleCnt="6">
        <dgm:presLayoutVars/>
      </dgm:prSet>
      <dgm:spPr/>
    </dgm:pt>
    <dgm:pt modelId="{22F1B49E-3DDE-4CD4-9E9D-4F3394E2B5ED}" type="pres">
      <dgm:prSet presAssocID="{912B0F11-AC63-46DE-A16F-E62F9D36E938}" presName="sibTrans" presStyleCnt="0"/>
      <dgm:spPr/>
    </dgm:pt>
    <dgm:pt modelId="{A2BB1DFA-A64A-44D5-BB81-9C59E99CC87B}" type="pres">
      <dgm:prSet presAssocID="{FCBC6910-E8B9-48E5-98A6-823B8C0EFD87}" presName="compNode" presStyleCnt="0"/>
      <dgm:spPr/>
    </dgm:pt>
    <dgm:pt modelId="{FE28E3D2-ABE9-4583-B428-F24A7CE42148}" type="pres">
      <dgm:prSet presAssocID="{FCBC6910-E8B9-48E5-98A6-823B8C0EFD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active Sign"/>
        </a:ext>
      </dgm:extLst>
    </dgm:pt>
    <dgm:pt modelId="{EB37BB2D-D6C0-43A4-982D-B33FA6F6A299}" type="pres">
      <dgm:prSet presAssocID="{FCBC6910-E8B9-48E5-98A6-823B8C0EFD87}" presName="iconSpace" presStyleCnt="0"/>
      <dgm:spPr/>
    </dgm:pt>
    <dgm:pt modelId="{17FE284F-4646-45CC-A842-FA4DC9A1DB95}" type="pres">
      <dgm:prSet presAssocID="{FCBC6910-E8B9-48E5-98A6-823B8C0EFD87}" presName="parTx" presStyleLbl="revTx" presStyleIdx="2" presStyleCnt="6">
        <dgm:presLayoutVars>
          <dgm:chMax val="0"/>
          <dgm:chPref val="0"/>
        </dgm:presLayoutVars>
      </dgm:prSet>
      <dgm:spPr/>
    </dgm:pt>
    <dgm:pt modelId="{D5F072E2-8697-4BB5-888C-AD0293A40DA7}" type="pres">
      <dgm:prSet presAssocID="{FCBC6910-E8B9-48E5-98A6-823B8C0EFD87}" presName="txSpace" presStyleCnt="0"/>
      <dgm:spPr/>
    </dgm:pt>
    <dgm:pt modelId="{3556959D-9699-419A-851D-16172F2212DE}" type="pres">
      <dgm:prSet presAssocID="{FCBC6910-E8B9-48E5-98A6-823B8C0EFD87}" presName="desTx" presStyleLbl="revTx" presStyleIdx="3" presStyleCnt="6">
        <dgm:presLayoutVars/>
      </dgm:prSet>
      <dgm:spPr/>
    </dgm:pt>
    <dgm:pt modelId="{7386A325-6CFA-402B-B4CA-397699345C82}" type="pres">
      <dgm:prSet presAssocID="{CDC70D5B-410B-4900-B263-7274C697FF4F}" presName="sibTrans" presStyleCnt="0"/>
      <dgm:spPr/>
    </dgm:pt>
    <dgm:pt modelId="{E98F1B27-677B-4625-BF27-38BC62652A4A}" type="pres">
      <dgm:prSet presAssocID="{E77147D5-9CE2-49B2-97A2-43F029F47D62}" presName="compNode" presStyleCnt="0"/>
      <dgm:spPr/>
    </dgm:pt>
    <dgm:pt modelId="{CAB9810B-099D-4B32-A711-E99A15693459}" type="pres">
      <dgm:prSet presAssocID="{E77147D5-9CE2-49B2-97A2-43F029F47D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et"/>
        </a:ext>
      </dgm:extLst>
    </dgm:pt>
    <dgm:pt modelId="{A5F1FBFD-D4E0-445D-BB6B-25C4A9E0D84F}" type="pres">
      <dgm:prSet presAssocID="{E77147D5-9CE2-49B2-97A2-43F029F47D62}" presName="iconSpace" presStyleCnt="0"/>
      <dgm:spPr/>
    </dgm:pt>
    <dgm:pt modelId="{6A3710C1-5B9C-4450-A615-0BBBE5F7075D}" type="pres">
      <dgm:prSet presAssocID="{E77147D5-9CE2-49B2-97A2-43F029F47D62}" presName="parTx" presStyleLbl="revTx" presStyleIdx="4" presStyleCnt="6">
        <dgm:presLayoutVars>
          <dgm:chMax val="0"/>
          <dgm:chPref val="0"/>
        </dgm:presLayoutVars>
      </dgm:prSet>
      <dgm:spPr/>
    </dgm:pt>
    <dgm:pt modelId="{33D854B1-7A92-4FB3-8845-A328F9AB4F48}" type="pres">
      <dgm:prSet presAssocID="{E77147D5-9CE2-49B2-97A2-43F029F47D62}" presName="txSpace" presStyleCnt="0"/>
      <dgm:spPr/>
    </dgm:pt>
    <dgm:pt modelId="{6AD7985F-62F5-4D0B-9AAF-D3658B65A456}" type="pres">
      <dgm:prSet presAssocID="{E77147D5-9CE2-49B2-97A2-43F029F47D62}" presName="desTx" presStyleLbl="revTx" presStyleIdx="5" presStyleCnt="6">
        <dgm:presLayoutVars/>
      </dgm:prSet>
      <dgm:spPr/>
    </dgm:pt>
  </dgm:ptLst>
  <dgm:cxnLst>
    <dgm:cxn modelId="{05241B14-710D-4CF4-B916-4B83C94DD89F}" type="presOf" srcId="{E77147D5-9CE2-49B2-97A2-43F029F47D62}" destId="{6A3710C1-5B9C-4450-A615-0BBBE5F7075D}" srcOrd="0" destOrd="0" presId="urn:microsoft.com/office/officeart/2018/2/layout/IconLabelDescriptionList"/>
    <dgm:cxn modelId="{4E49FE17-616E-4B61-A6D1-5AEF8249180B}" srcId="{2B0C4A40-7BAE-484F-A11D-5280615E9B11}" destId="{FCBC6910-E8B9-48E5-98A6-823B8C0EFD87}" srcOrd="1" destOrd="0" parTransId="{AB05BD6A-6C35-435F-8CC7-6356A52DD5DD}" sibTransId="{CDC70D5B-410B-4900-B263-7274C697FF4F}"/>
    <dgm:cxn modelId="{2203312F-394B-4001-9BB8-4EFC30422EB4}" type="presOf" srcId="{698B010E-11F7-4E9E-A65D-465EAF81E549}" destId="{3556959D-9699-419A-851D-16172F2212DE}" srcOrd="0" destOrd="0" presId="urn:microsoft.com/office/officeart/2018/2/layout/IconLabelDescriptionList"/>
    <dgm:cxn modelId="{A6932AA9-7F42-4A83-BC4B-1079D4C7EAAC}" type="presOf" srcId="{EF250D39-69D1-4284-9EA4-7199C42B6F14}" destId="{4B06C066-AB64-4727-B326-7F0A194D091F}" srcOrd="0" destOrd="0" presId="urn:microsoft.com/office/officeart/2018/2/layout/IconLabelDescriptionList"/>
    <dgm:cxn modelId="{220DDAAF-02DC-4F1E-AAE9-2A4259EFB87B}" type="presOf" srcId="{FCBC6910-E8B9-48E5-98A6-823B8C0EFD87}" destId="{17FE284F-4646-45CC-A842-FA4DC9A1DB95}" srcOrd="0" destOrd="0" presId="urn:microsoft.com/office/officeart/2018/2/layout/IconLabelDescriptionList"/>
    <dgm:cxn modelId="{568EBCB3-FF0C-4F70-94A7-6EE9C6FEBD84}" srcId="{2B0C4A40-7BAE-484F-A11D-5280615E9B11}" destId="{EF250D39-69D1-4284-9EA4-7199C42B6F14}" srcOrd="0" destOrd="0" parTransId="{23247317-CCD2-4B3B-8BD9-73ADD9109432}" sibTransId="{912B0F11-AC63-46DE-A16F-E62F9D36E938}"/>
    <dgm:cxn modelId="{F7C102BC-0963-4BE9-8DB5-1E36F8227684}" srcId="{2B0C4A40-7BAE-484F-A11D-5280615E9B11}" destId="{E77147D5-9CE2-49B2-97A2-43F029F47D62}" srcOrd="2" destOrd="0" parTransId="{D70E09BC-225F-4531-BE6C-8A982FC5DEEF}" sibTransId="{7077BB8B-2D3A-4780-A2FC-8A612C7AF106}"/>
    <dgm:cxn modelId="{B79ABAE1-9C19-42EE-915A-61B42928C2C7}" srcId="{FCBC6910-E8B9-48E5-98A6-823B8C0EFD87}" destId="{698B010E-11F7-4E9E-A65D-465EAF81E549}" srcOrd="0" destOrd="0" parTransId="{2C7A292A-0C4C-4AB8-94FB-5035909CFCE3}" sibTransId="{1EA9C988-AF1A-4E50-BEE6-9E8EB642A207}"/>
    <dgm:cxn modelId="{EA75A2EC-6239-4961-B8B8-EB6586BA22AD}" type="presOf" srcId="{2B0C4A40-7BAE-484F-A11D-5280615E9B11}" destId="{D792ABDC-7BCF-49D6-91FE-4C423548E601}" srcOrd="0" destOrd="0" presId="urn:microsoft.com/office/officeart/2018/2/layout/IconLabelDescriptionList"/>
    <dgm:cxn modelId="{8D0CEFFE-4B6F-463C-BA1A-1F69FDEBA431}" type="presParOf" srcId="{D792ABDC-7BCF-49D6-91FE-4C423548E601}" destId="{E3F5811D-B4A7-4C9C-AB76-4FAD89F2C10B}" srcOrd="0" destOrd="0" presId="urn:microsoft.com/office/officeart/2018/2/layout/IconLabelDescriptionList"/>
    <dgm:cxn modelId="{D892BF88-3672-4867-AFA1-2393404D7662}" type="presParOf" srcId="{E3F5811D-B4A7-4C9C-AB76-4FAD89F2C10B}" destId="{B072C2F4-8DE4-4A84-8ACA-63196567CE86}" srcOrd="0" destOrd="0" presId="urn:microsoft.com/office/officeart/2018/2/layout/IconLabelDescriptionList"/>
    <dgm:cxn modelId="{3D91F651-7B96-4768-BE2A-0B414714E3D9}" type="presParOf" srcId="{E3F5811D-B4A7-4C9C-AB76-4FAD89F2C10B}" destId="{3B4D91AD-9CDF-45AA-8A25-8A738FCD7183}" srcOrd="1" destOrd="0" presId="urn:microsoft.com/office/officeart/2018/2/layout/IconLabelDescriptionList"/>
    <dgm:cxn modelId="{D5452D4D-3013-4C4D-BD81-8D778EB8F8E7}" type="presParOf" srcId="{E3F5811D-B4A7-4C9C-AB76-4FAD89F2C10B}" destId="{4B06C066-AB64-4727-B326-7F0A194D091F}" srcOrd="2" destOrd="0" presId="urn:microsoft.com/office/officeart/2018/2/layout/IconLabelDescriptionList"/>
    <dgm:cxn modelId="{BC2CE615-DB9A-43DB-B9D6-251C92094E8B}" type="presParOf" srcId="{E3F5811D-B4A7-4C9C-AB76-4FAD89F2C10B}" destId="{605A94F1-0C05-446D-B3A1-BE237FA24A54}" srcOrd="3" destOrd="0" presId="urn:microsoft.com/office/officeart/2018/2/layout/IconLabelDescriptionList"/>
    <dgm:cxn modelId="{68482018-F3C2-4E8C-903F-FD2273D6BEEF}" type="presParOf" srcId="{E3F5811D-B4A7-4C9C-AB76-4FAD89F2C10B}" destId="{05514416-AFA8-493A-A1CF-5A4F3B5D3C0B}" srcOrd="4" destOrd="0" presId="urn:microsoft.com/office/officeart/2018/2/layout/IconLabelDescriptionList"/>
    <dgm:cxn modelId="{30B73F99-9E08-4AD7-8B08-C175E86064C5}" type="presParOf" srcId="{D792ABDC-7BCF-49D6-91FE-4C423548E601}" destId="{22F1B49E-3DDE-4CD4-9E9D-4F3394E2B5ED}" srcOrd="1" destOrd="0" presId="urn:microsoft.com/office/officeart/2018/2/layout/IconLabelDescriptionList"/>
    <dgm:cxn modelId="{3D534220-CDDF-4AF1-9BB8-65B20978B2F0}" type="presParOf" srcId="{D792ABDC-7BCF-49D6-91FE-4C423548E601}" destId="{A2BB1DFA-A64A-44D5-BB81-9C59E99CC87B}" srcOrd="2" destOrd="0" presId="urn:microsoft.com/office/officeart/2018/2/layout/IconLabelDescriptionList"/>
    <dgm:cxn modelId="{8387F1D6-5D4A-412C-824B-7F41E53C018C}" type="presParOf" srcId="{A2BB1DFA-A64A-44D5-BB81-9C59E99CC87B}" destId="{FE28E3D2-ABE9-4583-B428-F24A7CE42148}" srcOrd="0" destOrd="0" presId="urn:microsoft.com/office/officeart/2018/2/layout/IconLabelDescriptionList"/>
    <dgm:cxn modelId="{60AFD5D3-8CE5-4029-BC34-332302001C97}" type="presParOf" srcId="{A2BB1DFA-A64A-44D5-BB81-9C59E99CC87B}" destId="{EB37BB2D-D6C0-43A4-982D-B33FA6F6A299}" srcOrd="1" destOrd="0" presId="urn:microsoft.com/office/officeart/2018/2/layout/IconLabelDescriptionList"/>
    <dgm:cxn modelId="{E5ABFEE4-B272-4435-985C-955F1604979E}" type="presParOf" srcId="{A2BB1DFA-A64A-44D5-BB81-9C59E99CC87B}" destId="{17FE284F-4646-45CC-A842-FA4DC9A1DB95}" srcOrd="2" destOrd="0" presId="urn:microsoft.com/office/officeart/2018/2/layout/IconLabelDescriptionList"/>
    <dgm:cxn modelId="{C677E53F-5059-4FAE-AA15-06B110F5DC1F}" type="presParOf" srcId="{A2BB1DFA-A64A-44D5-BB81-9C59E99CC87B}" destId="{D5F072E2-8697-4BB5-888C-AD0293A40DA7}" srcOrd="3" destOrd="0" presId="urn:microsoft.com/office/officeart/2018/2/layout/IconLabelDescriptionList"/>
    <dgm:cxn modelId="{7E8B646B-2A82-44A0-B281-509B8319A366}" type="presParOf" srcId="{A2BB1DFA-A64A-44D5-BB81-9C59E99CC87B}" destId="{3556959D-9699-419A-851D-16172F2212DE}" srcOrd="4" destOrd="0" presId="urn:microsoft.com/office/officeart/2018/2/layout/IconLabelDescriptionList"/>
    <dgm:cxn modelId="{99109658-4F24-44BA-A4DD-C9A315218672}" type="presParOf" srcId="{D792ABDC-7BCF-49D6-91FE-4C423548E601}" destId="{7386A325-6CFA-402B-B4CA-397699345C82}" srcOrd="3" destOrd="0" presId="urn:microsoft.com/office/officeart/2018/2/layout/IconLabelDescriptionList"/>
    <dgm:cxn modelId="{F2F3FEA1-6987-480D-AB67-152B7B000376}" type="presParOf" srcId="{D792ABDC-7BCF-49D6-91FE-4C423548E601}" destId="{E98F1B27-677B-4625-BF27-38BC62652A4A}" srcOrd="4" destOrd="0" presId="urn:microsoft.com/office/officeart/2018/2/layout/IconLabelDescriptionList"/>
    <dgm:cxn modelId="{653EBBE7-0559-44CB-A1A5-318A57A2D091}" type="presParOf" srcId="{E98F1B27-677B-4625-BF27-38BC62652A4A}" destId="{CAB9810B-099D-4B32-A711-E99A15693459}" srcOrd="0" destOrd="0" presId="urn:microsoft.com/office/officeart/2018/2/layout/IconLabelDescriptionList"/>
    <dgm:cxn modelId="{64CD672D-7F1F-4DFE-9300-3232C0D5EC0C}" type="presParOf" srcId="{E98F1B27-677B-4625-BF27-38BC62652A4A}" destId="{A5F1FBFD-D4E0-445D-BB6B-25C4A9E0D84F}" srcOrd="1" destOrd="0" presId="urn:microsoft.com/office/officeart/2018/2/layout/IconLabelDescriptionList"/>
    <dgm:cxn modelId="{B5A79564-FA5B-495B-953D-E899B3B3EC3F}" type="presParOf" srcId="{E98F1B27-677B-4625-BF27-38BC62652A4A}" destId="{6A3710C1-5B9C-4450-A615-0BBBE5F7075D}" srcOrd="2" destOrd="0" presId="urn:microsoft.com/office/officeart/2018/2/layout/IconLabelDescriptionList"/>
    <dgm:cxn modelId="{0B234890-37A6-4F42-81F7-D0CB41FEBACC}" type="presParOf" srcId="{E98F1B27-677B-4625-BF27-38BC62652A4A}" destId="{33D854B1-7A92-4FB3-8845-A328F9AB4F48}" srcOrd="3" destOrd="0" presId="urn:microsoft.com/office/officeart/2018/2/layout/IconLabelDescriptionList"/>
    <dgm:cxn modelId="{77B410C0-23CD-482C-BE32-08046227B34D}" type="presParOf" srcId="{E98F1B27-677B-4625-BF27-38BC62652A4A}" destId="{6AD7985F-62F5-4D0B-9AAF-D3658B65A45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20B9D-D92C-4CC4-8419-0470D11B6F98}">
      <dsp:nvSpPr>
        <dsp:cNvPr id="0" name=""/>
        <dsp:cNvSpPr/>
      </dsp:nvSpPr>
      <dsp:spPr>
        <a:xfrm>
          <a:off x="0" y="2700"/>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34429-3967-4B2E-B6CB-0959CCF4B567}">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Critical or strategic minerals are essential raw materials that are crucial for the functioning of various industries, technologies, and national infrastructure, playing a fundamental role in economic development, national security, and technological innovation.</a:t>
          </a:r>
        </a:p>
      </dsp:txBody>
      <dsp:txXfrm>
        <a:off x="0" y="2700"/>
        <a:ext cx="6291714" cy="1841777"/>
      </dsp:txXfrm>
    </dsp:sp>
    <dsp:sp modelId="{E48818A1-442F-49C5-9DAB-7ADEE88A4115}">
      <dsp:nvSpPr>
        <dsp:cNvPr id="0" name=""/>
        <dsp:cNvSpPr/>
      </dsp:nvSpPr>
      <dsp:spPr>
        <a:xfrm>
          <a:off x="0" y="1844478"/>
          <a:ext cx="6291714"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B16D4-1E00-4963-9D00-C8A54168A3D9}">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Analyzing the sources of strategic minerals for the USA is crucial as it enables a comprehensive understanding of supply chain vulnerabilities, ensuring strategic preparedness, and fostering strategies to mitigate potential geopolitical, economic, and security risks associated with external dependencies.</a:t>
          </a:r>
        </a:p>
      </dsp:txBody>
      <dsp:txXfrm>
        <a:off x="0" y="1844478"/>
        <a:ext cx="6291714" cy="1841777"/>
      </dsp:txXfrm>
    </dsp:sp>
    <dsp:sp modelId="{BCF3E299-9E11-4F8D-9A95-5FEBAD92E786}">
      <dsp:nvSpPr>
        <dsp:cNvPr id="0" name=""/>
        <dsp:cNvSpPr/>
      </dsp:nvSpPr>
      <dsp:spPr>
        <a:xfrm>
          <a:off x="0" y="3686256"/>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C3A2C-333A-4FAB-9091-CCF5887A798C}">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We aim to unravel the origins of the critical minerals, shedding light on the challenges posed by external dependencies and the potential consequences for our nation.</a:t>
          </a:r>
        </a:p>
      </dsp:txBody>
      <dsp:txXfrm>
        <a:off x="0" y="3686256"/>
        <a:ext cx="6291714" cy="1841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2C2F4-8DE4-4A84-8ACA-63196567CE86}">
      <dsp:nvSpPr>
        <dsp:cNvPr id="0" name=""/>
        <dsp:cNvSpPr/>
      </dsp:nvSpPr>
      <dsp:spPr>
        <a:xfrm>
          <a:off x="1582" y="1143808"/>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6C066-AB64-4727-B326-7F0A194D091F}">
      <dsp:nvSpPr>
        <dsp:cNvPr id="0" name=""/>
        <dsp:cNvSpPr/>
      </dsp:nvSpPr>
      <dsp:spPr>
        <a:xfrm>
          <a:off x="1582" y="236711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14 strategic minerals are grouped together as Rare Earth elements.</a:t>
          </a:r>
        </a:p>
      </dsp:txBody>
      <dsp:txXfrm>
        <a:off x="1582" y="2367114"/>
        <a:ext cx="3261093" cy="489164"/>
      </dsp:txXfrm>
    </dsp:sp>
    <dsp:sp modelId="{05514416-AFA8-493A-A1CF-5A4F3B5D3C0B}">
      <dsp:nvSpPr>
        <dsp:cNvPr id="0" name=""/>
        <dsp:cNvSpPr/>
      </dsp:nvSpPr>
      <dsp:spPr>
        <a:xfrm>
          <a:off x="1582" y="2894382"/>
          <a:ext cx="3261093" cy="154613"/>
        </a:xfrm>
        <a:prstGeom prst="rect">
          <a:avLst/>
        </a:prstGeom>
        <a:noFill/>
        <a:ln>
          <a:noFill/>
        </a:ln>
        <a:effectLst/>
      </dsp:spPr>
      <dsp:style>
        <a:lnRef idx="0">
          <a:scrgbClr r="0" g="0" b="0"/>
        </a:lnRef>
        <a:fillRef idx="0">
          <a:scrgbClr r="0" g="0" b="0"/>
        </a:fillRef>
        <a:effectRef idx="0">
          <a:scrgbClr r="0" g="0" b="0"/>
        </a:effectRef>
        <a:fontRef idx="minor"/>
      </dsp:style>
    </dsp:sp>
    <dsp:sp modelId="{FE28E3D2-ABE9-4583-B428-F24A7CE42148}">
      <dsp:nvSpPr>
        <dsp:cNvPr id="0" name=""/>
        <dsp:cNvSpPr/>
      </dsp:nvSpPr>
      <dsp:spPr>
        <a:xfrm>
          <a:off x="3833367" y="1143808"/>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FE284F-4646-45CC-A842-FA4DC9A1DB95}">
      <dsp:nvSpPr>
        <dsp:cNvPr id="0" name=""/>
        <dsp:cNvSpPr/>
      </dsp:nvSpPr>
      <dsp:spPr>
        <a:xfrm>
          <a:off x="3833367" y="236711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did not find data for 3 strategic minerals – Iridium, Rhodium, Ruthenium. </a:t>
          </a:r>
        </a:p>
      </dsp:txBody>
      <dsp:txXfrm>
        <a:off x="3833367" y="2367114"/>
        <a:ext cx="3261093" cy="489164"/>
      </dsp:txXfrm>
    </dsp:sp>
    <dsp:sp modelId="{3556959D-9699-419A-851D-16172F2212DE}">
      <dsp:nvSpPr>
        <dsp:cNvPr id="0" name=""/>
        <dsp:cNvSpPr/>
      </dsp:nvSpPr>
      <dsp:spPr>
        <a:xfrm>
          <a:off x="3833367" y="2894382"/>
          <a:ext cx="3261093" cy="154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These elements are excluded from our analysis</a:t>
          </a:r>
        </a:p>
      </dsp:txBody>
      <dsp:txXfrm>
        <a:off x="3833367" y="2894382"/>
        <a:ext cx="3261093" cy="154613"/>
      </dsp:txXfrm>
    </dsp:sp>
    <dsp:sp modelId="{CAB9810B-099D-4B32-A711-E99A15693459}">
      <dsp:nvSpPr>
        <dsp:cNvPr id="0" name=""/>
        <dsp:cNvSpPr/>
      </dsp:nvSpPr>
      <dsp:spPr>
        <a:xfrm>
          <a:off x="7665152" y="1143808"/>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710C1-5B9C-4450-A615-0BBBE5F7075D}">
      <dsp:nvSpPr>
        <dsp:cNvPr id="0" name=""/>
        <dsp:cNvSpPr/>
      </dsp:nvSpPr>
      <dsp:spPr>
        <a:xfrm>
          <a:off x="7665152" y="236711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Special characters are removed from the critical elements names.</a:t>
          </a:r>
        </a:p>
      </dsp:txBody>
      <dsp:txXfrm>
        <a:off x="7665152" y="2367114"/>
        <a:ext cx="3261093" cy="489164"/>
      </dsp:txXfrm>
    </dsp:sp>
    <dsp:sp modelId="{6AD7985F-62F5-4D0B-9AAF-D3658B65A456}">
      <dsp:nvSpPr>
        <dsp:cNvPr id="0" name=""/>
        <dsp:cNvSpPr/>
      </dsp:nvSpPr>
      <dsp:spPr>
        <a:xfrm>
          <a:off x="7665152" y="2894382"/>
          <a:ext cx="3261093" cy="15461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CB3-9017-E067-452A-919D4989A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5DE3-F615-EC7A-8F8F-2CBEDF53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B5269-42C3-16AB-B902-D6BB7C85E529}"/>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5" name="Footer Placeholder 4">
            <a:extLst>
              <a:ext uri="{FF2B5EF4-FFF2-40B4-BE49-F238E27FC236}">
                <a16:creationId xmlns:a16="http://schemas.microsoft.com/office/drawing/2014/main" id="{470C5063-CA6B-1AB7-F9EB-50CB4426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8EA6-DFB2-AF1E-52A4-2E0F634BCF6D}"/>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1653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1AE-ADE1-3230-51EC-CDA2B3BF5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96C9-BCDF-7C27-ED77-D80C78277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E04C-E3BE-C156-449D-212DEB161110}"/>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5" name="Footer Placeholder 4">
            <a:extLst>
              <a:ext uri="{FF2B5EF4-FFF2-40B4-BE49-F238E27FC236}">
                <a16:creationId xmlns:a16="http://schemas.microsoft.com/office/drawing/2014/main" id="{9DD8966C-E4FE-039B-EC58-2DFF4177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E7B0-A3D7-9246-892E-86C1570AFB5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05116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349D7-2236-2CBE-6ACB-8A9EF187F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FBC72-A0E5-7039-9666-4F4324A0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FA93-2D8D-DB57-3518-303BF50FCB88}"/>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5" name="Footer Placeholder 4">
            <a:extLst>
              <a:ext uri="{FF2B5EF4-FFF2-40B4-BE49-F238E27FC236}">
                <a16:creationId xmlns:a16="http://schemas.microsoft.com/office/drawing/2014/main" id="{15D397EC-BFD5-C7D3-A110-F357FDCEF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E144-9E69-9DDB-5CA2-932E3ED55D3E}"/>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541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DF1-138B-3225-E970-69881A559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8012-B992-BDE6-DCDA-59A51D2D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ACA2-4404-F580-D640-3AE19881C64A}"/>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5" name="Footer Placeholder 4">
            <a:extLst>
              <a:ext uri="{FF2B5EF4-FFF2-40B4-BE49-F238E27FC236}">
                <a16:creationId xmlns:a16="http://schemas.microsoft.com/office/drawing/2014/main" id="{90EBA2AB-8A80-754C-F653-8AEA5457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7E64-6F55-2C1F-A8DB-10113A935FD4}"/>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6915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0A93-DDC4-6BB4-91EB-5739DF46D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C4AE3-06DF-4957-D313-67EF844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993E-7C84-F86F-1386-A4C675DF1287}"/>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5" name="Footer Placeholder 4">
            <a:extLst>
              <a:ext uri="{FF2B5EF4-FFF2-40B4-BE49-F238E27FC236}">
                <a16:creationId xmlns:a16="http://schemas.microsoft.com/office/drawing/2014/main" id="{52D42A4A-ABD5-6831-B885-FED8DD50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C8A5-C1AD-18DA-43EB-2159A7052A31}"/>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33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1A5-FBB0-3FAD-CBB7-3B72B77B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21C5-5AE9-6E85-5766-147F9C569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80AF9-F472-E538-B9D5-FE19FA52E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07651-A946-6D05-30A9-BEEA7E236CB8}"/>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6" name="Footer Placeholder 5">
            <a:extLst>
              <a:ext uri="{FF2B5EF4-FFF2-40B4-BE49-F238E27FC236}">
                <a16:creationId xmlns:a16="http://schemas.microsoft.com/office/drawing/2014/main" id="{66645D06-4760-8F68-6890-085873A55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C230-71D5-79DF-3257-AA970546E653}"/>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7048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A3C-5F75-26B2-6C14-90434A0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2CCF-701C-5526-8F54-DD5CFD8B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F44E-D801-EB5D-85C6-B7B7FB12F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336A2-9A25-3FD7-CF60-D64A79E6A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248C-1C8C-BB66-FE05-263FB38F6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7BB4F-4CC4-E0D9-034D-76BCCFC4A705}"/>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8" name="Footer Placeholder 7">
            <a:extLst>
              <a:ext uri="{FF2B5EF4-FFF2-40B4-BE49-F238E27FC236}">
                <a16:creationId xmlns:a16="http://schemas.microsoft.com/office/drawing/2014/main" id="{64F09D6F-FC26-80D1-E662-E5DA71146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426BE-6E5A-869F-35CF-5E27FD09C47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2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B67C-C853-2CC2-A25E-9A1778B63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A13A5-10E5-6620-2B78-4DC9A68DA6A8}"/>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4" name="Footer Placeholder 3">
            <a:extLst>
              <a:ext uri="{FF2B5EF4-FFF2-40B4-BE49-F238E27FC236}">
                <a16:creationId xmlns:a16="http://schemas.microsoft.com/office/drawing/2014/main" id="{1488C8C3-1513-2442-7DC3-54A441122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38591-765C-BBBA-17C6-E3DBA2A00DA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7270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243B-55A0-D23F-3B96-A80045DC4F19}"/>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3" name="Footer Placeholder 2">
            <a:extLst>
              <a:ext uri="{FF2B5EF4-FFF2-40B4-BE49-F238E27FC236}">
                <a16:creationId xmlns:a16="http://schemas.microsoft.com/office/drawing/2014/main" id="{A4796F03-3654-D5EF-70DC-030A37FBF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319FB-BD91-C64D-1E2A-DC876CBD4E2C}"/>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8386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C1D4-4D4D-D62E-29C0-39B928C0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8B3C-2D4A-C193-099C-F859F3B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97B6C-51F8-69B7-8BC7-7661411A0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C21DD-A181-8F77-E9B4-D903EDD27530}"/>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6" name="Footer Placeholder 5">
            <a:extLst>
              <a:ext uri="{FF2B5EF4-FFF2-40B4-BE49-F238E27FC236}">
                <a16:creationId xmlns:a16="http://schemas.microsoft.com/office/drawing/2014/main" id="{A29FCF6A-F3A7-3718-3C20-7AA97A17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2A65-2066-29EA-2A17-4543AC0BEDA8}"/>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15481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EDED-F799-26FB-6101-CAA320BE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16061-6BD0-1999-A859-BE3FB74FB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35AC8-A3E5-7618-0E55-1D62FDA7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81806-34B4-E14C-DCDC-331C61883C8B}"/>
              </a:ext>
            </a:extLst>
          </p:cNvPr>
          <p:cNvSpPr>
            <a:spLocks noGrp="1"/>
          </p:cNvSpPr>
          <p:nvPr>
            <p:ph type="dt" sz="half" idx="10"/>
          </p:nvPr>
        </p:nvSpPr>
        <p:spPr/>
        <p:txBody>
          <a:bodyPr/>
          <a:lstStyle/>
          <a:p>
            <a:fld id="{8906154F-320F-433C-8921-4FF7FD55EAF8}" type="datetimeFigureOut">
              <a:rPr lang="en-US" smtClean="0"/>
              <a:t>12/9/2023</a:t>
            </a:fld>
            <a:endParaRPr lang="en-US"/>
          </a:p>
        </p:txBody>
      </p:sp>
      <p:sp>
        <p:nvSpPr>
          <p:cNvPr id="6" name="Footer Placeholder 5">
            <a:extLst>
              <a:ext uri="{FF2B5EF4-FFF2-40B4-BE49-F238E27FC236}">
                <a16:creationId xmlns:a16="http://schemas.microsoft.com/office/drawing/2014/main" id="{6D3C23B9-C8ED-7AB9-A55B-5A46B39E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2E997-763B-CDA5-122D-8CC04F2C7A6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3734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FA8-DA37-1D9C-C86D-348A1035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F397E-14FE-3BE5-0A93-85D33ABE5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56BDB-0DEC-02A9-2806-5D47AA371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54F-320F-433C-8921-4FF7FD55EAF8}" type="datetimeFigureOut">
              <a:rPr lang="en-US" smtClean="0"/>
              <a:t>12/9/2023</a:t>
            </a:fld>
            <a:endParaRPr lang="en-US"/>
          </a:p>
        </p:txBody>
      </p:sp>
      <p:sp>
        <p:nvSpPr>
          <p:cNvPr id="5" name="Footer Placeholder 4">
            <a:extLst>
              <a:ext uri="{FF2B5EF4-FFF2-40B4-BE49-F238E27FC236}">
                <a16:creationId xmlns:a16="http://schemas.microsoft.com/office/drawing/2014/main" id="{C5F4DB62-3A7F-63C2-1273-D44B1EB2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9C004-D571-DDD4-0953-2B7D29FE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DE6E1-4379-4F7E-9C91-57BB8E2222B2}" type="slidenum">
              <a:rPr lang="en-US" smtClean="0"/>
              <a:t>‹#›</a:t>
            </a:fld>
            <a:endParaRPr lang="en-US"/>
          </a:p>
        </p:txBody>
      </p:sp>
    </p:spTree>
    <p:extLst>
      <p:ext uri="{BB962C8B-B14F-4D97-AF65-F5344CB8AC3E}">
        <p14:creationId xmlns:p14="http://schemas.microsoft.com/office/powerpoint/2010/main" val="31306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s.usgs.gov/periodicals/mcs2023/mcs2023.pdf" TargetMode="External"/><Relationship Id="rId2" Type="http://schemas.openxmlformats.org/officeDocument/2006/relationships/hyperlink" Target="https://www.usgs.gov/news/national-news-release/us-geological-survey-releases-2022-list-critical-minerals" TargetMode="External"/><Relationship Id="rId1" Type="http://schemas.openxmlformats.org/officeDocument/2006/relationships/slideLayout" Target="../slideLayouts/slideLayout2.xml"/><Relationship Id="rId4" Type="http://schemas.openxmlformats.org/officeDocument/2006/relationships/hyperlink" Target="https://www.visualcapitalist.com/charted-americas-import-reliance-of-key-miner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1F7C4-C773-24A5-F4DD-2AE4A16FDE3B}"/>
              </a:ext>
            </a:extLst>
          </p:cNvPr>
          <p:cNvSpPr>
            <a:spLocks noGrp="1"/>
          </p:cNvSpPr>
          <p:nvPr>
            <p:ph type="ctrTitle"/>
          </p:nvPr>
        </p:nvSpPr>
        <p:spPr>
          <a:xfrm>
            <a:off x="6194716" y="739979"/>
            <a:ext cx="5334930" cy="2498522"/>
          </a:xfrm>
        </p:spPr>
        <p:txBody>
          <a:bodyPr>
            <a:normAutofit/>
          </a:bodyPr>
          <a:lstStyle/>
          <a:p>
            <a:r>
              <a:rPr lang="en-US" sz="4200" b="1" dirty="0">
                <a:latin typeface="Arial" panose="020B0604020202020204" pitchFamily="34" charset="0"/>
                <a:cs typeface="Arial" panose="020B0604020202020204" pitchFamily="34" charset="0"/>
              </a:rPr>
              <a:t>Where Do Strategic Minerals Come From?</a:t>
            </a:r>
          </a:p>
        </p:txBody>
      </p:sp>
      <p:sp>
        <p:nvSpPr>
          <p:cNvPr id="3" name="Subtitle 2">
            <a:extLst>
              <a:ext uri="{FF2B5EF4-FFF2-40B4-BE49-F238E27FC236}">
                <a16:creationId xmlns:a16="http://schemas.microsoft.com/office/drawing/2014/main" id="{9A01E4C2-2FFC-CEFA-601D-CD4650756D7C}"/>
              </a:ext>
            </a:extLst>
          </p:cNvPr>
          <p:cNvSpPr>
            <a:spLocks noGrp="1"/>
          </p:cNvSpPr>
          <p:nvPr>
            <p:ph type="subTitle" idx="1"/>
          </p:nvPr>
        </p:nvSpPr>
        <p:spPr>
          <a:xfrm>
            <a:off x="6194715" y="3836197"/>
            <a:ext cx="5334931" cy="2189214"/>
          </a:xfrm>
        </p:spPr>
        <p:txBody>
          <a:bodyPr>
            <a:normAutofit/>
          </a:bodyPr>
          <a:lstStyle/>
          <a:p>
            <a:r>
              <a:rPr lang="en-US" dirty="0"/>
              <a:t>Khyati Naik</a:t>
            </a:r>
          </a:p>
          <a:p>
            <a:r>
              <a:rPr lang="en-US" dirty="0"/>
              <a:t>Data 608</a:t>
            </a:r>
          </a:p>
          <a:p>
            <a:r>
              <a:rPr lang="en-US" dirty="0"/>
              <a:t>Fall 2023</a:t>
            </a:r>
          </a:p>
          <a:p>
            <a:r>
              <a:rPr lang="en-US" b="1"/>
              <a:t>Story 7</a:t>
            </a:r>
            <a:endParaRPr lang="en-US" b="1" dirty="0"/>
          </a:p>
          <a:p>
            <a:endParaRPr lang="en-US" dirty="0"/>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Buildings and reflections">
            <a:extLst>
              <a:ext uri="{FF2B5EF4-FFF2-40B4-BE49-F238E27FC236}">
                <a16:creationId xmlns:a16="http://schemas.microsoft.com/office/drawing/2014/main" id="{7507E513-B5F7-838B-9F85-EC4FF69F8293}"/>
              </a:ext>
            </a:extLst>
          </p:cNvPr>
          <p:cNvPicPr>
            <a:picLocks noChangeAspect="1"/>
          </p:cNvPicPr>
          <p:nvPr/>
        </p:nvPicPr>
        <p:blipFill rotWithShape="1">
          <a:blip r:embed="rId2"/>
          <a:srcRect l="16625" r="1662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392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CF3FE3D-F3CA-FDB8-B94D-71D312975ED0}"/>
              </a:ext>
            </a:extLst>
          </p:cNvPr>
          <p:cNvSpPr>
            <a:spLocks noGrp="1"/>
          </p:cNvSpPr>
          <p:nvPr>
            <p:ph type="title"/>
          </p:nvPr>
        </p:nvSpPr>
        <p:spPr>
          <a:xfrm>
            <a:off x="838200" y="643467"/>
            <a:ext cx="2951205" cy="5571066"/>
          </a:xfrm>
        </p:spPr>
        <p:txBody>
          <a:bodyPr>
            <a:normAutofit/>
          </a:bodyPr>
          <a:lstStyle/>
          <a:p>
            <a:r>
              <a:rPr lang="en-US" sz="4100" b="0" i="0">
                <a:solidFill>
                  <a:srgbClr val="FFFFFF"/>
                </a:solidFill>
                <a:effectLst/>
                <a:latin typeface="arial" panose="020B0604020202020204" pitchFamily="34" charset="0"/>
              </a:rPr>
              <a:t>Introduction</a:t>
            </a:r>
            <a:endParaRPr lang="en-US" sz="4100">
              <a:solidFill>
                <a:srgbClr val="FFFFFF"/>
              </a:solidFill>
            </a:endParaRPr>
          </a:p>
        </p:txBody>
      </p:sp>
      <p:graphicFrame>
        <p:nvGraphicFramePr>
          <p:cNvPr id="14" name="Content Placeholder 2">
            <a:extLst>
              <a:ext uri="{FF2B5EF4-FFF2-40B4-BE49-F238E27FC236}">
                <a16:creationId xmlns:a16="http://schemas.microsoft.com/office/drawing/2014/main" id="{6EAC7B9C-6EBF-87DB-0C25-CDBDBE8D48A7}"/>
              </a:ext>
            </a:extLst>
          </p:cNvPr>
          <p:cNvGraphicFramePr>
            <a:graphicFrameLocks noGrp="1"/>
          </p:cNvGraphicFramePr>
          <p:nvPr>
            <p:ph idx="1"/>
            <p:extLst>
              <p:ext uri="{D42A27DB-BD31-4B8C-83A1-F6EECF244321}">
                <p14:modId xmlns:p14="http://schemas.microsoft.com/office/powerpoint/2010/main" val="12583921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5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5E5E6E-2389-F889-0758-6A52E649172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manipulation</a:t>
            </a:r>
          </a:p>
        </p:txBody>
      </p:sp>
      <p:graphicFrame>
        <p:nvGraphicFramePr>
          <p:cNvPr id="13" name="Content Placeholder 2">
            <a:extLst>
              <a:ext uri="{FF2B5EF4-FFF2-40B4-BE49-F238E27FC236}">
                <a16:creationId xmlns:a16="http://schemas.microsoft.com/office/drawing/2014/main" id="{333B67C4-0A5D-BF45-FF42-BDF4224ED08F}"/>
              </a:ext>
            </a:extLst>
          </p:cNvPr>
          <p:cNvGraphicFramePr>
            <a:graphicFrameLocks noGrp="1"/>
          </p:cNvGraphicFramePr>
          <p:nvPr>
            <p:ph idx="1"/>
            <p:extLst>
              <p:ext uri="{D42A27DB-BD31-4B8C-83A1-F6EECF244321}">
                <p14:modId xmlns:p14="http://schemas.microsoft.com/office/powerpoint/2010/main" val="40487537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D77F-7DE9-36EE-FC59-6E6D72258190}"/>
              </a:ext>
            </a:extLst>
          </p:cNvPr>
          <p:cNvSpPr>
            <a:spLocks noGrp="1"/>
          </p:cNvSpPr>
          <p:nvPr>
            <p:ph type="title"/>
          </p:nvPr>
        </p:nvSpPr>
        <p:spPr>
          <a:xfrm>
            <a:off x="574040" y="70643"/>
            <a:ext cx="10515600" cy="1325563"/>
          </a:xfrm>
        </p:spPr>
        <p:txBody>
          <a:bodyPr>
            <a:normAutofit/>
          </a:bodyPr>
          <a:lstStyle/>
          <a:p>
            <a:r>
              <a:rPr lang="en-US" sz="3600" dirty="0"/>
              <a:t>Heavy reliance on China to source strategic minerals</a:t>
            </a:r>
          </a:p>
        </p:txBody>
      </p:sp>
      <p:sp>
        <p:nvSpPr>
          <p:cNvPr id="3" name="Content Placeholder 2">
            <a:extLst>
              <a:ext uri="{FF2B5EF4-FFF2-40B4-BE49-F238E27FC236}">
                <a16:creationId xmlns:a16="http://schemas.microsoft.com/office/drawing/2014/main" id="{63B55E28-2C89-4CE8-A65B-A10D613D1311}"/>
              </a:ext>
            </a:extLst>
          </p:cNvPr>
          <p:cNvSpPr>
            <a:spLocks noGrp="1"/>
          </p:cNvSpPr>
          <p:nvPr>
            <p:ph idx="1"/>
          </p:nvPr>
        </p:nvSpPr>
        <p:spPr>
          <a:xfrm>
            <a:off x="8474594" y="1266825"/>
            <a:ext cx="3507856" cy="4910138"/>
          </a:xfrm>
        </p:spPr>
        <p:txBody>
          <a:bodyPr>
            <a:normAutofit/>
          </a:bodyPr>
          <a:lstStyle/>
          <a:p>
            <a:r>
              <a:rPr lang="en-US" sz="1600" dirty="0"/>
              <a:t>The bar chart illustrates the distribution of mineral imports to the USA from various countries. </a:t>
            </a:r>
          </a:p>
          <a:p>
            <a:endParaRPr lang="en-US" sz="1600" dirty="0"/>
          </a:p>
          <a:p>
            <a:r>
              <a:rPr lang="en-US" sz="1600" dirty="0"/>
              <a:t>Notably, it reveals a substantial reliance on China, with a significant count of 12 (off 34) critical minerals imported, highlighting the critical role of this strategic competitor in the supply chain. </a:t>
            </a:r>
          </a:p>
          <a:p>
            <a:endParaRPr lang="en-US" sz="1600" dirty="0"/>
          </a:p>
          <a:p>
            <a:r>
              <a:rPr lang="en-US" sz="1600" dirty="0"/>
              <a:t>This reliance emphasizes the need for a nuanced approach to diversifying sources and developing domestic alternatives, ensuring resilience against potential disruptions and reinforcing the USA's strategic position in securing critical mineral resources.</a:t>
            </a:r>
          </a:p>
        </p:txBody>
      </p:sp>
      <p:pic>
        <p:nvPicPr>
          <p:cNvPr id="2050" name="Picture 2">
            <a:extLst>
              <a:ext uri="{FF2B5EF4-FFF2-40B4-BE49-F238E27FC236}">
                <a16:creationId xmlns:a16="http://schemas.microsoft.com/office/drawing/2014/main" id="{7538831A-0B22-7EF5-E794-34602D054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84" y="1266825"/>
            <a:ext cx="7900554" cy="524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EF83-F5DE-0E2B-8FC4-69C1C2B227D3}"/>
              </a:ext>
            </a:extLst>
          </p:cNvPr>
          <p:cNvSpPr>
            <a:spLocks noGrp="1"/>
          </p:cNvSpPr>
          <p:nvPr>
            <p:ph type="title"/>
          </p:nvPr>
        </p:nvSpPr>
        <p:spPr>
          <a:xfrm>
            <a:off x="533400" y="136526"/>
            <a:ext cx="11068050" cy="343156"/>
          </a:xfrm>
        </p:spPr>
        <p:txBody>
          <a:bodyPr>
            <a:noAutofit/>
          </a:bodyPr>
          <a:lstStyle/>
          <a:p>
            <a:r>
              <a:rPr lang="en-US" sz="3600" dirty="0"/>
              <a:t>Strategic Minerals Sourcing Risk Assessment</a:t>
            </a:r>
          </a:p>
        </p:txBody>
      </p:sp>
      <p:grpSp>
        <p:nvGrpSpPr>
          <p:cNvPr id="54" name="Group 53">
            <a:extLst>
              <a:ext uri="{FF2B5EF4-FFF2-40B4-BE49-F238E27FC236}">
                <a16:creationId xmlns:a16="http://schemas.microsoft.com/office/drawing/2014/main" id="{0B807593-012E-D648-12A7-0021259B0EF6}"/>
              </a:ext>
            </a:extLst>
          </p:cNvPr>
          <p:cNvGrpSpPr/>
          <p:nvPr/>
        </p:nvGrpSpPr>
        <p:grpSpPr>
          <a:xfrm>
            <a:off x="440981" y="638784"/>
            <a:ext cx="7512393" cy="6280176"/>
            <a:chOff x="440982" y="638784"/>
            <a:chExt cx="6691040" cy="6280176"/>
          </a:xfrm>
        </p:grpSpPr>
        <p:grpSp>
          <p:nvGrpSpPr>
            <p:cNvPr id="42" name="Group 41">
              <a:extLst>
                <a:ext uri="{FF2B5EF4-FFF2-40B4-BE49-F238E27FC236}">
                  <a16:creationId xmlns:a16="http://schemas.microsoft.com/office/drawing/2014/main" id="{57438DDA-CC98-A35B-E348-2B4E7251B44A}"/>
                </a:ext>
              </a:extLst>
            </p:cNvPr>
            <p:cNvGrpSpPr/>
            <p:nvPr/>
          </p:nvGrpSpPr>
          <p:grpSpPr>
            <a:xfrm>
              <a:off x="440982" y="900131"/>
              <a:ext cx="6691040" cy="6018829"/>
              <a:chOff x="517182" y="733423"/>
              <a:chExt cx="6691040" cy="6018829"/>
            </a:xfrm>
          </p:grpSpPr>
          <p:cxnSp>
            <p:nvCxnSpPr>
              <p:cNvPr id="16" name="Straight Arrow Connector 15">
                <a:extLst>
                  <a:ext uri="{FF2B5EF4-FFF2-40B4-BE49-F238E27FC236}">
                    <a16:creationId xmlns:a16="http://schemas.microsoft.com/office/drawing/2014/main" id="{38FB3637-DC21-2FE0-CA43-47DE4258C47A}"/>
                  </a:ext>
                </a:extLst>
              </p:cNvPr>
              <p:cNvCxnSpPr>
                <a:cxnSpLocks/>
              </p:cNvCxnSpPr>
              <p:nvPr/>
            </p:nvCxnSpPr>
            <p:spPr>
              <a:xfrm>
                <a:off x="1000125" y="6318250"/>
                <a:ext cx="620809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18" name="Picture 17">
                <a:extLst>
                  <a:ext uri="{FF2B5EF4-FFF2-40B4-BE49-F238E27FC236}">
                    <a16:creationId xmlns:a16="http://schemas.microsoft.com/office/drawing/2014/main" id="{BDC7A07D-E2AA-6539-0E1F-F42A2A01B970}"/>
                  </a:ext>
                </a:extLst>
              </p:cNvPr>
              <p:cNvPicPr>
                <a:picLocks noChangeAspect="1"/>
              </p:cNvPicPr>
              <p:nvPr/>
            </p:nvPicPr>
            <p:blipFill>
              <a:blip r:embed="rId2"/>
              <a:stretch>
                <a:fillRect/>
              </a:stretch>
            </p:blipFill>
            <p:spPr>
              <a:xfrm>
                <a:off x="1544320" y="733424"/>
                <a:ext cx="5663902" cy="5178425"/>
              </a:xfrm>
              <a:prstGeom prst="rect">
                <a:avLst/>
              </a:prstGeom>
            </p:spPr>
          </p:pic>
          <p:cxnSp>
            <p:nvCxnSpPr>
              <p:cNvPr id="20" name="Straight Arrow Connector 19">
                <a:extLst>
                  <a:ext uri="{FF2B5EF4-FFF2-40B4-BE49-F238E27FC236}">
                    <a16:creationId xmlns:a16="http://schemas.microsoft.com/office/drawing/2014/main" id="{177B2438-86B7-47C8-A27A-AACC6F43255A}"/>
                  </a:ext>
                </a:extLst>
              </p:cNvPr>
              <p:cNvCxnSpPr>
                <a:cxnSpLocks/>
              </p:cNvCxnSpPr>
              <p:nvPr/>
            </p:nvCxnSpPr>
            <p:spPr>
              <a:xfrm flipV="1">
                <a:off x="1000125" y="733424"/>
                <a:ext cx="0" cy="558482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5607CE85-05F9-6AA0-B9A7-2395CF0115C1}"/>
                  </a:ext>
                </a:extLst>
              </p:cNvPr>
              <p:cNvSpPr txBox="1"/>
              <p:nvPr/>
            </p:nvSpPr>
            <p:spPr>
              <a:xfrm>
                <a:off x="1981200" y="6334065"/>
                <a:ext cx="619125" cy="369332"/>
              </a:xfrm>
              <a:prstGeom prst="rect">
                <a:avLst/>
              </a:prstGeom>
              <a:noFill/>
            </p:spPr>
            <p:txBody>
              <a:bodyPr wrap="square" rtlCol="0">
                <a:spAutoFit/>
              </a:bodyPr>
              <a:lstStyle/>
              <a:p>
                <a:r>
                  <a:rPr lang="en-US" i="1" dirty="0"/>
                  <a:t>Low</a:t>
                </a:r>
              </a:p>
            </p:txBody>
          </p:sp>
          <p:sp>
            <p:nvSpPr>
              <p:cNvPr id="30" name="TextBox 29">
                <a:extLst>
                  <a:ext uri="{FF2B5EF4-FFF2-40B4-BE49-F238E27FC236}">
                    <a16:creationId xmlns:a16="http://schemas.microsoft.com/office/drawing/2014/main" id="{A2325D37-6208-B7FB-D327-D1982BCBC0FE}"/>
                  </a:ext>
                </a:extLst>
              </p:cNvPr>
              <p:cNvSpPr txBox="1"/>
              <p:nvPr/>
            </p:nvSpPr>
            <p:spPr>
              <a:xfrm>
                <a:off x="6231910" y="6334065"/>
                <a:ext cx="619125" cy="369332"/>
              </a:xfrm>
              <a:prstGeom prst="rect">
                <a:avLst/>
              </a:prstGeom>
              <a:noFill/>
            </p:spPr>
            <p:txBody>
              <a:bodyPr wrap="square" rtlCol="0">
                <a:spAutoFit/>
              </a:bodyPr>
              <a:lstStyle/>
              <a:p>
                <a:r>
                  <a:rPr lang="en-US" i="1" dirty="0"/>
                  <a:t>High</a:t>
                </a:r>
              </a:p>
            </p:txBody>
          </p:sp>
          <p:sp>
            <p:nvSpPr>
              <p:cNvPr id="31" name="TextBox 30">
                <a:extLst>
                  <a:ext uri="{FF2B5EF4-FFF2-40B4-BE49-F238E27FC236}">
                    <a16:creationId xmlns:a16="http://schemas.microsoft.com/office/drawing/2014/main" id="{96CD6599-864B-DC4C-F44D-22B668E4CE46}"/>
                  </a:ext>
                </a:extLst>
              </p:cNvPr>
              <p:cNvSpPr txBox="1"/>
              <p:nvPr/>
            </p:nvSpPr>
            <p:spPr>
              <a:xfrm>
                <a:off x="3680946" y="6352142"/>
                <a:ext cx="1390650" cy="400110"/>
              </a:xfrm>
              <a:prstGeom prst="rect">
                <a:avLst/>
              </a:prstGeom>
              <a:noFill/>
            </p:spPr>
            <p:txBody>
              <a:bodyPr wrap="square" rtlCol="0">
                <a:spAutoFit/>
              </a:bodyPr>
              <a:lstStyle/>
              <a:p>
                <a:r>
                  <a:rPr lang="en-US" sz="2000" b="1" i="1" dirty="0">
                    <a:solidFill>
                      <a:schemeClr val="accent1"/>
                    </a:solidFill>
                  </a:rPr>
                  <a:t>Supply Risk</a:t>
                </a:r>
              </a:p>
            </p:txBody>
          </p:sp>
          <p:sp>
            <p:nvSpPr>
              <p:cNvPr id="32" name="TextBox 31">
                <a:extLst>
                  <a:ext uri="{FF2B5EF4-FFF2-40B4-BE49-F238E27FC236}">
                    <a16:creationId xmlns:a16="http://schemas.microsoft.com/office/drawing/2014/main" id="{20595C37-029F-9841-56A5-DB36C0F10E23}"/>
                  </a:ext>
                </a:extLst>
              </p:cNvPr>
              <p:cNvSpPr txBox="1"/>
              <p:nvPr/>
            </p:nvSpPr>
            <p:spPr>
              <a:xfrm rot="16200000">
                <a:off x="-231740" y="3228945"/>
                <a:ext cx="2000149" cy="400110"/>
              </a:xfrm>
              <a:prstGeom prst="rect">
                <a:avLst/>
              </a:prstGeom>
              <a:noFill/>
            </p:spPr>
            <p:txBody>
              <a:bodyPr wrap="square" rtlCol="0">
                <a:spAutoFit/>
              </a:bodyPr>
              <a:lstStyle/>
              <a:p>
                <a:r>
                  <a:rPr lang="en-US" sz="2000" b="1" i="1" dirty="0">
                    <a:solidFill>
                      <a:schemeClr val="accent1"/>
                    </a:solidFill>
                  </a:rPr>
                  <a:t>Import Reliance</a:t>
                </a:r>
              </a:p>
            </p:txBody>
          </p:sp>
          <p:sp>
            <p:nvSpPr>
              <p:cNvPr id="33" name="TextBox 32">
                <a:extLst>
                  <a:ext uri="{FF2B5EF4-FFF2-40B4-BE49-F238E27FC236}">
                    <a16:creationId xmlns:a16="http://schemas.microsoft.com/office/drawing/2014/main" id="{09F26133-5C0F-774B-A45F-5302C6B26676}"/>
                  </a:ext>
                </a:extLst>
              </p:cNvPr>
              <p:cNvSpPr txBox="1"/>
              <p:nvPr/>
            </p:nvSpPr>
            <p:spPr>
              <a:xfrm rot="16200000">
                <a:off x="392285" y="5182682"/>
                <a:ext cx="619125" cy="369332"/>
              </a:xfrm>
              <a:prstGeom prst="rect">
                <a:avLst/>
              </a:prstGeom>
              <a:noFill/>
            </p:spPr>
            <p:txBody>
              <a:bodyPr wrap="square" rtlCol="0">
                <a:spAutoFit/>
              </a:bodyPr>
              <a:lstStyle/>
              <a:p>
                <a:r>
                  <a:rPr lang="en-US" i="1" dirty="0"/>
                  <a:t>Low</a:t>
                </a:r>
              </a:p>
            </p:txBody>
          </p:sp>
          <p:sp>
            <p:nvSpPr>
              <p:cNvPr id="34" name="TextBox 33">
                <a:extLst>
                  <a:ext uri="{FF2B5EF4-FFF2-40B4-BE49-F238E27FC236}">
                    <a16:creationId xmlns:a16="http://schemas.microsoft.com/office/drawing/2014/main" id="{73A32EEB-8BAB-D331-6961-8B5FB8FBEB7C}"/>
                  </a:ext>
                </a:extLst>
              </p:cNvPr>
              <p:cNvSpPr txBox="1"/>
              <p:nvPr/>
            </p:nvSpPr>
            <p:spPr>
              <a:xfrm rot="16200000">
                <a:off x="474162" y="1305985"/>
                <a:ext cx="619125" cy="369332"/>
              </a:xfrm>
              <a:prstGeom prst="rect">
                <a:avLst/>
              </a:prstGeom>
              <a:noFill/>
            </p:spPr>
            <p:txBody>
              <a:bodyPr wrap="square" rtlCol="0">
                <a:spAutoFit/>
              </a:bodyPr>
              <a:lstStyle/>
              <a:p>
                <a:r>
                  <a:rPr lang="en-US" i="1" dirty="0"/>
                  <a:t>High</a:t>
                </a:r>
              </a:p>
            </p:txBody>
          </p:sp>
          <p:sp>
            <p:nvSpPr>
              <p:cNvPr id="36" name="TextBox 35">
                <a:extLst>
                  <a:ext uri="{FF2B5EF4-FFF2-40B4-BE49-F238E27FC236}">
                    <a16:creationId xmlns:a16="http://schemas.microsoft.com/office/drawing/2014/main" id="{7A756AC9-F556-A8B9-8717-F92141C349E0}"/>
                  </a:ext>
                </a:extLst>
              </p:cNvPr>
              <p:cNvSpPr txBox="1"/>
              <p:nvPr/>
            </p:nvSpPr>
            <p:spPr>
              <a:xfrm>
                <a:off x="1586081" y="5931973"/>
                <a:ext cx="5622130" cy="276999"/>
              </a:xfrm>
              <a:prstGeom prst="rect">
                <a:avLst/>
              </a:prstGeom>
              <a:noFill/>
            </p:spPr>
            <p:txBody>
              <a:bodyPr wrap="square">
                <a:spAutoFit/>
              </a:bodyPr>
              <a:lstStyle/>
              <a:p>
                <a:r>
                  <a:rPr lang="en-US" sz="1200" dirty="0"/>
                  <a:t>    Self Sufficient                          Ally	           Neutral	                      Competitor</a:t>
                </a:r>
              </a:p>
            </p:txBody>
          </p:sp>
          <p:sp>
            <p:nvSpPr>
              <p:cNvPr id="38" name="TextBox 37">
                <a:extLst>
                  <a:ext uri="{FF2B5EF4-FFF2-40B4-BE49-F238E27FC236}">
                    <a16:creationId xmlns:a16="http://schemas.microsoft.com/office/drawing/2014/main" id="{FF8E82F0-847C-DA04-F44A-5A23639363D1}"/>
                  </a:ext>
                </a:extLst>
              </p:cNvPr>
              <p:cNvSpPr txBox="1"/>
              <p:nvPr/>
            </p:nvSpPr>
            <p:spPr>
              <a:xfrm rot="16200000">
                <a:off x="-1321561" y="3194200"/>
                <a:ext cx="5198551" cy="276998"/>
              </a:xfrm>
              <a:prstGeom prst="rect">
                <a:avLst/>
              </a:prstGeom>
              <a:noFill/>
            </p:spPr>
            <p:txBody>
              <a:bodyPr wrap="square">
                <a:spAutoFit/>
              </a:bodyPr>
              <a:lstStyle/>
              <a:p>
                <a:r>
                  <a:rPr lang="en-US" sz="1200" dirty="0"/>
                  <a:t>  Net exporter       Imports &lt;=50%    50%&lt;Imports&lt;=75%            Imports&gt;75%</a:t>
                </a:r>
              </a:p>
            </p:txBody>
          </p:sp>
        </p:grpSp>
        <p:pic>
          <p:nvPicPr>
            <p:cNvPr id="53" name="Picture 52">
              <a:extLst>
                <a:ext uri="{FF2B5EF4-FFF2-40B4-BE49-F238E27FC236}">
                  <a16:creationId xmlns:a16="http://schemas.microsoft.com/office/drawing/2014/main" id="{82F87EDA-36C8-DE58-C4C6-744B4759FA3E}"/>
                </a:ext>
              </a:extLst>
            </p:cNvPr>
            <p:cNvPicPr>
              <a:picLocks noChangeAspect="1"/>
            </p:cNvPicPr>
            <p:nvPr/>
          </p:nvPicPr>
          <p:blipFill>
            <a:blip r:embed="rId3"/>
            <a:stretch>
              <a:fillRect/>
            </a:stretch>
          </p:blipFill>
          <p:spPr>
            <a:xfrm>
              <a:off x="1410661" y="638784"/>
              <a:ext cx="5721350" cy="196850"/>
            </a:xfrm>
            <a:prstGeom prst="rect">
              <a:avLst/>
            </a:prstGeom>
          </p:spPr>
        </p:pic>
      </p:grpSp>
      <p:sp>
        <p:nvSpPr>
          <p:cNvPr id="3" name="Content Placeholder 2">
            <a:extLst>
              <a:ext uri="{FF2B5EF4-FFF2-40B4-BE49-F238E27FC236}">
                <a16:creationId xmlns:a16="http://schemas.microsoft.com/office/drawing/2014/main" id="{35E25C22-9D92-7DD5-3A3A-8FF616CA7FFE}"/>
              </a:ext>
            </a:extLst>
          </p:cNvPr>
          <p:cNvSpPr>
            <a:spLocks noGrp="1"/>
          </p:cNvSpPr>
          <p:nvPr>
            <p:ph idx="1"/>
          </p:nvPr>
        </p:nvSpPr>
        <p:spPr>
          <a:xfrm>
            <a:off x="8305801" y="1043121"/>
            <a:ext cx="3648074" cy="5332559"/>
          </a:xfrm>
        </p:spPr>
        <p:txBody>
          <a:bodyPr>
            <a:normAutofit fontScale="92500" lnSpcReduction="20000"/>
          </a:bodyPr>
          <a:lstStyle/>
          <a:p>
            <a:r>
              <a:rPr lang="en-US" sz="1600" dirty="0"/>
              <a:t>The table illuminates the nuanced dynamics of source dependency and the potential impact of shortfalls on critical minerals.</a:t>
            </a:r>
          </a:p>
          <a:p>
            <a:r>
              <a:rPr lang="en-US" sz="1700" dirty="0">
                <a:solidFill>
                  <a:srgbClr val="FF0000"/>
                </a:solidFill>
              </a:rPr>
              <a:t>Nine critical minerals present a significant supply risk due to the substantial imports from strategic competitors. This heightened risk is underscored by their extensive applications in key sectors such as electronics, medical applications, energy, and manufacturing, emphasizing the need for a thorough analysis of potential shortfalls.</a:t>
            </a:r>
          </a:p>
          <a:p>
            <a:r>
              <a:rPr lang="en-US" sz="1600" dirty="0"/>
              <a:t>The USA's status as a net exporter in only one critical mineral category signifies an opportunity for fortifying domestic resilience, mitigating risks tied to specific nations.</a:t>
            </a:r>
          </a:p>
          <a:p>
            <a:r>
              <a:rPr lang="en-US" sz="1600" dirty="0"/>
              <a:t>In light of these revelations, there is a clear imperative for strategic planning. Addressing dependencies becomes paramount to ensure a secure, sustainable supply of critical minerals and safeguard against potential vulnerabilities in the ever-evolving global landscape.</a:t>
            </a:r>
          </a:p>
        </p:txBody>
      </p:sp>
    </p:spTree>
    <p:extLst>
      <p:ext uri="{BB962C8B-B14F-4D97-AF65-F5344CB8AC3E}">
        <p14:creationId xmlns:p14="http://schemas.microsoft.com/office/powerpoint/2010/main" val="44150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Conclusion</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D57F0C6-FA5D-E15F-A341-0EC62EBBD1C8}"/>
              </a:ext>
            </a:extLst>
          </p:cNvPr>
          <p:cNvSpPr>
            <a:spLocks noGrp="1"/>
          </p:cNvSpPr>
          <p:nvPr>
            <p:ph idx="1"/>
          </p:nvPr>
        </p:nvSpPr>
        <p:spPr>
          <a:xfrm>
            <a:off x="4447308" y="591344"/>
            <a:ext cx="6906491" cy="5585619"/>
          </a:xfrm>
        </p:spPr>
        <p:txBody>
          <a:bodyPr anchor="ctr">
            <a:normAutofit lnSpcReduction="10000"/>
          </a:bodyPr>
          <a:lstStyle/>
          <a:p>
            <a:r>
              <a:rPr lang="en-US" sz="2400" dirty="0">
                <a:latin typeface="arial" panose="020B0604020202020204" pitchFamily="34" charset="0"/>
              </a:rPr>
              <a:t>The substantial reliance on China for 12 out of 34 critical minerals emphasizes the necessity for a diversified sourcing strategy to ensure resilience against disruptions. </a:t>
            </a:r>
          </a:p>
          <a:p>
            <a:endParaRPr lang="en-US" sz="2400" dirty="0">
              <a:latin typeface="arial" panose="020B0604020202020204" pitchFamily="34" charset="0"/>
            </a:endParaRPr>
          </a:p>
          <a:p>
            <a:r>
              <a:rPr lang="en-US" sz="2400" dirty="0">
                <a:latin typeface="arial" panose="020B0604020202020204" pitchFamily="34" charset="0"/>
              </a:rPr>
              <a:t>The USA's status as a net exporter in only one critical mineral category presents an opportunity to strengthen domestic resilience and mitigate risks associated with specific nations. </a:t>
            </a:r>
          </a:p>
          <a:p>
            <a:endParaRPr lang="en-US" sz="2400" dirty="0">
              <a:latin typeface="arial" panose="020B0604020202020204" pitchFamily="34" charset="0"/>
            </a:endParaRPr>
          </a:p>
          <a:p>
            <a:r>
              <a:rPr lang="en-US" sz="2400" dirty="0">
                <a:latin typeface="arial" panose="020B0604020202020204" pitchFamily="34" charset="0"/>
              </a:rPr>
              <a:t>The pronounced dependence on strategic rivals, particularly evident in the "competitor" column with imports&gt;75%, underscores the urgency for strategic planning to secure a sustainable and resilient supply of critical minerals in the face of global uncertainties.</a:t>
            </a:r>
          </a:p>
        </p:txBody>
      </p:sp>
    </p:spTree>
    <p:extLst>
      <p:ext uri="{BB962C8B-B14F-4D97-AF65-F5344CB8AC3E}">
        <p14:creationId xmlns:p14="http://schemas.microsoft.com/office/powerpoint/2010/main" val="366562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4919F-C1AF-0C44-C7BA-263F7CDA30BE}"/>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References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3632A7-BD35-BF63-BCAC-F05F26EE0025}"/>
              </a:ext>
            </a:extLst>
          </p:cNvPr>
          <p:cNvSpPr>
            <a:spLocks noGrp="1"/>
          </p:cNvSpPr>
          <p:nvPr>
            <p:ph idx="1"/>
          </p:nvPr>
        </p:nvSpPr>
        <p:spPr>
          <a:xfrm>
            <a:off x="4457468" y="838201"/>
            <a:ext cx="6906491" cy="5700712"/>
          </a:xfrm>
        </p:spPr>
        <p:txBody>
          <a:bodyPr anchor="ctr">
            <a:normAutofit/>
          </a:bodyPr>
          <a:lstStyle/>
          <a:p>
            <a:r>
              <a:rPr lang="en-US" dirty="0">
                <a:latin typeface="Arial" panose="020B0604020202020204" pitchFamily="34" charset="0"/>
                <a:cs typeface="Arial" panose="020B0604020202020204" pitchFamily="34" charset="0"/>
              </a:rPr>
              <a:t>List of Critical Minerals: </a:t>
            </a:r>
          </a:p>
          <a:p>
            <a:pPr marL="0" indent="0">
              <a:buNone/>
            </a:pPr>
            <a:r>
              <a:rPr lang="en-US" dirty="0">
                <a:latin typeface="Arial" panose="020B0604020202020204" pitchFamily="34" charset="0"/>
                <a:cs typeface="Arial" panose="020B0604020202020204" pitchFamily="34" charset="0"/>
                <a:hlinkClick r:id="rId2"/>
              </a:rPr>
              <a:t>https://www.usgs.gov/news/national-news-release/us-geological-survey-releases-2022-list-critical-minerals</a:t>
            </a: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Mineral Source by Countries: </a:t>
            </a:r>
          </a:p>
          <a:p>
            <a:pPr marL="0" indent="0">
              <a:buNone/>
            </a:pPr>
            <a:r>
              <a:rPr lang="en-US" dirty="0">
                <a:latin typeface="Arial" panose="020B0604020202020204" pitchFamily="34" charset="0"/>
                <a:cs typeface="Arial" panose="020B0604020202020204" pitchFamily="34" charset="0"/>
                <a:hlinkClick r:id="rId3"/>
              </a:rPr>
              <a:t>https://pubs.usgs.gov/periodicals/mcs2023/mcs2023.pdf</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hlinkClick r:id="rId4"/>
              </a:rPr>
              <a:t>https://www.visualcapitalist.com/charted-americas-import-reliance-of-key-minerals/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60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3400</TotalTime>
  <Words>594</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vt:lpstr>
      <vt:lpstr>Calibri</vt:lpstr>
      <vt:lpstr>Calibri Light</vt:lpstr>
      <vt:lpstr>Office Theme</vt:lpstr>
      <vt:lpstr>Where Do Strategic Minerals Come From?</vt:lpstr>
      <vt:lpstr>Introduction</vt:lpstr>
      <vt:lpstr>Data manipulation</vt:lpstr>
      <vt:lpstr>Heavy reliance on China to source strategic minerals</vt:lpstr>
      <vt:lpstr>Strategic Minerals Sourcing Risk Assessment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Wait Times in Coffee Shops: A Simulation Study</dc:title>
  <dc:creator>Khyati Rajesh Naik</dc:creator>
  <cp:lastModifiedBy>Khyati Naik</cp:lastModifiedBy>
  <cp:revision>21</cp:revision>
  <dcterms:created xsi:type="dcterms:W3CDTF">2023-07-08T23:43:47Z</dcterms:created>
  <dcterms:modified xsi:type="dcterms:W3CDTF">2023-12-10T06:23:51Z</dcterms:modified>
</cp:coreProperties>
</file>