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8" r:id="rId6"/>
    <p:sldId id="269" r:id="rId7"/>
    <p:sldId id="265" r:id="rId8"/>
    <p:sldId id="272" r:id="rId9"/>
    <p:sldId id="270" r:id="rId10"/>
    <p:sldId id="273" r:id="rId11"/>
    <p:sldId id="264"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9" autoAdjust="0"/>
    <p:restoredTop sz="90655" autoAdjust="0"/>
  </p:normalViewPr>
  <p:slideViewPr>
    <p:cSldViewPr snapToGrid="0">
      <p:cViewPr varScale="1">
        <p:scale>
          <a:sx n="73" d="100"/>
          <a:sy n="73" d="100"/>
        </p:scale>
        <p:origin x="1278" y="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9/24/2023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429000"/>
            <a:ext cx="4941771" cy="2128042"/>
          </a:xfrm>
        </p:spPr>
        <p:txBody>
          <a:bodyPr/>
          <a:lstStyle/>
          <a:p>
            <a:r>
              <a:rPr lang="en-US" b="0" i="0" dirty="0">
                <a:solidFill>
                  <a:srgbClr val="374151"/>
                </a:solidFill>
                <a:effectLst/>
                <a:latin typeface="Söhne"/>
              </a:rPr>
              <a:t>Federal Reserve's dual mandate</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Shariq Mian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26943" y="599886"/>
            <a:ext cx="7781925" cy="458205"/>
          </a:xfrm>
        </p:spPr>
        <p:txBody>
          <a:bodyPr/>
          <a:lstStyle/>
          <a:p>
            <a:r>
              <a:rPr lang="en-US" sz="3200" b="0" i="0" dirty="0">
                <a:solidFill>
                  <a:srgbClr val="374151"/>
                </a:solidFill>
                <a:effectLst/>
                <a:latin typeface="Söhne"/>
              </a:rPr>
              <a:t>Federal Reserve's dual mandate</a:t>
            </a:r>
            <a:endParaRPr lang="en-US" sz="3200"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1450150"/>
            <a:ext cx="7781924" cy="2263602"/>
          </a:xfrm>
        </p:spPr>
        <p:txBody>
          <a:bodyPr>
            <a:normAutofit/>
          </a:bodyPr>
          <a:lstStyle/>
          <a:p>
            <a:pPr marL="285750" indent="-285750">
              <a:buFont typeface="Arial" panose="020B0604020202020204" pitchFamily="34" charset="0"/>
              <a:buChar char="•"/>
            </a:pPr>
            <a:r>
              <a:rPr lang="en-US" sz="1800" b="0" i="0" dirty="0">
                <a:solidFill>
                  <a:srgbClr val="374151"/>
                </a:solidFill>
                <a:effectLst/>
                <a:latin typeface="Söhne"/>
              </a:rPr>
              <a:t>Controlling </a:t>
            </a:r>
            <a:r>
              <a:rPr lang="en-US" sz="1800" dirty="0">
                <a:solidFill>
                  <a:srgbClr val="374151"/>
                </a:solidFill>
                <a:latin typeface="Söhne"/>
              </a:rPr>
              <a:t>Inflation,  target ~ 2%</a:t>
            </a:r>
            <a:endParaRPr lang="en-US" sz="1800" b="0" i="0" dirty="0">
              <a:solidFill>
                <a:srgbClr val="374151"/>
              </a:solidFill>
              <a:effectLst/>
              <a:latin typeface="Söhne"/>
            </a:endParaRPr>
          </a:p>
          <a:p>
            <a:pPr marL="285750" indent="-285750">
              <a:buFont typeface="Arial" panose="020B0604020202020204" pitchFamily="34" charset="0"/>
              <a:buChar char="•"/>
            </a:pPr>
            <a:r>
              <a:rPr lang="en-US" sz="1800" b="0" i="0" dirty="0">
                <a:solidFill>
                  <a:srgbClr val="374151"/>
                </a:solidFill>
                <a:effectLst/>
                <a:latin typeface="Söhne"/>
              </a:rPr>
              <a:t>Maintaining low unemployment. N</a:t>
            </a:r>
            <a:r>
              <a:rPr lang="en-US" sz="1800" dirty="0">
                <a:solidFill>
                  <a:srgbClr val="374151"/>
                </a:solidFill>
                <a:latin typeface="Söhne"/>
              </a:rPr>
              <a:t>o specific target.</a:t>
            </a:r>
          </a:p>
          <a:p>
            <a:pPr marL="285750" indent="-285750">
              <a:buFont typeface="Arial" panose="020B0604020202020204" pitchFamily="34" charset="0"/>
              <a:buChar char="•"/>
            </a:pPr>
            <a:r>
              <a:rPr lang="en-US" sz="1800" dirty="0">
                <a:solidFill>
                  <a:srgbClr val="374151"/>
                </a:solidFill>
                <a:latin typeface="Söhne"/>
              </a:rPr>
              <a:t>Fed does this by changing the Federal Funds Rate</a:t>
            </a:r>
            <a:endParaRPr lang="en-US" sz="1800"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3929742" y="-126991"/>
            <a:ext cx="10515600" cy="1325563"/>
          </a:xfrm>
        </p:spPr>
        <p:txBody>
          <a:bodyPr/>
          <a:lstStyle/>
          <a:p>
            <a:r>
              <a:rPr lang="en-US" sz="3200" dirty="0"/>
              <a:t>Data</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5" name="Table Placeholder 4">
            <a:extLst>
              <a:ext uri="{FF2B5EF4-FFF2-40B4-BE49-F238E27FC236}">
                <a16:creationId xmlns:a16="http://schemas.microsoft.com/office/drawing/2014/main" id="{33CCCC9E-900B-2916-056C-61718D429317}"/>
              </a:ext>
            </a:extLst>
          </p:cNvPr>
          <p:cNvSpPr>
            <a:spLocks noGrp="1"/>
          </p:cNvSpPr>
          <p:nvPr>
            <p:ph type="tbl" sz="quarter" idx="14"/>
          </p:nvPr>
        </p:nvSpPr>
        <p:spPr/>
        <p:txBody>
          <a:bodyPr>
            <a:normAutofit/>
          </a:bodyPr>
          <a:lstStyle/>
          <a:p>
            <a:pPr marL="285750" indent="-285750">
              <a:lnSpc>
                <a:spcPct val="100000"/>
              </a:lnSpc>
            </a:pPr>
            <a:r>
              <a:rPr lang="en-US" sz="1800" spc="50" dirty="0">
                <a:solidFill>
                  <a:srgbClr val="374151"/>
                </a:solidFill>
                <a:latin typeface="Söhne"/>
              </a:rPr>
              <a:t>Used FRED API (3 Series)</a:t>
            </a:r>
          </a:p>
          <a:p>
            <a:pPr marL="742950" lvl="3" indent="-285750">
              <a:lnSpc>
                <a:spcPct val="100000"/>
              </a:lnSpc>
              <a:spcBef>
                <a:spcPts val="1000"/>
              </a:spcBef>
            </a:pPr>
            <a:r>
              <a:rPr lang="en-US" sz="1600" spc="50" dirty="0">
                <a:solidFill>
                  <a:srgbClr val="374151"/>
                </a:solidFill>
                <a:latin typeface="Söhne"/>
              </a:rPr>
              <a:t>FEDFUNDS</a:t>
            </a:r>
          </a:p>
          <a:p>
            <a:pPr marL="742950" lvl="3" indent="-285750">
              <a:lnSpc>
                <a:spcPct val="100000"/>
              </a:lnSpc>
              <a:spcBef>
                <a:spcPts val="1000"/>
              </a:spcBef>
            </a:pPr>
            <a:r>
              <a:rPr lang="en-US" sz="1600" spc="50" dirty="0">
                <a:solidFill>
                  <a:srgbClr val="374151"/>
                </a:solidFill>
                <a:latin typeface="Söhne"/>
              </a:rPr>
              <a:t>UNRATE</a:t>
            </a:r>
          </a:p>
          <a:p>
            <a:pPr marL="742950" lvl="3" indent="-285750">
              <a:lnSpc>
                <a:spcPct val="100000"/>
              </a:lnSpc>
              <a:spcBef>
                <a:spcPts val="1000"/>
              </a:spcBef>
            </a:pPr>
            <a:r>
              <a:rPr lang="en-US" sz="1600" spc="50" dirty="0">
                <a:solidFill>
                  <a:srgbClr val="374151"/>
                </a:solidFill>
                <a:latin typeface="Söhne"/>
              </a:rPr>
              <a:t>CORESTICKM159SFRBATL</a:t>
            </a:r>
          </a:p>
          <a:p>
            <a:pPr marL="285750" indent="-285750">
              <a:lnSpc>
                <a:spcPct val="100000"/>
              </a:lnSpc>
            </a:pPr>
            <a:r>
              <a:rPr lang="en-US" sz="1800" spc="50" dirty="0">
                <a:solidFill>
                  <a:srgbClr val="374151"/>
                </a:solidFill>
                <a:latin typeface="Söhne"/>
              </a:rPr>
              <a:t>Sep 1998- Aug 2023</a:t>
            </a:r>
          </a:p>
          <a:p>
            <a:pPr marL="285750" indent="-285750">
              <a:lnSpc>
                <a:spcPct val="100000"/>
              </a:lnSpc>
            </a:pPr>
            <a:r>
              <a:rPr lang="en-US" sz="1800" spc="50" dirty="0">
                <a:solidFill>
                  <a:srgbClr val="374151"/>
                </a:solidFill>
                <a:latin typeface="Söhne"/>
              </a:rPr>
              <a:t>Monthly Data</a:t>
            </a:r>
          </a:p>
          <a:p>
            <a:pPr marL="0" indent="0">
              <a:buNone/>
            </a:pPr>
            <a:endParaRPr lang="en-US" dirty="0"/>
          </a:p>
          <a:p>
            <a:endParaRPr lang="en-US" dirty="0"/>
          </a:p>
        </p:txBody>
      </p:sp>
    </p:spTree>
    <p:extLst>
      <p:ext uri="{BB962C8B-B14F-4D97-AF65-F5344CB8AC3E}">
        <p14:creationId xmlns:p14="http://schemas.microsoft.com/office/powerpoint/2010/main" val="249968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7315524"/>
            <a:ext cx="6696075" cy="1909763"/>
          </a:xfrm>
        </p:spPr>
        <p:txBody>
          <a:bodyPr/>
          <a:lstStyle/>
          <a:p>
            <a:r>
              <a:rPr lang="en-US" dirty="0"/>
              <a:t>BUSINESS OPPORTUNITIES ARE LIKE BUSES. THERE'S ALWAYS ANOTHER ONE COMING.​</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dirty="0"/>
          </a:p>
        </p:txBody>
      </p:sp>
      <p:pic>
        <p:nvPicPr>
          <p:cNvPr id="1026" name="Picture 2">
            <a:extLst>
              <a:ext uri="{FF2B5EF4-FFF2-40B4-BE49-F238E27FC236}">
                <a16:creationId xmlns:a16="http://schemas.microsoft.com/office/drawing/2014/main" id="{D3D7E386-AA5F-B6B0-5C63-509EA1979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152525"/>
            <a:ext cx="11639550" cy="4552950"/>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7">
            <a:extLst>
              <a:ext uri="{FF2B5EF4-FFF2-40B4-BE49-F238E27FC236}">
                <a16:creationId xmlns:a16="http://schemas.microsoft.com/office/drawing/2014/main" id="{0D8F5DA0-39EA-01D0-85CD-154EE31E6997}"/>
              </a:ext>
            </a:extLst>
          </p:cNvPr>
          <p:cNvSpPr>
            <a:spLocks noGrp="1"/>
          </p:cNvSpPr>
          <p:nvPr>
            <p:ph type="subTitle" idx="1"/>
          </p:nvPr>
        </p:nvSpPr>
        <p:spPr>
          <a:xfrm>
            <a:off x="5495926" y="326174"/>
            <a:ext cx="6696074" cy="365125"/>
          </a:xfrm>
        </p:spPr>
        <p:txBody>
          <a:bodyPr/>
          <a:lstStyle/>
          <a:p>
            <a:r>
              <a:rPr lang="en-US" sz="2000" b="1" dirty="0"/>
              <a:t>1</a:t>
            </a:r>
            <a:r>
              <a:rPr lang="en-US" sz="2000" b="1" baseline="30000" dirty="0"/>
              <a:t>st</a:t>
            </a:r>
            <a:r>
              <a:rPr lang="en-US" sz="2000" b="1" dirty="0"/>
              <a:t> View: Federal Fund Rate Vs CPI Index</a:t>
            </a:r>
          </a:p>
        </p:txBody>
      </p:sp>
      <p:sp>
        <p:nvSpPr>
          <p:cNvPr id="9" name="Subtitle 7">
            <a:extLst>
              <a:ext uri="{FF2B5EF4-FFF2-40B4-BE49-F238E27FC236}">
                <a16:creationId xmlns:a16="http://schemas.microsoft.com/office/drawing/2014/main" id="{50F1523E-F970-AF4D-7FAF-2406FEBE82F8}"/>
              </a:ext>
            </a:extLst>
          </p:cNvPr>
          <p:cNvSpPr txBox="1">
            <a:spLocks/>
          </p:cNvSpPr>
          <p:nvPr/>
        </p:nvSpPr>
        <p:spPr>
          <a:xfrm>
            <a:off x="2747963" y="5991225"/>
            <a:ext cx="6696074" cy="365125"/>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Inflation has been creeping around 1-3.5 percent range until 2022, we see a major spike to ~ 6.5%</a:t>
            </a:r>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7315524"/>
            <a:ext cx="6696075" cy="1909763"/>
          </a:xfrm>
        </p:spPr>
        <p:txBody>
          <a:bodyPr/>
          <a:lstStyle/>
          <a:p>
            <a:r>
              <a:rPr lang="en-US" dirty="0"/>
              <a:t>BUSINESS OPPORTUNITIES ARE LIKE BUSES. THERE'S ALWAYS ANOTHER ONE COMING.​</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sp>
        <p:nvSpPr>
          <p:cNvPr id="8" name="Subtitle 7">
            <a:extLst>
              <a:ext uri="{FF2B5EF4-FFF2-40B4-BE49-F238E27FC236}">
                <a16:creationId xmlns:a16="http://schemas.microsoft.com/office/drawing/2014/main" id="{0D8F5DA0-39EA-01D0-85CD-154EE31E6997}"/>
              </a:ext>
            </a:extLst>
          </p:cNvPr>
          <p:cNvSpPr>
            <a:spLocks noGrp="1"/>
          </p:cNvSpPr>
          <p:nvPr>
            <p:ph type="subTitle" idx="1"/>
          </p:nvPr>
        </p:nvSpPr>
        <p:spPr>
          <a:xfrm>
            <a:off x="5408023" y="326174"/>
            <a:ext cx="6783977" cy="365125"/>
          </a:xfrm>
        </p:spPr>
        <p:txBody>
          <a:bodyPr/>
          <a:lstStyle/>
          <a:p>
            <a:r>
              <a:rPr lang="en-US" sz="2000" b="1" dirty="0"/>
              <a:t>2</a:t>
            </a:r>
            <a:r>
              <a:rPr lang="en-US" sz="2000" b="1" baseline="30000" dirty="0"/>
              <a:t>nd</a:t>
            </a:r>
            <a:r>
              <a:rPr lang="en-US" sz="2000" b="1" dirty="0"/>
              <a:t> View: Federal Fund Rate Vs Unemployment Rate</a:t>
            </a:r>
          </a:p>
        </p:txBody>
      </p:sp>
      <p:sp>
        <p:nvSpPr>
          <p:cNvPr id="9" name="Subtitle 7">
            <a:extLst>
              <a:ext uri="{FF2B5EF4-FFF2-40B4-BE49-F238E27FC236}">
                <a16:creationId xmlns:a16="http://schemas.microsoft.com/office/drawing/2014/main" id="{50F1523E-F970-AF4D-7FAF-2406FEBE82F8}"/>
              </a:ext>
            </a:extLst>
          </p:cNvPr>
          <p:cNvSpPr txBox="1">
            <a:spLocks/>
          </p:cNvSpPr>
          <p:nvPr/>
        </p:nvSpPr>
        <p:spPr>
          <a:xfrm>
            <a:off x="2747963" y="6145374"/>
            <a:ext cx="6696074" cy="365125"/>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We see 3 peaks, We can refer to these as Cycles. </a:t>
            </a:r>
          </a:p>
          <a:p>
            <a:pPr marL="285750" indent="-285750">
              <a:buFont typeface="Arial" panose="020B0604020202020204" pitchFamily="34" charset="0"/>
              <a:buChar char="•"/>
            </a:pPr>
            <a:r>
              <a:rPr lang="en-US" dirty="0"/>
              <a:t>Significant events happened prior to these peaks. 2003-2004 (dot com bubble), 2008 (Financial Crisis), 2020 (COVID 19)</a:t>
            </a:r>
          </a:p>
          <a:p>
            <a:pPr marL="285750" indent="-285750">
              <a:buFont typeface="Arial" panose="020B0604020202020204" pitchFamily="34" charset="0"/>
              <a:buChar char="•"/>
            </a:pPr>
            <a:endParaRPr lang="en-US" dirty="0"/>
          </a:p>
        </p:txBody>
      </p:sp>
      <p:pic>
        <p:nvPicPr>
          <p:cNvPr id="2052" name="Picture 4">
            <a:extLst>
              <a:ext uri="{FF2B5EF4-FFF2-40B4-BE49-F238E27FC236}">
                <a16:creationId xmlns:a16="http://schemas.microsoft.com/office/drawing/2014/main" id="{5596C9DA-4259-03C2-63FD-754069B031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152525"/>
            <a:ext cx="11639550"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445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7">
            <a:extLst>
              <a:ext uri="{FF2B5EF4-FFF2-40B4-BE49-F238E27FC236}">
                <a16:creationId xmlns:a16="http://schemas.microsoft.com/office/drawing/2014/main" id="{82244819-7D6A-2E3F-2AC7-56CBB6DA3C95}"/>
              </a:ext>
            </a:extLst>
          </p:cNvPr>
          <p:cNvSpPr txBox="1">
            <a:spLocks/>
          </p:cNvSpPr>
          <p:nvPr/>
        </p:nvSpPr>
        <p:spPr>
          <a:xfrm>
            <a:off x="161516" y="5934210"/>
            <a:ext cx="12030484" cy="365125"/>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We divided the history n 4 cycles, a cycle is when the fed goes though the proves of increasing and then decreasing interest rates.</a:t>
            </a:r>
          </a:p>
          <a:p>
            <a:pPr marL="285750" indent="-285750">
              <a:buFont typeface="Arial" panose="020B0604020202020204" pitchFamily="34" charset="0"/>
              <a:buChar char="•"/>
            </a:pPr>
            <a:r>
              <a:rPr lang="en-US" dirty="0"/>
              <a:t>Overall, there is a negative relationship between Unemployment Rate and Fed Funds Rate. This is because The Fed reduces the interest rates when Unemployment is High allowing company to have access to cheaper capital.</a:t>
            </a:r>
          </a:p>
        </p:txBody>
      </p:sp>
      <p:pic>
        <p:nvPicPr>
          <p:cNvPr id="4100" name="Picture 4">
            <a:extLst>
              <a:ext uri="{FF2B5EF4-FFF2-40B4-BE49-F238E27FC236}">
                <a16:creationId xmlns:a16="http://schemas.microsoft.com/office/drawing/2014/main" id="{C6441508-21A8-7F6E-8D6F-B0E066280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674" y="558665"/>
            <a:ext cx="783771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38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7">
            <a:extLst>
              <a:ext uri="{FF2B5EF4-FFF2-40B4-BE49-F238E27FC236}">
                <a16:creationId xmlns:a16="http://schemas.microsoft.com/office/drawing/2014/main" id="{82244819-7D6A-2E3F-2AC7-56CBB6DA3C95}"/>
              </a:ext>
            </a:extLst>
          </p:cNvPr>
          <p:cNvSpPr txBox="1">
            <a:spLocks/>
          </p:cNvSpPr>
          <p:nvPr/>
        </p:nvSpPr>
        <p:spPr>
          <a:xfrm>
            <a:off x="161516" y="5934210"/>
            <a:ext cx="12030484" cy="365125"/>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There is a positive relationship between CPI and FED Funds Rate, this is because in order to control inflation, the FED increase rates</a:t>
            </a:r>
          </a:p>
        </p:txBody>
      </p:sp>
      <p:pic>
        <p:nvPicPr>
          <p:cNvPr id="5122" name="Picture 2">
            <a:extLst>
              <a:ext uri="{FF2B5EF4-FFF2-40B4-BE49-F238E27FC236}">
                <a16:creationId xmlns:a16="http://schemas.microsoft.com/office/drawing/2014/main" id="{8A1D1BC5-2341-C5E0-7304-C4AA1FAB5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861" y="820783"/>
            <a:ext cx="8477794"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601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1371600" y="2608631"/>
            <a:ext cx="2743200" cy="365125"/>
          </a:xfrm>
        </p:spPr>
        <p:txBody>
          <a:bodyPr/>
          <a:lstStyle/>
          <a:p>
            <a:fld id="{A49DFD55-3C28-40EF-9E31-A92D2E4017FF}" type="slidenum">
              <a:rPr lang="en-US" smtClean="0"/>
              <a:pPr/>
              <a:t>8</a:t>
            </a:fld>
            <a:endParaRPr lang="en-US" dirty="0"/>
          </a:p>
        </p:txBody>
      </p:sp>
      <p:sp>
        <p:nvSpPr>
          <p:cNvPr id="42" name="Subtitle 7">
            <a:extLst>
              <a:ext uri="{FF2B5EF4-FFF2-40B4-BE49-F238E27FC236}">
                <a16:creationId xmlns:a16="http://schemas.microsoft.com/office/drawing/2014/main" id="{D8228C2E-5FC9-9152-8C4A-103F36DB3A24}"/>
              </a:ext>
            </a:extLst>
          </p:cNvPr>
          <p:cNvSpPr txBox="1">
            <a:spLocks/>
          </p:cNvSpPr>
          <p:nvPr/>
        </p:nvSpPr>
        <p:spPr>
          <a:xfrm>
            <a:off x="579527" y="6200003"/>
            <a:ext cx="10967765" cy="365125"/>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Putting all 3 on graph, overall we can see inflation is close to around 2% range while unemployment varies.</a:t>
            </a:r>
          </a:p>
          <a:p>
            <a:pPr marL="285750" indent="-285750">
              <a:buFont typeface="Arial" panose="020B0604020202020204" pitchFamily="34" charset="0"/>
              <a:buChar char="•"/>
            </a:pPr>
            <a:r>
              <a:rPr lang="en-US" dirty="0"/>
              <a:t>Significant events happened prior to these peaks. 2008 (Financial Crisis), 2020 (COVID 19) During these time we see rates plunging to Zero. This is because fed wants to simulate economy through easy money.</a:t>
            </a:r>
          </a:p>
          <a:p>
            <a:pPr marL="285750" indent="-285750">
              <a:buFont typeface="Arial" panose="020B0604020202020204" pitchFamily="34" charset="0"/>
              <a:buChar char="•"/>
            </a:pPr>
            <a:endParaRPr lang="en-US" dirty="0"/>
          </a:p>
        </p:txBody>
      </p:sp>
      <p:pic>
        <p:nvPicPr>
          <p:cNvPr id="3076" name="Picture 4">
            <a:extLst>
              <a:ext uri="{FF2B5EF4-FFF2-40B4-BE49-F238E27FC236}">
                <a16:creationId xmlns:a16="http://schemas.microsoft.com/office/drawing/2014/main" id="{56619DF9-8F62-7873-2A6B-469DBAAC0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3135"/>
            <a:ext cx="11325225" cy="506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38250" y="522515"/>
            <a:ext cx="9710646" cy="1377306"/>
          </a:xfrm>
        </p:spPr>
        <p:txBody>
          <a:bodyPr/>
          <a:lstStyle/>
          <a:p>
            <a:r>
              <a:rPr lang="en-US" dirty="0"/>
              <a:t>CONCLUSION</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3023393"/>
            <a:ext cx="2882475" cy="768371"/>
          </a:xfrm>
        </p:spPr>
        <p:txBody>
          <a:bodyPr/>
          <a:lstStyle/>
          <a:p>
            <a:r>
              <a:rPr lang="en-US" dirty="0"/>
              <a:t>Unemployment Rate</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Unemployment Rates has a higher variation than Inflation, this is because the FED fears Inflation more than high unemployment</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3023393"/>
            <a:ext cx="2896671" cy="768371"/>
          </a:xfrm>
        </p:spPr>
        <p:txBody>
          <a:bodyPr/>
          <a:lstStyle/>
          <a:p>
            <a:r>
              <a:rPr lang="en-US" dirty="0"/>
              <a:t>Easy Money</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fontScale="92500"/>
          </a:bodyPr>
          <a:lstStyle/>
          <a:p>
            <a:r>
              <a:rPr lang="en-US" dirty="0"/>
              <a:t>From 2009 to 2018, US had a time of easy money with low interest rates. Suddenly when COVID 19 hit, they were not able to reduce interest rates slowly, with sudden plunge f interest rates to 0 and lots of stimulus packages, resulted in high inflation which went out of control.</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3023393"/>
            <a:ext cx="2882475" cy="768371"/>
          </a:xfrm>
        </p:spPr>
        <p:txBody>
          <a:bodyPr/>
          <a:lstStyle/>
          <a:p>
            <a:r>
              <a:rPr lang="en-US" dirty="0"/>
              <a:t>Final Comments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Overall, the fed does a great job, keeping Inflation ~ 2 percent but it get tough when we see black swan events.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429429409"/>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5" id="{DBE773F4-03EF-460F-8123-2ED25579554B}" vid="{FED336E3-054A-486F-8CDB-8815D6B39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05327A-3F11-4B74-87F2-F91762B92A4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CBB7AC-E012-4960-B083-33C7C7C0C8C8}">
  <ds:schemaRefs>
    <ds:schemaRef ds:uri="http://schemas.microsoft.com/sharepoint/v3/contenttype/forms"/>
  </ds:schemaRefs>
</ds:datastoreItem>
</file>

<file path=customXml/itemProps3.xml><?xml version="1.0" encoding="utf-8"?>
<ds:datastoreItem xmlns:ds="http://schemas.openxmlformats.org/officeDocument/2006/customXml" ds:itemID="{676A8F61-3FE0-4499-9D74-D8DA5DD8F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{BB36784A-55C8-45B5-B989-F1D7D9A8EED7}tf67328976_win32</Template>
  <TotalTime>110</TotalTime>
  <Words>424</Words>
  <Application>Microsoft Office PowerPoint</Application>
  <PresentationFormat>Widescreen</PresentationFormat>
  <Paragraphs>43</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Söhne</vt:lpstr>
      <vt:lpstr>Tenorite</vt:lpstr>
      <vt:lpstr>Custom</vt:lpstr>
      <vt:lpstr>Federal Reserve's dual mandate</vt:lpstr>
      <vt:lpstr>Federal Reserve's dual mandate</vt:lpstr>
      <vt:lpstr>Data</vt:lpstr>
      <vt:lpstr>BUSINESS OPPORTUNITIES ARE LIKE BUSES. THERE'S ALWAYS ANOTHER ONE COMING.​</vt:lpstr>
      <vt:lpstr>BUSINESS OPPORTUNITIES ARE LIKE BUSES. THERE'S ALWAYS ANOTHER ONE COMING.​</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Reserve's dual mandate</dc:title>
  <dc:creator>Shariq Mian</dc:creator>
  <cp:lastModifiedBy>Shariq Mian</cp:lastModifiedBy>
  <cp:revision>1</cp:revision>
  <dcterms:created xsi:type="dcterms:W3CDTF">2023-09-25T01:46:09Z</dcterms:created>
  <dcterms:modified xsi:type="dcterms:W3CDTF">2023-09-25T03:36:41Z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