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400" r:id="rId2"/>
    <p:sldId id="407" r:id="rId3"/>
    <p:sldId id="334" r:id="rId4"/>
    <p:sldId id="360" r:id="rId5"/>
    <p:sldId id="398" r:id="rId6"/>
    <p:sldId id="403" r:id="rId7"/>
    <p:sldId id="405" r:id="rId8"/>
    <p:sldId id="406" r:id="rId9"/>
    <p:sldId id="317" r:id="rId10"/>
    <p:sldId id="318" r:id="rId11"/>
    <p:sldId id="286" r:id="rId12"/>
    <p:sldId id="402" r:id="rId13"/>
    <p:sldId id="316" r:id="rId14"/>
    <p:sldId id="319" r:id="rId15"/>
    <p:sldId id="320" r:id="rId16"/>
    <p:sldId id="32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4" autoAdjust="0"/>
    <p:restoredTop sz="90385" autoAdjust="0"/>
  </p:normalViewPr>
  <p:slideViewPr>
    <p:cSldViewPr>
      <p:cViewPr varScale="1">
        <p:scale>
          <a:sx n="72" d="100"/>
          <a:sy n="72" d="100"/>
        </p:scale>
        <p:origin x="78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9B8D8B6-D4F9-46E1-AEF7-512179C37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381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75E2A5-603B-44BB-A7E3-2DCC0DB8C489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0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9C9031-2D62-4385-B338-1D9C01222F27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68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5B87F6-2F19-41B3-95F6-206BF31A2F33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00EC4C6-0BF6-44D8-8268-95AC8CB7E83C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11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376D04-226C-492B-81DF-1511088F99CD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8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b"/>
          <a:lstStyle>
            <a:lvl1pPr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696EB86-2DF6-4F34-8628-1BF9B1BDB744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5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23F8E1-FDFD-4838-96E8-E37495DB9630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66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87D8CE-A281-4E2E-89E4-BE3AE2B4C1DF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69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E6A16B-16B8-4782-8673-7852FA1402FD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2BF2983-F459-464C-9FBE-996E9E24F5A8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59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AF0104-0324-4CC7-A7A9-4D6F62A4E7D6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07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745E3F9-2667-4440-BACE-51B5D83909FF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4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7AB852-E33F-410E-8081-5143117A92B8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27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4E33DE-600F-4540-8757-CF5379AD6788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29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47350B-ECB3-4A82-87F4-03EAA828413A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48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077354-788D-4223-9124-E474A0972608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A1D7F1-0EA1-40F8-9503-2FB5688D0D48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61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b"/>
          <a:lstStyle>
            <a:lvl1pPr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9A0B381-1CD7-40DD-B4A8-1ED433BC6E9F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9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D8F0F6-F70B-47C2-9BD4-8E5D366E98A5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81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b"/>
          <a:lstStyle>
            <a:lvl1pPr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61D34CA-52A2-409B-9C9E-8DCC6CF532C5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59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A46E0B-174D-4817-A5A4-733D71A1D4C1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02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b"/>
          <a:lstStyle>
            <a:lvl1pPr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B220A47-CA44-4302-AE0A-B62D9C7D803F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1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FF23F9-6AF2-48ED-B02E-034FAC8B024D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22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2186DA-982E-469A-A1D3-6F7CAB69311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78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D1F5D9-D7FE-4A33-84FD-9F8098F29C5C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433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4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b"/>
          <a:lstStyle>
            <a:lvl1pPr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D8DFA4C-9E8D-4CD1-BA88-2C9078713C67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7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0DC1DA-DFB4-4651-8A9C-F2B63EC79EA2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63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AD964BC-61D5-4307-BE27-6CB0E09FB017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86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D4E7C9-FD5F-47CC-9615-97DFCFCAF48E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BE5F291-988E-416B-AF30-5135A7B024D4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36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46BF75-4FCB-464D-9C2B-4A96B60E9C6F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D9D4DFA-F7BF-487A-B190-F4272369C0AF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6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D03304-CDE1-C94D-80FA-ABD1E14F8FE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58" y="3657600"/>
            <a:ext cx="8229602" cy="13716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8B492D5-1C1F-9C44-B24D-F0C88B69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547141"/>
            <a:ext cx="8229600" cy="2743200"/>
          </a:xfrm>
        </p:spPr>
        <p:txBody>
          <a:bodyPr anchor="b" anchorCtr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867715-3A6E-5D45-96D7-05CEC4995798}"/>
              </a:ext>
            </a:extLst>
          </p:cNvPr>
          <p:cNvSpPr/>
          <p:nvPr/>
        </p:nvSpPr>
        <p:spPr>
          <a:xfrm>
            <a:off x="5943600" y="-1500"/>
            <a:ext cx="32004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73A731-426F-AF4D-981C-6CF406F700C5}"/>
              </a:ext>
            </a:extLst>
          </p:cNvPr>
          <p:cNvSpPr/>
          <p:nvPr/>
        </p:nvSpPr>
        <p:spPr>
          <a:xfrm rot="5400000">
            <a:off x="7452360" y="1508760"/>
            <a:ext cx="32004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BF5207-599F-6C4F-8995-9DB7A8DB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8" y="5762524"/>
            <a:ext cx="4481675" cy="7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7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98210-DAF4-4821-8F74-19162D62FC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E65FB5E-C6B2-D140-87CC-2DEB8F98FD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5125" y="365760"/>
            <a:ext cx="8413750" cy="5669280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167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547140"/>
            <a:ext cx="3213259" cy="132663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47140"/>
            <a:ext cx="4707970" cy="548789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2057400"/>
            <a:ext cx="3213259" cy="397764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D2261-4494-4EFC-BB55-5467348D7E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A1318-4166-6140-B179-D16A4ED68770}"/>
              </a:ext>
            </a:extLst>
          </p:cNvPr>
          <p:cNvSpPr/>
          <p:nvPr/>
        </p:nvSpPr>
        <p:spPr>
          <a:xfrm>
            <a:off x="5943600" y="-150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FA4CEC-AF23-1A47-866E-B0729FD6FD01}"/>
              </a:ext>
            </a:extLst>
          </p:cNvPr>
          <p:cNvSpPr/>
          <p:nvPr/>
        </p:nvSpPr>
        <p:spPr>
          <a:xfrm rot="5400000">
            <a:off x="7452360" y="150876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547140"/>
            <a:ext cx="3213259" cy="132663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2057400"/>
            <a:ext cx="3213259" cy="397764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7E2E2-8701-436A-8618-E52C673143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A1318-4166-6140-B179-D16A4ED68770}"/>
              </a:ext>
            </a:extLst>
          </p:cNvPr>
          <p:cNvSpPr/>
          <p:nvPr/>
        </p:nvSpPr>
        <p:spPr>
          <a:xfrm>
            <a:off x="5943600" y="-150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FA4CEC-AF23-1A47-866E-B0729FD6FD01}"/>
              </a:ext>
            </a:extLst>
          </p:cNvPr>
          <p:cNvSpPr/>
          <p:nvPr/>
        </p:nvSpPr>
        <p:spPr>
          <a:xfrm rot="5400000">
            <a:off x="7452360" y="150876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1BDF43-5FD1-F34A-85A3-701C3C46014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887390" y="547140"/>
            <a:ext cx="4707971" cy="5487900"/>
          </a:xfrm>
        </p:spPr>
        <p:txBody>
          <a:bodyPr lIns="0" tIns="0" rIns="0" bIns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49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74EF88-A8F4-DE46-9797-EC4CB051CE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761" y="1920240"/>
            <a:ext cx="8229599" cy="284663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600D2-182A-2045-9ED1-C407726F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882" y="5939237"/>
            <a:ext cx="1740359" cy="556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931737-852E-D64E-8EA8-EAC3EBA4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1" y="5691937"/>
            <a:ext cx="2879609" cy="804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31AAE0-5759-8B4D-8975-C4D2ED37AB1D}"/>
              </a:ext>
            </a:extLst>
          </p:cNvPr>
          <p:cNvSpPr/>
          <p:nvPr/>
        </p:nvSpPr>
        <p:spPr>
          <a:xfrm>
            <a:off x="5943600" y="-150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B00C7-E12F-9549-BED7-9FAFFE73A6D4}"/>
              </a:ext>
            </a:extLst>
          </p:cNvPr>
          <p:cNvSpPr/>
          <p:nvPr/>
        </p:nvSpPr>
        <p:spPr>
          <a:xfrm rot="5400000">
            <a:off x="7452360" y="150876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58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3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67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128567EE-821C-0C43-9E03-1E3BD3AA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547141"/>
            <a:ext cx="8229600" cy="2743200"/>
          </a:xfrm>
        </p:spPr>
        <p:txBody>
          <a:bodyPr anchor="b" anchorCtr="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B2DDFE-FCB0-E84A-915A-86667245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8" y="3657600"/>
            <a:ext cx="8229602" cy="1371600"/>
          </a:xfrm>
        </p:spPr>
        <p:txBody>
          <a:bodyPr lIns="0" tIns="0" rIns="0" bIns="0"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CAB7-718B-F44C-8351-5F8C0045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8" y="5762524"/>
            <a:ext cx="4481674" cy="7176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FA4CEC-AF23-1A47-866E-B0729FD6FD01}"/>
              </a:ext>
            </a:extLst>
          </p:cNvPr>
          <p:cNvSpPr/>
          <p:nvPr/>
        </p:nvSpPr>
        <p:spPr>
          <a:xfrm rot="5400000">
            <a:off x="7452360" y="1508760"/>
            <a:ext cx="3200400" cy="182880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A1318-4166-6140-B179-D16A4ED68770}"/>
              </a:ext>
            </a:extLst>
          </p:cNvPr>
          <p:cNvSpPr/>
          <p:nvPr/>
        </p:nvSpPr>
        <p:spPr>
          <a:xfrm>
            <a:off x="5943600" y="-1500"/>
            <a:ext cx="3200400" cy="182880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9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128567EE-821C-0C43-9E03-1E3BD3AA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547141"/>
            <a:ext cx="8229600" cy="2743200"/>
          </a:xfrm>
        </p:spPr>
        <p:txBody>
          <a:bodyPr anchor="b" anchorCtr="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B2DDFE-FCB0-E84A-915A-86667245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8" y="3657600"/>
            <a:ext cx="8229602" cy="13716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FE89AB-6BB5-1D43-B0F8-4842E61BFAC3}"/>
              </a:ext>
            </a:extLst>
          </p:cNvPr>
          <p:cNvSpPr/>
          <p:nvPr/>
        </p:nvSpPr>
        <p:spPr>
          <a:xfrm>
            <a:off x="5943600" y="-150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D6AE1E-55ED-DA47-B5DF-DCADEE7CED98}"/>
              </a:ext>
            </a:extLst>
          </p:cNvPr>
          <p:cNvSpPr/>
          <p:nvPr/>
        </p:nvSpPr>
        <p:spPr>
          <a:xfrm rot="5400000">
            <a:off x="7452360" y="150876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4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74A4C8-3169-2044-81F5-3C9E7466B846}"/>
              </a:ext>
            </a:extLst>
          </p:cNvPr>
          <p:cNvSpPr/>
          <p:nvPr/>
        </p:nvSpPr>
        <p:spPr>
          <a:xfrm>
            <a:off x="0" y="-2999"/>
            <a:ext cx="9144000" cy="6860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128567EE-821C-0C43-9E03-1E3BD3AA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547141"/>
            <a:ext cx="8229600" cy="2743200"/>
          </a:xfrm>
        </p:spPr>
        <p:txBody>
          <a:bodyPr anchor="b" anchorCtr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B2DDFE-FCB0-E84A-915A-86667245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8" y="3657600"/>
            <a:ext cx="8229602" cy="13716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FE89AB-6BB5-1D43-B0F8-4842E61BFAC3}"/>
              </a:ext>
            </a:extLst>
          </p:cNvPr>
          <p:cNvSpPr/>
          <p:nvPr/>
        </p:nvSpPr>
        <p:spPr>
          <a:xfrm>
            <a:off x="5943600" y="-1500"/>
            <a:ext cx="32004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D6AE1E-55ED-DA47-B5DF-DCADEE7CED98}"/>
              </a:ext>
            </a:extLst>
          </p:cNvPr>
          <p:cNvSpPr/>
          <p:nvPr/>
        </p:nvSpPr>
        <p:spPr>
          <a:xfrm rot="5400000">
            <a:off x="7452360" y="1508760"/>
            <a:ext cx="32004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25625"/>
            <a:ext cx="8412480" cy="420941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9033135D-471D-4289-A437-5C184590C3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53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Inset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216" y="365760"/>
            <a:ext cx="6399023" cy="1223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25625"/>
            <a:ext cx="8412480" cy="420941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2D898210-DAF4-4821-8F74-19162D62FC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2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9" y="1825625"/>
            <a:ext cx="4023360" cy="420941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825625"/>
            <a:ext cx="4023360" cy="420941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6FD7C-2660-4EA4-A0E9-1650E9852B3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5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38859"/>
            <a:ext cx="4023359" cy="532151"/>
          </a:xfrm>
        </p:spPr>
        <p:txBody>
          <a:bodyPr wrap="square" lIns="0" tIns="0" rIns="0" bIns="0"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400" b="1" dirty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181F3-800B-4BCB-8F04-6AF70A8143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05E099-753D-8A4C-9FED-7FB40C4E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1223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780FE0-D8A9-1741-986E-D0950512026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65759" y="2413416"/>
            <a:ext cx="4023360" cy="362162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058215A-7404-3140-AFEF-A22AF3125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4880" y="2413416"/>
            <a:ext cx="4023360" cy="362162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28ADABA-1FBB-3149-8A82-2FCBA7B5AC7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754881" y="1738859"/>
            <a:ext cx="4023359" cy="532151"/>
          </a:xfrm>
        </p:spPr>
        <p:txBody>
          <a:bodyPr wrap="square" lIns="0" tIns="0" rIns="0" bIns="0"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400" b="1" dirty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209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in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98210-DAF4-4821-8F74-19162D62FC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74EF88-A8F4-DE46-9797-EC4CB051CE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761" y="1825625"/>
            <a:ext cx="8412480" cy="420941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39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122319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920240"/>
            <a:ext cx="84124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6355080"/>
            <a:ext cx="913463" cy="313187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5081"/>
            <a:ext cx="2320290" cy="3131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D898210-DAF4-4821-8F74-19162D62FC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40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33400" y="2209800"/>
            <a:ext cx="772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en-US" altLang="en-US" sz="4800">
                <a:solidFill>
                  <a:schemeClr val="tx2"/>
                </a:solidFill>
              </a:rPr>
            </a:b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15007" y="1171575"/>
            <a:ext cx="83058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4400" b="1" dirty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4000" b="1" dirty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000" b="1" dirty="0"/>
              <a:t>Issues in Regression Analyses: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000" b="1" dirty="0"/>
              <a:t>Nonlinearity</a:t>
            </a: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371600"/>
          </a:xfrm>
        </p:spPr>
        <p:txBody>
          <a:bodyPr/>
          <a:lstStyle/>
          <a:p>
            <a:pPr eaLnBrk="1" hangingPunct="1"/>
            <a:r>
              <a:rPr kumimoji="1" lang="en-US" altLang="en-US" sz="3200" b="1" dirty="0"/>
              <a:t>Applied Biostatistics I</a:t>
            </a:r>
            <a:br>
              <a:rPr kumimoji="1" lang="en-US" altLang="en-US" sz="3200" b="1" dirty="0"/>
            </a:br>
            <a:endParaRPr kumimoji="1" lang="en-US" alt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762625"/>
            <a:ext cx="44831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5400000">
            <a:off x="7452519" y="1508919"/>
            <a:ext cx="3200400" cy="182562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FFFFFF"/>
              </a:solidFill>
              <a:latin typeface="Arial" panose="020B0604020202020204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-11113"/>
            <a:ext cx="3200400" cy="184151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FFFFFF"/>
              </a:solidFill>
              <a:latin typeface="Arial" panose="020B0604020202020204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Mean BMI by 5-year age group 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5259107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534400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Handling Nonlinear Relationships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381000" y="685800"/>
            <a:ext cx="856067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7429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2800" dirty="0"/>
              <a:t>Using a linear model after conversion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800" dirty="0"/>
              <a:t>	* Conversion of the independent variable and/or dependent variable to an ordinal scale (categorical variable) 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800" dirty="0"/>
              <a:t>	* Mathematical conversion of the independent variable and/or dependent variable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2800" dirty="0"/>
              <a:t>Nonlinear regression (if complicated)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2800" dirty="0"/>
              <a:t>Nonparametric regression (Generalized Additive Models)</a:t>
            </a:r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en-US" sz="2800" dirty="0"/>
              <a:t>MARS (Multivariate Adaptive Regression Splines)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14400" y="762000"/>
            <a:ext cx="7696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Y: Systolic blood pressure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     Body Mass Index (BMI)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err="1"/>
              <a:t>Xs</a:t>
            </a:r>
            <a:r>
              <a:rPr lang="en-US" altLang="en-US" dirty="0"/>
              <a:t>: Ethnicity (categorical)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      Education (categorical)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      Age (discrete continuous)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For female respondents only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6800"/>
            <a:ext cx="3581400" cy="685800"/>
          </a:xfrm>
        </p:spPr>
        <p:txBody>
          <a:bodyPr/>
          <a:lstStyle/>
          <a:p>
            <a:pPr algn="l" eaLnBrk="1" hangingPunct="1"/>
            <a:r>
              <a:rPr lang="en-US" altLang="en-US" sz="4000" dirty="0"/>
              <a:t>Example: Age</a:t>
            </a:r>
            <a:r>
              <a:rPr lang="en-US" altLang="en-US" dirty="0"/>
              <a:t>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104900" y="1763110"/>
            <a:ext cx="6934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Age, continuous on [20,85)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Five-year age groups: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20-24, 25-29, ... , 80-84</a:t>
            </a: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§3. </a:t>
            </a:r>
            <a:r>
              <a:rPr lang="en-US" altLang="en-US" sz="4000" dirty="0"/>
              <a:t>Conversion to Ordinal Scale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698" name="Object 1"/>
              <p:cNvSpPr txBox="1"/>
              <p:nvPr/>
            </p:nvSpPr>
            <p:spPr bwMode="auto">
              <a:xfrm>
                <a:off x="457200" y="152400"/>
                <a:ext cx="8562975" cy="5562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br>
                  <a:rPr lang="en-US" sz="32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US" sz="32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binary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variables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ethnicity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education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0−34</m:t>
                      </m:r>
                    </m:oMath>
                    <m:oMath xmlns:m="http://schemas.openxmlformats.org/officeDocument/2006/math"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84</m:t>
                      </m:r>
                    </m:oMath>
                  </m:oMathPara>
                </a14:m>
                <a:br>
                  <a:rPr lang="en-US" sz="32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32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sz="32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sz="32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Reference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category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age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20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9698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2400"/>
                <a:ext cx="8562975" cy="5562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543910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sz="3000" dirty="0">
                <a:cs typeface="Times New Roman" panose="02020603050405020304" pitchFamily="18" charset="0"/>
              </a:rPr>
              <a:t>β</a:t>
            </a:r>
            <a:r>
              <a:rPr lang="en-US" altLang="en-US" sz="3000" dirty="0">
                <a:cs typeface="Times New Roman" panose="02020603050405020304" pitchFamily="18" charset="0"/>
              </a:rPr>
              <a:t> coefficients for age groups (from regression of SBP)</a:t>
            </a:r>
            <a:r>
              <a:rPr lang="en-US" altLang="en-US" sz="3000" dirty="0"/>
              <a:t> 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25880"/>
            <a:ext cx="5246090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609600"/>
            <a:ext cx="91440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sz="3000" dirty="0">
                <a:cs typeface="Times New Roman" panose="02020603050405020304" pitchFamily="18" charset="0"/>
              </a:rPr>
              <a:t>β</a:t>
            </a:r>
            <a:r>
              <a:rPr lang="en-US" altLang="en-US" sz="3000" dirty="0">
                <a:cs typeface="Times New Roman" panose="02020603050405020304" pitchFamily="18" charset="0"/>
              </a:rPr>
              <a:t> coefficients for age groups (from regression of BMI)</a:t>
            </a:r>
            <a:r>
              <a:rPr lang="en-US" altLang="en-US" sz="3000" dirty="0"/>
              <a:t> 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46" y="1325880"/>
            <a:ext cx="5259107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762000" y="1905000"/>
            <a:ext cx="7772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 dirty="0"/>
              <a:t>To understand the concept of nonlinearity (of the relationship between Y and X)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 dirty="0"/>
              <a:t>To learn basic methods for handling nonlinearities in linear regression analysis.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cs typeface="Times New Roman" panose="02020603050405020304" pitchFamily="18" charset="0"/>
              </a:rPr>
              <a:t>Learning Objectives</a:t>
            </a:r>
            <a:endParaRPr lang="en-US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 dirty="0"/>
              <a:t>Outline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381000" y="685800"/>
            <a:ext cx="8610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7429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AutoNum type="arabicPeriod"/>
              <a:defRPr/>
            </a:pPr>
            <a:r>
              <a:rPr lang="en-US" altLang="en-US" sz="4000" dirty="0"/>
              <a:t>Introduction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AutoNum type="arabicPeriod"/>
              <a:defRPr/>
            </a:pPr>
            <a:r>
              <a:rPr lang="en-US" altLang="en-US" sz="4000" dirty="0"/>
              <a:t>Detection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AutoNum type="arabicPeriod" startAt="3"/>
              <a:defRPr/>
            </a:pPr>
            <a:r>
              <a:rPr lang="en-US" altLang="en-US" sz="4000" dirty="0"/>
              <a:t>Conversion of X to an ordinary scale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AutoNum type="arabicPeriod" startAt="3"/>
              <a:defRPr/>
            </a:pPr>
            <a:r>
              <a:rPr lang="en-US" altLang="en-US" sz="4000" dirty="0">
                <a:cs typeface="Times New Roman" panose="02020603050405020304" pitchFamily="18" charset="0"/>
              </a:rPr>
              <a:t>Polynomial regression</a:t>
            </a:r>
          </a:p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>
                <a:cs typeface="Times New Roman" panose="02020603050405020304" pitchFamily="18" charset="0"/>
              </a:rPr>
              <a:t>Appendix A. Nonlinear regression</a:t>
            </a:r>
          </a:p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>
                <a:cs typeface="Times New Roman" panose="02020603050405020304" pitchFamily="18" charset="0"/>
              </a:rPr>
              <a:t>Appendix B. Conversion of 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§1. Introduction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609600" y="1066800"/>
            <a:ext cx="746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/>
              <a:t>Basic model of multiple linear regression: </a:t>
            </a:r>
          </a:p>
        </p:txBody>
      </p:sp>
      <p:graphicFrame>
        <p:nvGraphicFramePr>
          <p:cNvPr id="9220" name="Object 1"/>
          <p:cNvGraphicFramePr>
            <a:graphicFrameLocks noChangeAspect="1"/>
          </p:cNvGraphicFramePr>
          <p:nvPr/>
        </p:nvGraphicFramePr>
        <p:xfrm>
          <a:off x="1066800" y="1981200"/>
          <a:ext cx="63849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4" imgW="2260600" imgH="228600" progId="Equation.3">
                  <p:embed/>
                </p:oleObj>
              </mc:Choice>
              <mc:Fallback>
                <p:oleObj name="Equation" r:id="rId4" imgW="22606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6384925" cy="644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09600" y="3276600"/>
            <a:ext cx="8534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/>
              <a:t>Y and X</a:t>
            </a:r>
            <a:r>
              <a:rPr lang="en-US" altLang="en-US" baseline="-25000"/>
              <a:t>j</a:t>
            </a:r>
            <a:r>
              <a:rPr lang="en-US" altLang="en-US"/>
              <a:t> may be related, but their relation (controlling for the other X’s) may not be linear.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Example: Death rate by age for U.S. women, 2000-2004 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33400"/>
            <a:ext cx="5238127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314327" y="4494212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Source: www.mortality.org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796159" y="990600"/>
            <a:ext cx="7772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 dirty="0"/>
              <a:t>X-Y plot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 dirty="0"/>
              <a:t>X-Y plot with local averaging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 dirty="0"/>
              <a:t>X-Y plot with smoothing (Loess)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 dirty="0"/>
              <a:t>Component-plus-residual plot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 dirty="0"/>
              <a:t> (To be discussed in a later class.) 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762000" y="-10510"/>
            <a:ext cx="7772400" cy="69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cs typeface="Times New Roman" panose="02020603050405020304" pitchFamily="18" charset="0"/>
              </a:rPr>
              <a:t>§2. </a:t>
            </a:r>
            <a:r>
              <a:rPr lang="en-US" altLang="en-US" sz="4400" dirty="0"/>
              <a:t>Detection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175"/>
            <a:ext cx="6124575" cy="682625"/>
          </a:xfrm>
        </p:spPr>
        <p:txBody>
          <a:bodyPr/>
          <a:lstStyle/>
          <a:p>
            <a:pPr eaLnBrk="1" hangingPunct="1"/>
            <a:r>
              <a:rPr lang="en-US" altLang="en-US" dirty="0"/>
              <a:t>SBP  by Age 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5230769" cy="418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6287" y="-18393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BMI  by Age 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85800"/>
            <a:ext cx="5230769" cy="418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3138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Mean SBP by 5-year age group 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260737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ppBios">
  <a:themeElements>
    <a:clrScheme name="Custom 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Bios" id="{08AF740A-0D27-4C49-9FFD-F14605F2FBA5}" vid="{841EE3BA-3CB6-4BB2-8C40-46B3364E84D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AppBios</Template>
  <TotalTime>10039</TotalTime>
  <Words>398</Words>
  <Application>Microsoft Office PowerPoint</Application>
  <PresentationFormat>On-screen Show (4:3)</PresentationFormat>
  <Paragraphs>92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AppBios</vt:lpstr>
      <vt:lpstr>Equation</vt:lpstr>
      <vt:lpstr>Applied Biostatistics I </vt:lpstr>
      <vt:lpstr>PowerPoint Presentation</vt:lpstr>
      <vt:lpstr>Outline</vt:lpstr>
      <vt:lpstr>§1. Introduction</vt:lpstr>
      <vt:lpstr>Example: Death rate by age for U.S. women, 2000-2004 </vt:lpstr>
      <vt:lpstr>PowerPoint Presentation</vt:lpstr>
      <vt:lpstr>SBP  by Age </vt:lpstr>
      <vt:lpstr>BMI  by Age </vt:lpstr>
      <vt:lpstr>Mean SBP by 5-year age group </vt:lpstr>
      <vt:lpstr>Mean BMI by 5-year age group </vt:lpstr>
      <vt:lpstr>Handling Nonlinear Relationships</vt:lpstr>
      <vt:lpstr>Example </vt:lpstr>
      <vt:lpstr>Example: Age </vt:lpstr>
      <vt:lpstr>PowerPoint Presentation</vt:lpstr>
      <vt:lpstr>β coefficients for age groups (from regression of SBP) </vt:lpstr>
      <vt:lpstr>β coefficients for age groups (from regression of BMI) </vt:lpstr>
    </vt:vector>
  </TitlesOfParts>
  <Company>Hunter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R2: Proportion Predicted/Explained</dc:title>
  <dc:creator>Shiro Horiuchi</dc:creator>
  <cp:lastModifiedBy>Marcel Ramos</cp:lastModifiedBy>
  <cp:revision>83</cp:revision>
  <dcterms:created xsi:type="dcterms:W3CDTF">2008-09-04T14:47:49Z</dcterms:created>
  <dcterms:modified xsi:type="dcterms:W3CDTF">2020-10-04T16:04:21Z</dcterms:modified>
</cp:coreProperties>
</file>