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7"/>
  </p:notesMasterIdLst>
  <p:sldIdLst>
    <p:sldId id="400" r:id="rId2"/>
    <p:sldId id="374" r:id="rId3"/>
    <p:sldId id="375" r:id="rId4"/>
    <p:sldId id="376" r:id="rId5"/>
    <p:sldId id="377" r:id="rId6"/>
    <p:sldId id="378" r:id="rId7"/>
    <p:sldId id="379" r:id="rId8"/>
    <p:sldId id="399" r:id="rId9"/>
    <p:sldId id="409" r:id="rId10"/>
    <p:sldId id="383" r:id="rId11"/>
    <p:sldId id="384" r:id="rId12"/>
    <p:sldId id="385" r:id="rId13"/>
    <p:sldId id="386" r:id="rId14"/>
    <p:sldId id="387" r:id="rId15"/>
    <p:sldId id="408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48" autoAdjust="0"/>
    <p:restoredTop sz="86381" autoAdjust="0"/>
  </p:normalViewPr>
  <p:slideViewPr>
    <p:cSldViewPr>
      <p:cViewPr varScale="1">
        <p:scale>
          <a:sx n="72" d="100"/>
          <a:sy n="72" d="100"/>
        </p:scale>
        <p:origin x="78" y="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9B8D8B6-D4F9-46E1-AEF7-512179C37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381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75E2A5-603B-44BB-A7E3-2DCC0DB8C489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0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F9C9031-2D62-4385-B338-1D9C01222F27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68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3675C2-8017-4E12-9D22-2A35008A0382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552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30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30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05EF836-FAB8-4A31-8D03-6F90B8C2370D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50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8E8A49-300F-4EFE-96A3-EB06926507C4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5734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4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EB29C07-5380-4879-9B2B-1FF27C9E35F2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294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5BF478-1013-4CD4-BCBA-9DAB3B3D1DB1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5939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9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8EA4C4A-342F-49EB-823B-6F78AF4A5A78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894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3E6061-FAF2-4AF2-936A-1B512A8EFE82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6144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3774FAD-15CE-4741-A17E-0ED27BE9C45B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065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86B202-F9A1-43D5-9907-48350889B9AE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6349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49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37E6DF8-719E-4AFE-B626-997714C621DA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140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8600A9-BAAA-4920-9A78-0C6608B4B48C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6553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4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54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 anchor="b"/>
          <a:lstStyle>
            <a:lvl1pPr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27C19B3-801D-4265-B2DD-C78C33F36665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13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21CD7D-7EB1-43B3-8329-61A407E17AC0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3686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1378ECD-981F-4A17-95FA-7AA4B0DCCCDB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866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1B84AD-910A-4E9A-93CA-56FCDFCA8EAF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3891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9438E39-F4AD-4655-A3A6-8091C64C2964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185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F08C43-F78B-4F82-9348-F8C40F673110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4096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E7D08DF-BB6C-4A68-B59D-545612BA59C4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825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6F704B-ACEF-4EAA-8739-3FB6308667C8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4301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828CD77-208D-4C05-BC96-97EEA5EE3618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75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C74173-7AB0-4D27-985A-9EA987115DBB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4505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6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6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8FAB59B-52C6-4F34-83C3-CF7BA3FD3750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27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9FFB96-7C60-4648-B334-2D9FC31A9E93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4710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AD57173-74FF-4B1B-9C91-CDD5FA7BD115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245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B5A590-CC5B-4C43-A11A-9CE3CA0AF9F7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4915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15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 anchor="b"/>
          <a:lstStyle>
            <a:lvl1pPr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4F0B93-6E86-432E-ABF3-9644BE564CD7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189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FF23F9-6AF2-48ED-B02E-034FAC8B024D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229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42186DA-982E-469A-A1D3-6F7CAB693112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D03304-CDE1-C94D-80FA-ABD1E14F8FE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58" y="3657600"/>
            <a:ext cx="8229602" cy="1371600"/>
          </a:xfr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8B492D5-1C1F-9C44-B24D-F0C88B69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547141"/>
            <a:ext cx="8229600" cy="2743200"/>
          </a:xfrm>
        </p:spPr>
        <p:txBody>
          <a:bodyPr anchor="b" anchorCtr="0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867715-3A6E-5D45-96D7-05CEC4995798}"/>
              </a:ext>
            </a:extLst>
          </p:cNvPr>
          <p:cNvSpPr/>
          <p:nvPr/>
        </p:nvSpPr>
        <p:spPr>
          <a:xfrm>
            <a:off x="5943600" y="-1500"/>
            <a:ext cx="32004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73A731-426F-AF4D-981C-6CF406F700C5}"/>
              </a:ext>
            </a:extLst>
          </p:cNvPr>
          <p:cNvSpPr/>
          <p:nvPr/>
        </p:nvSpPr>
        <p:spPr>
          <a:xfrm rot="5400000">
            <a:off x="7452360" y="1508760"/>
            <a:ext cx="32004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BF5207-599F-6C4F-8995-9DB7A8DB8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8" y="5762524"/>
            <a:ext cx="4481675" cy="71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7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98210-DAF4-4821-8F74-19162D62FC0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E65FB5E-C6B2-D140-87CC-2DEB8F98FD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5125" y="365760"/>
            <a:ext cx="8413750" cy="5669280"/>
          </a:xfrm>
        </p:spPr>
        <p:txBody>
          <a:bodyPr lIns="0" tIns="0" rIns="0" bIns="0"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7167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9" y="547140"/>
            <a:ext cx="3213259" cy="132663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47140"/>
            <a:ext cx="4707970" cy="5487899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" y="2057400"/>
            <a:ext cx="3213259" cy="397764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ED2261-4494-4EFC-BB55-5467348D7EB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3A1318-4166-6140-B179-D16A4ED68770}"/>
              </a:ext>
            </a:extLst>
          </p:cNvPr>
          <p:cNvSpPr/>
          <p:nvPr/>
        </p:nvSpPr>
        <p:spPr>
          <a:xfrm>
            <a:off x="5943600" y="-1500"/>
            <a:ext cx="320040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FA4CEC-AF23-1A47-866E-B0729FD6FD01}"/>
              </a:ext>
            </a:extLst>
          </p:cNvPr>
          <p:cNvSpPr/>
          <p:nvPr/>
        </p:nvSpPr>
        <p:spPr>
          <a:xfrm rot="5400000">
            <a:off x="7452360" y="1508760"/>
            <a:ext cx="320040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0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9" y="547140"/>
            <a:ext cx="3213259" cy="132663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" y="2057400"/>
            <a:ext cx="3213259" cy="397764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A7E2E2-8701-436A-8618-E52C673143A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3A1318-4166-6140-B179-D16A4ED68770}"/>
              </a:ext>
            </a:extLst>
          </p:cNvPr>
          <p:cNvSpPr/>
          <p:nvPr/>
        </p:nvSpPr>
        <p:spPr>
          <a:xfrm>
            <a:off x="5943600" y="-1500"/>
            <a:ext cx="320040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FA4CEC-AF23-1A47-866E-B0729FD6FD01}"/>
              </a:ext>
            </a:extLst>
          </p:cNvPr>
          <p:cNvSpPr/>
          <p:nvPr/>
        </p:nvSpPr>
        <p:spPr>
          <a:xfrm rot="5400000">
            <a:off x="7452360" y="1508760"/>
            <a:ext cx="320040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21BDF43-5FD1-F34A-85A3-701C3C460140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3887390" y="547140"/>
            <a:ext cx="4707971" cy="5487900"/>
          </a:xfrm>
        </p:spPr>
        <p:txBody>
          <a:bodyPr lIns="0" tIns="0" rIns="0" bIns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49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74EF88-A8F4-DE46-9797-EC4CB051CE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761" y="1920240"/>
            <a:ext cx="8229599" cy="284663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7600D2-182A-2045-9ED1-C407726F4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882" y="5939237"/>
            <a:ext cx="1740359" cy="5569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931737-852E-D64E-8EA8-EAC3EBA4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1" y="5691937"/>
            <a:ext cx="2879609" cy="8042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31AAE0-5759-8B4D-8975-C4D2ED37AB1D}"/>
              </a:ext>
            </a:extLst>
          </p:cNvPr>
          <p:cNvSpPr/>
          <p:nvPr/>
        </p:nvSpPr>
        <p:spPr>
          <a:xfrm>
            <a:off x="5943600" y="-1500"/>
            <a:ext cx="320040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B00C7-E12F-9549-BED7-9FAFFE73A6D4}"/>
              </a:ext>
            </a:extLst>
          </p:cNvPr>
          <p:cNvSpPr/>
          <p:nvPr/>
        </p:nvSpPr>
        <p:spPr>
          <a:xfrm rot="5400000">
            <a:off x="7452360" y="1508760"/>
            <a:ext cx="320040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58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37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67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128567EE-821C-0C43-9E03-1E3BD3AA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547141"/>
            <a:ext cx="8229600" cy="2743200"/>
          </a:xfrm>
        </p:spPr>
        <p:txBody>
          <a:bodyPr anchor="b" anchorCtr="0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9B2DDFE-FCB0-E84A-915A-866672450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58" y="3657600"/>
            <a:ext cx="8229602" cy="1371600"/>
          </a:xfrm>
        </p:spPr>
        <p:txBody>
          <a:bodyPr lIns="0" tIns="0" rIns="0" bIns="0"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80CAB7-718B-F44C-8351-5F8C0045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8" y="5762524"/>
            <a:ext cx="4481674" cy="71764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FA4CEC-AF23-1A47-866E-B0729FD6FD01}"/>
              </a:ext>
            </a:extLst>
          </p:cNvPr>
          <p:cNvSpPr/>
          <p:nvPr/>
        </p:nvSpPr>
        <p:spPr>
          <a:xfrm rot="5400000">
            <a:off x="7452360" y="1508760"/>
            <a:ext cx="3200400" cy="182880"/>
          </a:xfrm>
          <a:prstGeom prst="rect">
            <a:avLst/>
          </a:prstGeom>
          <a:solidFill>
            <a:srgbClr val="00ABD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3A1318-4166-6140-B179-D16A4ED68770}"/>
              </a:ext>
            </a:extLst>
          </p:cNvPr>
          <p:cNvSpPr/>
          <p:nvPr/>
        </p:nvSpPr>
        <p:spPr>
          <a:xfrm>
            <a:off x="5943600" y="-1500"/>
            <a:ext cx="3200400" cy="182880"/>
          </a:xfrm>
          <a:prstGeom prst="rect">
            <a:avLst/>
          </a:prstGeom>
          <a:solidFill>
            <a:srgbClr val="00ABD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93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>
            <a:extLst>
              <a:ext uri="{FF2B5EF4-FFF2-40B4-BE49-F238E27FC236}">
                <a16:creationId xmlns:a16="http://schemas.microsoft.com/office/drawing/2014/main" id="{128567EE-821C-0C43-9E03-1E3BD3AA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547141"/>
            <a:ext cx="8229600" cy="2743200"/>
          </a:xfrm>
        </p:spPr>
        <p:txBody>
          <a:bodyPr anchor="b" anchorCtr="0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9B2DDFE-FCB0-E84A-915A-866672450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58" y="3657600"/>
            <a:ext cx="8229602" cy="1371600"/>
          </a:xfr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FE89AB-6BB5-1D43-B0F8-4842E61BFAC3}"/>
              </a:ext>
            </a:extLst>
          </p:cNvPr>
          <p:cNvSpPr/>
          <p:nvPr/>
        </p:nvSpPr>
        <p:spPr>
          <a:xfrm>
            <a:off x="5943600" y="-1500"/>
            <a:ext cx="320040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D6AE1E-55ED-DA47-B5DF-DCADEE7CED98}"/>
              </a:ext>
            </a:extLst>
          </p:cNvPr>
          <p:cNvSpPr/>
          <p:nvPr/>
        </p:nvSpPr>
        <p:spPr>
          <a:xfrm rot="5400000">
            <a:off x="7452360" y="1508760"/>
            <a:ext cx="320040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4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74A4C8-3169-2044-81F5-3C9E7466B846}"/>
              </a:ext>
            </a:extLst>
          </p:cNvPr>
          <p:cNvSpPr/>
          <p:nvPr/>
        </p:nvSpPr>
        <p:spPr>
          <a:xfrm>
            <a:off x="0" y="-2999"/>
            <a:ext cx="9144000" cy="6860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128567EE-821C-0C43-9E03-1E3BD3AA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547141"/>
            <a:ext cx="8229600" cy="2743200"/>
          </a:xfrm>
        </p:spPr>
        <p:txBody>
          <a:bodyPr anchor="b" anchorCtr="0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9B2DDFE-FCB0-E84A-915A-866672450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58" y="3657600"/>
            <a:ext cx="8229602" cy="1371600"/>
          </a:xfr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FE89AB-6BB5-1D43-B0F8-4842E61BFAC3}"/>
              </a:ext>
            </a:extLst>
          </p:cNvPr>
          <p:cNvSpPr/>
          <p:nvPr/>
        </p:nvSpPr>
        <p:spPr>
          <a:xfrm>
            <a:off x="5943600" y="-1500"/>
            <a:ext cx="32004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D6AE1E-55ED-DA47-B5DF-DCADEE7CED98}"/>
              </a:ext>
            </a:extLst>
          </p:cNvPr>
          <p:cNvSpPr/>
          <p:nvPr/>
        </p:nvSpPr>
        <p:spPr>
          <a:xfrm rot="5400000">
            <a:off x="7452360" y="1508760"/>
            <a:ext cx="32004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5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825625"/>
            <a:ext cx="8412480" cy="420941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9033135D-471D-4289-A437-5C184590C3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53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Inset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9216" y="365760"/>
            <a:ext cx="6399023" cy="1223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825625"/>
            <a:ext cx="8412480" cy="420941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2D898210-DAF4-4821-8F74-19162D62FC0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25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59" y="1825625"/>
            <a:ext cx="4023360" cy="420941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825625"/>
            <a:ext cx="4023360" cy="420941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6FD7C-2660-4EA4-A0E9-1650E9852B3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54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738859"/>
            <a:ext cx="4023359" cy="532151"/>
          </a:xfrm>
        </p:spPr>
        <p:txBody>
          <a:bodyPr wrap="square" lIns="0" tIns="0" rIns="0" bIns="0"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2400" b="1" dirty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5181F3-800B-4BCB-8F04-6AF70A8143A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05E099-753D-8A4C-9FED-7FB40C4E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1223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C780FE0-D8A9-1741-986E-D0950512026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65759" y="2413416"/>
            <a:ext cx="4023360" cy="362162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058215A-7404-3140-AFEF-A22AF3125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4880" y="2413416"/>
            <a:ext cx="4023360" cy="362162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28ADABA-1FBB-3149-8A82-2FCBA7B5AC7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754881" y="1738859"/>
            <a:ext cx="4023359" cy="532151"/>
          </a:xfrm>
        </p:spPr>
        <p:txBody>
          <a:bodyPr wrap="square" lIns="0" tIns="0" rIns="0" bIns="0"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2400" b="1" dirty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209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in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98210-DAF4-4821-8F74-19162D62FC0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74EF88-A8F4-DE46-9797-EC4CB051CE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761" y="1825625"/>
            <a:ext cx="8412480" cy="420941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339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122319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920240"/>
            <a:ext cx="841248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760" y="6355080"/>
            <a:ext cx="913463" cy="313187"/>
          </a:xfrm>
          <a:prstGeom prst="rect">
            <a:avLst/>
          </a:prstGeom>
          <a:blipFill>
            <a:blip r:embed="rId17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5081"/>
            <a:ext cx="2320290" cy="3131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D898210-DAF4-4821-8F74-19162D62FC0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40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533400" y="2209800"/>
            <a:ext cx="772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br>
              <a:rPr lang="en-US" altLang="en-US" sz="4800">
                <a:solidFill>
                  <a:schemeClr val="tx2"/>
                </a:solidFill>
              </a:rPr>
            </a:b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515007" y="1171575"/>
            <a:ext cx="83058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en-US" sz="4400" b="1" dirty="0"/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en-US" sz="4000" b="1" dirty="0"/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4000" b="1" dirty="0"/>
              <a:t>Issues in Regression Analyses: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4000" b="1" dirty="0"/>
              <a:t>Nonlinearity</a:t>
            </a:r>
          </a:p>
        </p:txBody>
      </p:sp>
      <p:sp>
        <p:nvSpPr>
          <p:cNvPr id="3076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772400" cy="1371600"/>
          </a:xfrm>
        </p:spPr>
        <p:txBody>
          <a:bodyPr/>
          <a:lstStyle/>
          <a:p>
            <a:pPr eaLnBrk="1" hangingPunct="1"/>
            <a:r>
              <a:rPr kumimoji="1" lang="en-US" altLang="en-US" sz="3200" b="1" dirty="0"/>
              <a:t>Applied Biostatistics I</a:t>
            </a:r>
            <a:br>
              <a:rPr kumimoji="1" lang="en-US" altLang="en-US" sz="3200" b="1" dirty="0"/>
            </a:br>
            <a:endParaRPr kumimoji="1" lang="en-US" alt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5762625"/>
            <a:ext cx="44831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 rot="5400000">
            <a:off x="7452519" y="1508919"/>
            <a:ext cx="3200400" cy="182562"/>
          </a:xfrm>
          <a:prstGeom prst="rect">
            <a:avLst/>
          </a:prstGeom>
          <a:solidFill>
            <a:srgbClr val="00ABD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FFFFFF"/>
              </a:solidFill>
              <a:latin typeface="Arial" panose="020B0604020202020204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3600" y="-11113"/>
            <a:ext cx="3200400" cy="184151"/>
          </a:xfrm>
          <a:prstGeom prst="rect">
            <a:avLst/>
          </a:prstGeom>
          <a:solidFill>
            <a:srgbClr val="00ABD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srgbClr val="FFFFFF"/>
              </a:solidFill>
              <a:latin typeface="Arial" panose="020B0604020202020204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8145" y="0"/>
            <a:ext cx="7772400" cy="649288"/>
          </a:xfrm>
        </p:spPr>
        <p:txBody>
          <a:bodyPr/>
          <a:lstStyle/>
          <a:p>
            <a:pPr eaLnBrk="1" hangingPunct="1"/>
            <a:r>
              <a:rPr lang="en-US" altLang="en-US" dirty="0"/>
              <a:t>Logarithmic conversion 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533400" y="1066800"/>
            <a:ext cx="7543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Remember…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276" name="Object 1"/>
              <p:cNvSpPr txBox="1"/>
              <p:nvPr/>
            </p:nvSpPr>
            <p:spPr bwMode="auto">
              <a:xfrm>
                <a:off x="574413" y="2723355"/>
                <a:ext cx="8245475" cy="14112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func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...+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4276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413" y="2723355"/>
                <a:ext cx="8245475" cy="14112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277" name="Object 1"/>
              <p:cNvSpPr txBox="1"/>
              <p:nvPr/>
            </p:nvSpPr>
            <p:spPr bwMode="auto">
              <a:xfrm>
                <a:off x="3276600" y="1123156"/>
                <a:ext cx="4267200" cy="5730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func>
                        <m:funcPr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func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4277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6600" y="1123156"/>
                <a:ext cx="4267200" cy="573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278" name="Rectangle 3"/>
          <p:cNvSpPr>
            <a:spLocks noChangeArrowheads="1"/>
          </p:cNvSpPr>
          <p:nvPr/>
        </p:nvSpPr>
        <p:spPr bwMode="auto">
          <a:xfrm>
            <a:off x="541283" y="1865312"/>
            <a:ext cx="83031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So,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609600"/>
            <a:ext cx="525916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Death rate by age for U.S. women, 2000-2004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5410200" y="451104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400" dirty="0"/>
              <a:t>Source: www.mortality.org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Death rate by age</a:t>
            </a:r>
            <a:br>
              <a:rPr lang="en-US" altLang="en-US" sz="4000"/>
            </a:br>
            <a:r>
              <a:rPr lang="en-US" altLang="en-US" sz="4000"/>
              <a:t>for U.S. women, 2000-2004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733800" y="6172200"/>
            <a:ext cx="525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800"/>
              <a:t>Source: www.mortality.org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en-US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6096000" cy="48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57200"/>
            <a:ext cx="525916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Death rate by age for U.S. women, 2000-2004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5259166" y="4396740"/>
            <a:ext cx="3505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400" dirty="0"/>
              <a:t>Source: www.mortality.org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17" y="901262"/>
            <a:ext cx="7772400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6517" y="-10510"/>
            <a:ext cx="76962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Regression Result 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838200" y="838200"/>
            <a:ext cx="7467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R2=0.998!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en-US" dirty="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en-US" dirty="0"/>
          </a:p>
        </p:txBody>
      </p:sp>
      <p:graphicFrame>
        <p:nvGraphicFramePr>
          <p:cNvPr id="6246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188540"/>
              </p:ext>
            </p:extLst>
          </p:nvPr>
        </p:nvGraphicFramePr>
        <p:xfrm>
          <a:off x="1648618" y="3202561"/>
          <a:ext cx="5846763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4" name="Equation" r:id="rId5" imgW="2070100" imgH="431800" progId="Equation.3">
                  <p:embed/>
                </p:oleObj>
              </mc:Choice>
              <mc:Fallback>
                <p:oleObj name="Equation" r:id="rId5" imgW="20701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8618" y="3202561"/>
                        <a:ext cx="5846763" cy="12176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800408"/>
              </p:ext>
            </p:extLst>
          </p:nvPr>
        </p:nvGraphicFramePr>
        <p:xfrm>
          <a:off x="3886200" y="4456399"/>
          <a:ext cx="22955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5" name="Equation" r:id="rId7" imgW="812447" imgH="203112" progId="Equation.3">
                  <p:embed/>
                </p:oleObj>
              </mc:Choice>
              <mc:Fallback>
                <p:oleObj name="Equation" r:id="rId7" imgW="812447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456399"/>
                        <a:ext cx="2295525" cy="5730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Rectangle 3"/>
          <p:cNvSpPr>
            <a:spLocks noChangeArrowheads="1"/>
          </p:cNvSpPr>
          <p:nvPr/>
        </p:nvSpPr>
        <p:spPr bwMode="auto">
          <a:xfrm>
            <a:off x="1752600" y="4497385"/>
            <a:ext cx="121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Note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en-US" dirty="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838200" y="1066800"/>
            <a:ext cx="7772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en-US" dirty="0"/>
              <a:t>Importance of examination of linearity/non-linearity is not limited to linear regression. It should be examined for each numerical independent variable in any type of regression model (linear, logistic, </a:t>
            </a:r>
            <a:r>
              <a:rPr lang="en-US" altLang="en-US" dirty="0" err="1"/>
              <a:t>Probit</a:t>
            </a:r>
            <a:r>
              <a:rPr lang="en-US" altLang="en-US" dirty="0"/>
              <a:t>, c-</a:t>
            </a:r>
            <a:r>
              <a:rPr lang="en-US" altLang="en-US" dirty="0" err="1"/>
              <a:t>loglog</a:t>
            </a:r>
            <a:r>
              <a:rPr lang="en-US" altLang="en-US" dirty="0"/>
              <a:t>, Poisson, negative binomial, Cox, etc.) </a:t>
            </a:r>
          </a:p>
        </p:txBody>
      </p: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cs typeface="Times New Roman" panose="02020603050405020304" pitchFamily="18" charset="0"/>
              </a:rPr>
              <a:t>Remark</a:t>
            </a:r>
            <a:endParaRPr lang="en-US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685800" y="841491"/>
            <a:ext cx="7848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800" dirty="0"/>
              <a:t>If there is no theoretical reason for preferring some mathematical form, we need to explore and find an appropriate form by trial and error: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609600" y="4386428"/>
            <a:ext cx="7848600" cy="164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800" dirty="0"/>
              <a:t>It may </a:t>
            </a:r>
            <a:r>
              <a:rPr lang="en-US" altLang="en-US" sz="2800" b="1" dirty="0"/>
              <a:t>replace</a:t>
            </a:r>
            <a:r>
              <a:rPr lang="en-US" altLang="en-US" sz="2800" dirty="0"/>
              <a:t> the linear term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800" dirty="0"/>
              <a:t>OR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800" dirty="0"/>
              <a:t>It may be </a:t>
            </a:r>
            <a:r>
              <a:rPr lang="en-US" altLang="en-US" sz="2800" b="1" dirty="0"/>
              <a:t>added</a:t>
            </a:r>
            <a:r>
              <a:rPr lang="en-US" altLang="en-US" sz="2800" dirty="0"/>
              <a:t> to the linear term.</a:t>
            </a:r>
          </a:p>
        </p:txBody>
      </p:sp>
      <p:graphicFrame>
        <p:nvGraphicFramePr>
          <p:cNvPr id="3584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830172"/>
              </p:ext>
            </p:extLst>
          </p:nvPr>
        </p:nvGraphicFramePr>
        <p:xfrm>
          <a:off x="2171700" y="2471572"/>
          <a:ext cx="48006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Equation" r:id="rId4" imgW="1955800" imgH="609600" progId="Equation.3">
                  <p:embed/>
                </p:oleObj>
              </mc:Choice>
              <mc:Fallback>
                <p:oleObj name="Equation" r:id="rId4" imgW="1955800" imgH="609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2471572"/>
                        <a:ext cx="4800600" cy="14922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381000" y="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§4. Nonlinear Terms and </a:t>
            </a:r>
            <a:r>
              <a:rPr lang="en-US" altLang="en-US" dirty="0"/>
              <a:t>Polynomial Regression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4" descr="fi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0" y="1554480"/>
            <a:ext cx="4998720" cy="374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533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cs typeface="Times New Roman" panose="02020603050405020304" pitchFamily="18" charset="0"/>
              </a:rPr>
              <a:t>General Issues (cont’d)</a:t>
            </a:r>
            <a:r>
              <a:rPr lang="en-US" altLang="en-US" sz="3600" dirty="0"/>
              <a:t> 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57200" y="533400"/>
            <a:ext cx="845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800" dirty="0"/>
              <a:t>Sometimes, simply the addition of X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 improves the model fit significantly.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AF74D-DF78-4CF5-8A77-7633B882FE86}"/>
              </a:ext>
            </a:extLst>
          </p:cNvPr>
          <p:cNvSpPr txBox="1"/>
          <p:nvPr/>
        </p:nvSpPr>
        <p:spPr>
          <a:xfrm>
            <a:off x="838200" y="2413337"/>
            <a:ext cx="106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Example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39" name="Object 1"/>
              <p:cNvSpPr txBox="1"/>
              <p:nvPr/>
            </p:nvSpPr>
            <p:spPr bwMode="auto">
              <a:xfrm>
                <a:off x="1295400" y="1219200"/>
                <a:ext cx="6553200" cy="4419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br>
                  <a:rPr lang="en-US" sz="32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en-US" sz="32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dummy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variables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ethnicity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education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age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age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age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9939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1219200"/>
                <a:ext cx="6553200" cy="4419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-2628"/>
            <a:ext cx="7772400" cy="625475"/>
          </a:xfrm>
        </p:spPr>
        <p:txBody>
          <a:bodyPr/>
          <a:lstStyle/>
          <a:p>
            <a:pPr eaLnBrk="1" hangingPunct="1"/>
            <a:r>
              <a:rPr lang="en-US" altLang="en-US" dirty="0"/>
              <a:t>SBP Results 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6429703" y="232651"/>
            <a:ext cx="175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>p value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6876"/>
            <a:ext cx="9144000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362200" y="3683876"/>
            <a:ext cx="685800" cy="228600"/>
          </a:xfrm>
          <a:prstGeom prst="rect">
            <a:avLst/>
          </a:prstGeom>
          <a:solidFill>
            <a:schemeClr val="accent1">
              <a:alpha val="10196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248400" y="3683876"/>
            <a:ext cx="533400" cy="228600"/>
          </a:xfrm>
          <a:prstGeom prst="rect">
            <a:avLst/>
          </a:prstGeom>
          <a:solidFill>
            <a:schemeClr val="accent1">
              <a:alpha val="10196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 flipH="1">
            <a:off x="6400800" y="721272"/>
            <a:ext cx="685800" cy="113380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7772400" cy="625475"/>
          </a:xfrm>
        </p:spPr>
        <p:txBody>
          <a:bodyPr/>
          <a:lstStyle/>
          <a:p>
            <a:pPr eaLnBrk="1" hangingPunct="1"/>
            <a:r>
              <a:rPr lang="en-US" altLang="en-US" dirty="0"/>
              <a:t>BMI Results 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9144000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2438400" y="4114800"/>
            <a:ext cx="685800" cy="228600"/>
          </a:xfrm>
          <a:prstGeom prst="rect">
            <a:avLst/>
          </a:prstGeom>
          <a:solidFill>
            <a:schemeClr val="accent1">
              <a:alpha val="10196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6324600" y="4114800"/>
            <a:ext cx="533400" cy="228600"/>
          </a:xfrm>
          <a:prstGeom prst="rect">
            <a:avLst/>
          </a:prstGeom>
          <a:solidFill>
            <a:schemeClr val="accent1">
              <a:alpha val="10196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4038" name="Rectangle 3"/>
          <p:cNvSpPr>
            <a:spLocks noChangeArrowheads="1"/>
          </p:cNvSpPr>
          <p:nvPr/>
        </p:nvSpPr>
        <p:spPr bwMode="auto">
          <a:xfrm>
            <a:off x="6096000" y="457200"/>
            <a:ext cx="175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/>
              <a:t>p value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6477000" y="1066800"/>
            <a:ext cx="0" cy="1219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855" y="762000"/>
            <a:ext cx="5259513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08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803938"/>
              </p:ext>
            </p:extLst>
          </p:nvPr>
        </p:nvGraphicFramePr>
        <p:xfrm>
          <a:off x="1143000" y="0"/>
          <a:ext cx="675322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Equation" r:id="rId5" imgW="2387600" imgH="241300" progId="Equation.3">
                  <p:embed/>
                </p:oleObj>
              </mc:Choice>
              <mc:Fallback>
                <p:oleObj name="Equation" r:id="rId5" imgW="2387600" imgH="24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0"/>
                        <a:ext cx="6753225" cy="6810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930528"/>
              </p:ext>
            </p:extLst>
          </p:nvPr>
        </p:nvGraphicFramePr>
        <p:xfrm>
          <a:off x="840828" y="1823545"/>
          <a:ext cx="33020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3" name="Equation" r:id="rId4" imgW="1168400" imgH="457200" progId="Equation.3">
                  <p:embed/>
                </p:oleObj>
              </mc:Choice>
              <mc:Fallback>
                <p:oleObj name="Equation" r:id="rId4" imgW="11684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828" y="1823545"/>
                        <a:ext cx="3302000" cy="12890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838200" y="6096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en-US" sz="2800" dirty="0"/>
              <a:t>Nonlinear regression is needed if it is impossible to produce a linear combination form. For example, 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685800" y="325974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en-US" sz="2800"/>
              <a:t>(four-parameter logistic model of age pattern of adult mortality, where m(x) is the death rate at age x) </a:t>
            </a:r>
          </a:p>
        </p:txBody>
      </p:sp>
      <p:sp>
        <p:nvSpPr>
          <p:cNvPr id="48133" name="Rectangle 2"/>
          <p:cNvSpPr>
            <a:spLocks noChangeArrowheads="1"/>
          </p:cNvSpPr>
          <p:nvPr/>
        </p:nvSpPr>
        <p:spPr bwMode="auto">
          <a:xfrm>
            <a:off x="152400" y="-1"/>
            <a:ext cx="8610600" cy="630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cs typeface="Times New Roman" panose="02020603050405020304" pitchFamily="18" charset="0"/>
              </a:rPr>
              <a:t>Appendix A. </a:t>
            </a:r>
            <a:r>
              <a:rPr lang="en-US" altLang="en-US" sz="3600" dirty="0"/>
              <a:t>Nonlinear Regression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958" y="533400"/>
            <a:ext cx="91440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Example: Death rate by age for U.S. women, 2000-2004 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842" y="914400"/>
            <a:ext cx="5238127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5486400" y="466442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400" dirty="0"/>
              <a:t>Source: www.mortality.org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en-US" sz="2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53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3600">
                <a:cs typeface="Times New Roman" panose="02020603050405020304" pitchFamily="18" charset="0"/>
              </a:rPr>
              <a:t>Appendix B. </a:t>
            </a:r>
            <a:r>
              <a:rPr lang="en-US" altLang="en-US" sz="3600"/>
              <a:t>Conversion of Y 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41401419"/>
      </p:ext>
    </p:extLst>
  </p:cSld>
  <p:clrMapOvr>
    <a:masterClrMapping/>
  </p:clrMapOvr>
</p:sld>
</file>

<file path=ppt/theme/theme1.xml><?xml version="1.0" encoding="utf-8"?>
<a:theme xmlns:a="http://schemas.openxmlformats.org/drawingml/2006/main" name="AppBios">
  <a:themeElements>
    <a:clrScheme name="Custom 1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Bios" id="{08AF740A-0D27-4C49-9FFD-F14605F2FBA5}" vid="{841EE3BA-3CB6-4BB2-8C40-46B3364E84D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AppBios</Template>
  <TotalTime>10514</TotalTime>
  <Words>375</Words>
  <Application>Microsoft Office PowerPoint</Application>
  <PresentationFormat>On-screen Show (4:3)</PresentationFormat>
  <Paragraphs>78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AppBios</vt:lpstr>
      <vt:lpstr>Equation</vt:lpstr>
      <vt:lpstr>Microsoft Equation 3.0</vt:lpstr>
      <vt:lpstr>Applied Biostatistics I </vt:lpstr>
      <vt:lpstr>PowerPoint Presentation</vt:lpstr>
      <vt:lpstr>General Issues (cont’d) </vt:lpstr>
      <vt:lpstr>Example</vt:lpstr>
      <vt:lpstr>SBP Results </vt:lpstr>
      <vt:lpstr>BMI Results </vt:lpstr>
      <vt:lpstr>PowerPoint Presentation</vt:lpstr>
      <vt:lpstr>PowerPoint Presentation</vt:lpstr>
      <vt:lpstr>Example: Death rate by age for U.S. women, 2000-2004 </vt:lpstr>
      <vt:lpstr>Logarithmic conversion </vt:lpstr>
      <vt:lpstr>Death rate by age for U.S. women, 2000-2004</vt:lpstr>
      <vt:lpstr>Death rate by age for U.S. women, 2000-2004</vt:lpstr>
      <vt:lpstr>Death rate by age for U.S. women, 2000-2004</vt:lpstr>
      <vt:lpstr>Regression Result </vt:lpstr>
      <vt:lpstr>PowerPoint Presentation</vt:lpstr>
    </vt:vector>
  </TitlesOfParts>
  <Company>Hunter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R2: Proportion Predicted/Explained</dc:title>
  <dc:creator>Shiro Horiuchi</dc:creator>
  <cp:lastModifiedBy>Marcel Ramos</cp:lastModifiedBy>
  <cp:revision>84</cp:revision>
  <dcterms:created xsi:type="dcterms:W3CDTF">2008-09-04T14:47:49Z</dcterms:created>
  <dcterms:modified xsi:type="dcterms:W3CDTF">2020-10-04T16:48:56Z</dcterms:modified>
</cp:coreProperties>
</file>