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06" r:id="rId2"/>
    <p:sldId id="429" r:id="rId3"/>
    <p:sldId id="407" r:id="rId4"/>
    <p:sldId id="415" r:id="rId5"/>
    <p:sldId id="425" r:id="rId6"/>
    <p:sldId id="426" r:id="rId7"/>
    <p:sldId id="427" r:id="rId8"/>
    <p:sldId id="363" r:id="rId9"/>
    <p:sldId id="366" r:id="rId10"/>
    <p:sldId id="367" r:id="rId11"/>
    <p:sldId id="368" r:id="rId12"/>
    <p:sldId id="364" r:id="rId13"/>
    <p:sldId id="365" r:id="rId14"/>
    <p:sldId id="376" r:id="rId15"/>
    <p:sldId id="370" r:id="rId16"/>
    <p:sldId id="414" r:id="rId17"/>
    <p:sldId id="434" r:id="rId18"/>
    <p:sldId id="372" r:id="rId19"/>
    <p:sldId id="428" r:id="rId20"/>
    <p:sldId id="433" r:id="rId21"/>
    <p:sldId id="374" r:id="rId22"/>
    <p:sldId id="375" r:id="rId23"/>
    <p:sldId id="390" r:id="rId24"/>
    <p:sldId id="423" r:id="rId25"/>
    <p:sldId id="384" r:id="rId26"/>
    <p:sldId id="424" r:id="rId27"/>
    <p:sldId id="386" r:id="rId28"/>
    <p:sldId id="385" r:id="rId29"/>
    <p:sldId id="383" r:id="rId30"/>
    <p:sldId id="389" r:id="rId31"/>
    <p:sldId id="391" r:id="rId32"/>
    <p:sldId id="408" r:id="rId33"/>
    <p:sldId id="416" r:id="rId34"/>
    <p:sldId id="417" r:id="rId35"/>
    <p:sldId id="418" r:id="rId36"/>
    <p:sldId id="419" r:id="rId37"/>
    <p:sldId id="420" r:id="rId38"/>
    <p:sldId id="42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3C9E5-EE5F-45C5-A312-29EA52825075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FD14-A183-442A-AD5E-9F1655BB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6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B62BF8-C273-48DE-9332-3BF63BA8514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88283F8-0729-4787-AF1E-A1F03237B365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905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6148F1-A40E-442B-A023-7F938F2F2C42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662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A7CC221-97F0-4332-8A30-2D82B725A254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17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4C1799-8EDC-4C67-9562-1F5E4FBDC344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4CBA8A9-D847-4030-BE21-9E929178639A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36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A71FC7-FB54-48FA-B4D8-0FED981A102E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07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E0DB9E-A95E-4799-97D1-0441BBD740C4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71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5F5E8D-E498-44E5-BD63-BD05A90F1E83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27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7E39805-41C5-4FF1-992A-314F236F1E6D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39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E8ECC2-AE2F-4616-958A-5DCC5C73424E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48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2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0CB9C52-7EC9-41DA-80C6-75C551F4BDAF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419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D23677-569D-4628-807D-83A3CD520596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68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27371C3-21F6-45E5-873E-733EE38395C6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44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BE02BE-79E0-499F-BF62-467AB6D99DFC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3891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5E8D6BD-ED69-4149-B535-6F1927480A1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742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BEB415-B52B-4172-83B7-71651C9E8B20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096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263B7A5-35EC-4350-A78E-4DA4563A97BB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412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1D0F08-C52E-423F-A305-59C1FF854363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45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6D42E2-341F-4847-8583-53F50F574CD7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4505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6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6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E786C94-240F-496D-855A-AE9A2A288ADE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5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13FA62-1C7C-4944-B148-45251FA9158C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3F3577-D1E2-4BF3-83DB-8550752D913F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A6B32A-EF37-497D-AFFE-E60014E8525C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94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9A2F2F-F143-4F8D-B61C-217FE09C78B2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4915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149DF80-1CB5-417A-BC9D-BE314BA0E36D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24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57DF1B-1D44-4FF5-91F4-A282301714C8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18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AC20FD-6FC2-4AB5-A973-426068A4DC6A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66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A4687B-C6B4-44D4-B206-A84FD9959D10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07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5DFD38-A15C-45C8-9A7F-AA86971E3B32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20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512D21-B315-4002-8BC9-B78B2F18CD8B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593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b"/>
          <a:lstStyle>
            <a:lvl1pPr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01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DB2FCCF-0B0C-4700-93CC-BC8E666F02DC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92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BAB974-C24A-4E2B-94FC-23E69B1F89DF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14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84432DA-54EF-4E53-890A-EA8355F8BC64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61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E6689C-76F9-4A6F-B5F7-5B7003C61D76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34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30CD3B4-BC99-48FA-B5AF-81FD8C33E4B0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43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279287-4E05-40DF-A2EB-8144722B5FBD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6553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4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4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D4624F6-0FDC-4980-991B-F90BC6D34103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1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0A4FCA-991C-4380-B1B4-D04D08BAB758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2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DADC908-5EDF-4F69-9420-4E084BD33B47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18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AD0262-E6EF-4E75-90B4-35F67C0B734C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675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22BA1B3-616B-471C-BCE6-4A1143630F8C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892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017EBA-9F4F-473B-80BF-B73000A4F2E7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696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63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9F8D764-29FD-4D9C-A1DD-0E897871E27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97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DAFF33-702D-4795-BF12-F940B0833B8C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716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8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D9AEFE-BC4F-4704-86CA-FC15C2496875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980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C1A414-4050-4D66-A78A-BAF6460FFECE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737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3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BFB33E2-F1EF-495A-AD75-A26C3A3D21C0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1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F74638-BA19-4752-BE48-8566C7C68FDE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2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8F65F0-449D-4D67-9693-B84ECB71BAE8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986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498D15-A136-411A-8E7D-24E3D9A11729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63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8A88938-84C9-4F2F-BC55-CF0192045103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485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E8C2A9-1AEF-4207-A903-BC7DEC8496F1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843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8A07E1F-D444-43C1-8F7F-96D82AF27985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21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508D71-8F98-4A90-9E25-EB9F1C7414D5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04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0BAF894-024B-447B-9885-1D358CF5995F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2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D4769C-B83F-4075-B234-5E672F0AD4DF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723E70-D369-4981-B818-16D513207549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54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09BFC9-3A01-4EBA-8BB9-A8BE6649D1DF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457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8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2BD6BCB-DBA8-4F2C-AF13-A7C49FA9EBA8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0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5E3F-7A91-4ED3-BEA3-40A9F7CF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EB4DD-961A-460B-BA87-D2F675311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68760-49AC-4F41-88C9-1E571705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3565-D380-4E84-AC91-9CA297C1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70D5-5753-4BC1-A3BD-602B918C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2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D0EE-58B4-4FF8-9905-DE849F04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9A29A-61E9-4F5E-8ED7-F92B803BD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9391-174C-4332-BEB4-7FA3CC40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68510-FB33-4B54-AB0C-B2A8D945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EDAF1-751A-4BA6-BF47-64E2E7A2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2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3E43-9873-4AEE-B19C-931729F7A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A8B11-1497-4697-B0E5-DB17B5E45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5017-F072-45A0-ABAF-87759B41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CBF28-8BFA-437C-9762-09E76EE3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765BE-09C9-40A3-BC26-9A2E0E0E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7851-97F9-4F30-99D0-15F6F59A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6458-E353-4F3B-9497-A1E1DA88E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8541-65D2-4E62-8129-917BE4C6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A2FCD-3C8F-479B-8478-5434805A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EB3D5-69D0-4D7F-8F24-9551D19E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2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FACB-0A3E-41A5-AC5C-633AAAAA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52F78-1513-4580-BD0C-09027C18B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1B52E-EF7B-4723-A3B9-AE7B1F07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65B2C-850E-4992-96AF-B7DD20D2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D9279-BF3B-4EB3-A118-F5A3E6E2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2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3D2A-4EA1-46A0-9A77-F14247C6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2B25-F4C6-407B-88D5-7F015AEF7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E418A-0412-4913-869D-641E38E2F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5D347-167D-4893-9E02-A970F1A5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E908-AF36-4D4B-A2A1-732B33E9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DC595-AA26-4CF8-8566-8E51A3FE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5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B70E-AE95-4574-A630-F524560F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D988C-1C41-48BB-9EB7-C6B49F43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1228A-ED92-4603-976E-F3795875F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89B9C-21D3-495F-9247-D3F6E343A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1844D-707D-4068-BFA2-4DC4D2AD9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4F7A1-D62F-4F6B-BF73-060AEC05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7D2DC-3432-45CF-937B-505725A2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43F5-B072-4362-8C3D-BF401F75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39BB-7B09-46B0-8ABC-AB9C13D8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1CF2C-020D-4683-8669-CB38D0B3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1E165-F2A9-4218-AC93-D05D7511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61511-F123-4A4A-9C27-9CBFA628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80BE8-C26B-445F-9002-4F48B084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C4493-0CFB-4E17-A93E-066C676A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FF6A2-E136-4F8E-A2DC-2071890E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7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D64B-760D-4CE7-BF7C-F84FB3E9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D350-C26F-4A7D-8403-C07F837F0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73AA8-8AA0-4A36-9095-D5D5456DD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1C2A0-5BD0-43E1-9F7B-48872160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8B306-24CE-4B8A-8523-1E9337BC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8B0A6-6288-4EA0-8E8C-CF86AC32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1A4B-0962-45FD-BD3D-5DF9241E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1083E-5AEE-4019-9A39-CD35B4A3A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F180F-CD10-4465-921E-60D045F36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17836-1C58-4D91-893F-9AC80CC6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DD85-7C36-43F6-BCA3-4A3C07C2CB6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A23C4-3FA2-4354-90D6-7F2B757C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99F60-5F92-4FB9-90B4-DD46E034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DB013-4EF5-4A0C-A30F-658C0889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21A9B-A59C-4020-97A6-B8A417AE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D8F68-6B0B-4EB7-B7F9-76FD1F069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DD85-7C36-43F6-BCA3-4A3C07C2CB6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1F612-929C-4CAF-B6F8-7A7618B3B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4B4E-31F3-4A06-91C1-B975D5231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B78F-C26B-4EEF-8E2A-783B66A8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057400" y="2209800"/>
            <a:ext cx="772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br>
              <a:rPr lang="en-US" altLang="en-US" sz="4800">
                <a:solidFill>
                  <a:schemeClr val="tx2"/>
                </a:solidFill>
              </a:rPr>
            </a:b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209800" y="2743200"/>
            <a:ext cx="77724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4400" b="1" dirty="0"/>
              <a:t>Logistic Regression: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4400" b="1" dirty="0"/>
              <a:t>Adjusted Odds Ratio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4400" b="1"/>
              <a:t>Part 1</a:t>
            </a:r>
            <a:endParaRPr lang="en-US" altLang="en-US" b="1"/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320684"/>
            <a:ext cx="7772400" cy="1371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kumimoji="1" lang="en-US" altLang="en-US" sz="3200" b="1" dirty="0"/>
              <a:t>Applied Biostatistics I</a:t>
            </a:r>
            <a:br>
              <a:rPr kumimoji="1" lang="en-US" altLang="en-US" sz="3200" b="1" dirty="0"/>
            </a:br>
            <a:br>
              <a:rPr kumimoji="1" lang="en-US" altLang="en-US" sz="3200" b="1" dirty="0"/>
            </a:br>
            <a:endParaRPr kumimoji="1" lang="en-US" alt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CAB7-718B-F44C-8351-5F8C0045C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58" y="5762524"/>
            <a:ext cx="4481674" cy="7176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FA4CEC-AF23-1A47-866E-B0729FD6FD01}"/>
              </a:ext>
            </a:extLst>
          </p:cNvPr>
          <p:cNvSpPr/>
          <p:nvPr/>
        </p:nvSpPr>
        <p:spPr>
          <a:xfrm rot="5400000">
            <a:off x="8976360" y="1508760"/>
            <a:ext cx="3200400" cy="182880"/>
          </a:xfrm>
          <a:prstGeom prst="rect">
            <a:avLst/>
          </a:prstGeom>
          <a:solidFill>
            <a:srgbClr val="00AB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0" hangingPunct="0">
              <a:defRPr/>
            </a:pPr>
            <a:endParaRPr lang="en-US" sz="24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A1318-4166-6140-B179-D16A4ED68770}"/>
              </a:ext>
            </a:extLst>
          </p:cNvPr>
          <p:cNvSpPr/>
          <p:nvPr/>
        </p:nvSpPr>
        <p:spPr>
          <a:xfrm>
            <a:off x="7467600" y="-1500"/>
            <a:ext cx="3200400" cy="182880"/>
          </a:xfrm>
          <a:prstGeom prst="rect">
            <a:avLst/>
          </a:prstGeom>
          <a:solidFill>
            <a:srgbClr val="00ABD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0" hangingPunct="0">
              <a:defRPr/>
            </a:pPr>
            <a:endParaRPr lang="en-US" sz="2400" kern="0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762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Relative Risk 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905000" y="625867"/>
            <a:ext cx="849587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en-US" sz="2800" dirty="0"/>
              <a:t>RR: relative risk, risk ratio, (proportion ratio, probability ratio)</a:t>
            </a:r>
          </a:p>
          <a:p>
            <a:pPr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en-US" sz="2800" dirty="0"/>
              <a:t>Statistically, it is the ratio of two proportions/probabilities. It is a measure of association between two dichotomous variables.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In epidemiology, it is the ratio of disease incidence/prevalence proportions between two groups, one being exposed to the risk of the factor of interest and the other not being exposed to the risk.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Odds Ratio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981200" y="838200"/>
            <a:ext cx="838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en-US" sz="2800" dirty="0"/>
              <a:t>OR: odds ratio</a:t>
            </a:r>
          </a:p>
          <a:p>
            <a:pPr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en-US" sz="2800" dirty="0"/>
              <a:t>Statistically, it is the ratio of two odds. It is also a measure of association between two dichotomous variables.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In epidemiology, it is the ratio of disease incidence/prevalence odds between two groups, one being exposed to the risk of the factor of interest and the other not being exposed to the risk.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9144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/>
              <a:t>Example 1: Age at first birth and breast cancer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269992" y="3985593"/>
            <a:ext cx="624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Source: Pagano &amp; </a:t>
            </a:r>
            <a:r>
              <a:rPr lang="en-US" altLang="en-US" sz="2400" dirty="0" err="1"/>
              <a:t>Gauvreau</a:t>
            </a:r>
            <a:r>
              <a:rPr lang="en-US" altLang="en-US" sz="2400" dirty="0"/>
              <a:t> (2000), pp.144-149.</a:t>
            </a:r>
          </a:p>
        </p:txBody>
      </p:sp>
      <p:graphicFrame>
        <p:nvGraphicFramePr>
          <p:cNvPr id="2938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7081"/>
              </p:ext>
            </p:extLst>
          </p:nvPr>
        </p:nvGraphicFramePr>
        <p:xfrm>
          <a:off x="2705100" y="925996"/>
          <a:ext cx="6781800" cy="2971801"/>
        </p:xfrm>
        <a:graphic>
          <a:graphicData uri="http://schemas.openxmlformats.org/drawingml/2006/table">
            <a:tbl>
              <a:tblPr/>
              <a:tblGrid>
                <a:gridCol w="1774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7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 at first birth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Breast cancer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Developed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 developed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≥ 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 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4475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6168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84" name="Rectangle 3"/>
          <p:cNvSpPr>
            <a:spLocks noChangeArrowheads="1"/>
          </p:cNvSpPr>
          <p:nvPr/>
        </p:nvSpPr>
        <p:spPr bwMode="auto">
          <a:xfrm>
            <a:off x="1828800" y="4634949"/>
            <a:ext cx="853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P(BC|AFB ≥ 25)=31/1628, Odds(BC|AFB ≥ 25)=31/1597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P(BC|AFB &lt; 25)=65/4540, Odds(BC|AFB &lt; 25)=65/4475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898151" y="967409"/>
            <a:ext cx="853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P(BC|AFB ≥ 25)=31/1628, Odds(BC|AFB ≥ 25)=31/1597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P(BC|AFB &lt; 25)=65/4540, Odds(BC|AFB &lt; 25)=65/4475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2209800" y="1943722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RR of breast cancer between late (≥ 25) first birth and early (&lt;25) first birth </a:t>
            </a: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482403"/>
              </p:ext>
            </p:extLst>
          </p:nvPr>
        </p:nvGraphicFramePr>
        <p:xfrm>
          <a:off x="2209801" y="2905320"/>
          <a:ext cx="2629329" cy="946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1091726" imgH="393529" progId="Equation.3">
                  <p:embed/>
                </p:oleObj>
              </mc:Choice>
              <mc:Fallback>
                <p:oleObj name="Equation" r:id="rId4" imgW="1091726" imgH="393529" progId="Equation.3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2905320"/>
                        <a:ext cx="2629329" cy="94622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3"/>
          <p:cNvSpPr>
            <a:spLocks noChangeArrowheads="1"/>
          </p:cNvSpPr>
          <p:nvPr/>
        </p:nvSpPr>
        <p:spPr bwMode="auto">
          <a:xfrm>
            <a:off x="2126751" y="3866959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OR of breast cancer between late (≥ 25) first birth and early (&lt;25) first birth </a:t>
            </a:r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601924"/>
              </p:ext>
            </p:extLst>
          </p:nvPr>
        </p:nvGraphicFramePr>
        <p:xfrm>
          <a:off x="2128464" y="4857560"/>
          <a:ext cx="2743200" cy="987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1091726" imgH="393529" progId="Equation.3">
                  <p:embed/>
                </p:oleObj>
              </mc:Choice>
              <mc:Fallback>
                <p:oleObj name="Equation" r:id="rId6" imgW="1091726" imgH="393529" progId="Equation.3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464" y="4857560"/>
                        <a:ext cx="2743200" cy="98720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7086" y="532172"/>
            <a:ext cx="7848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Odds ratio and case control study</a:t>
            </a:r>
          </a:p>
        </p:txBody>
      </p:sp>
      <p:graphicFrame>
        <p:nvGraphicFramePr>
          <p:cNvPr id="3184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46105"/>
              </p:ext>
            </p:extLst>
          </p:nvPr>
        </p:nvGraphicFramePr>
        <p:xfrm>
          <a:off x="2809461" y="2398645"/>
          <a:ext cx="6781800" cy="2819400"/>
        </p:xfrm>
        <a:graphic>
          <a:graphicData uri="http://schemas.openxmlformats.org/drawingml/2006/table">
            <a:tbl>
              <a:tblPr/>
              <a:tblGrid>
                <a:gridCol w="1774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7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2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 at first birth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Breast cancer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Developed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 developed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0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≥ 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2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 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4475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2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79" name="Rectangle 3"/>
          <p:cNvSpPr>
            <a:spLocks noChangeArrowheads="1"/>
          </p:cNvSpPr>
          <p:nvPr/>
        </p:nvSpPr>
        <p:spPr bwMode="auto">
          <a:xfrm>
            <a:off x="2660486" y="5282259"/>
            <a:ext cx="731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RR=1.282 (changed), OR=1.336 (not changed)</a:t>
            </a:r>
          </a:p>
        </p:txBody>
      </p:sp>
      <p:sp>
        <p:nvSpPr>
          <p:cNvPr id="27680" name="Rectangle 3"/>
          <p:cNvSpPr>
            <a:spLocks noChangeArrowheads="1"/>
          </p:cNvSpPr>
          <p:nvPr/>
        </p:nvSpPr>
        <p:spPr bwMode="auto">
          <a:xfrm>
            <a:off x="2236677" y="1045024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OR is important in case control studies. Suppose in the previous example, we oversample those who developed breast cancer as follows.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60998" y="13699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Unadjusted and adjusted ORs 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932398" y="997449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/>
              <a:t>So far we have been studying </a:t>
            </a:r>
            <a:r>
              <a:rPr lang="en-US" altLang="en-US" i="1" dirty="0"/>
              <a:t>unadjusted</a:t>
            </a:r>
            <a:r>
              <a:rPr lang="en-US" altLang="en-US" dirty="0"/>
              <a:t> ORs (calculated from 2x2 cross-classification tables)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084798" y="2362200"/>
            <a:ext cx="7924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i="1" dirty="0"/>
              <a:t>e</a:t>
            </a:r>
            <a:r>
              <a:rPr lang="el-GR" altLang="en-US" i="1" baseline="30000" dirty="0">
                <a:cs typeface="Times New Roman" panose="02020603050405020304" pitchFamily="18" charset="0"/>
              </a:rPr>
              <a:t>β</a:t>
            </a:r>
            <a:r>
              <a:rPr lang="en-US" altLang="en-US" dirty="0"/>
              <a:t> in a multiple logistic regression model is an OR </a:t>
            </a:r>
            <a:r>
              <a:rPr lang="en-US" altLang="en-US" i="1" dirty="0"/>
              <a:t>adjusted</a:t>
            </a:r>
            <a:r>
              <a:rPr lang="en-US" altLang="en-US" dirty="0"/>
              <a:t> for the other independent variables.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9144000" cy="1447800"/>
          </a:xfrm>
        </p:spPr>
        <p:txBody>
          <a:bodyPr/>
          <a:lstStyle/>
          <a:p>
            <a:pPr eaLnBrk="1" hangingPunct="1"/>
            <a:r>
              <a:rPr lang="en-US" altLang="en-US" sz="3600"/>
              <a:t>Example: Self-reported ill-health for the divorced/separated versus currently married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09800" y="952500"/>
            <a:ext cx="28194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/>
              <a:t>Unadjusted OR</a:t>
            </a:r>
          </a:p>
        </p:txBody>
      </p:sp>
      <p:graphicFrame>
        <p:nvGraphicFramePr>
          <p:cNvPr id="308278" name="Group 54"/>
          <p:cNvGraphicFramePr>
            <a:graphicFrameLocks noGrp="1"/>
          </p:cNvGraphicFramePr>
          <p:nvPr/>
        </p:nvGraphicFramePr>
        <p:xfrm>
          <a:off x="2209800" y="1524001"/>
          <a:ext cx="6858000" cy="2514601"/>
        </p:xfrm>
        <a:graphic>
          <a:graphicData uri="http://schemas.openxmlformats.org/drawingml/2006/table">
            <a:tbl>
              <a:tblPr/>
              <a:tblGrid>
                <a:gridCol w="277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28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Marital status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General health condition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9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 healthy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Healthy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8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Divorced/separated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557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Currently married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771" name="Object 1"/>
          <p:cNvGraphicFramePr>
            <a:graphicFrameLocks noChangeAspect="1"/>
          </p:cNvGraphicFramePr>
          <p:nvPr/>
        </p:nvGraphicFramePr>
        <p:xfrm>
          <a:off x="2304836" y="4038602"/>
          <a:ext cx="3333964" cy="975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473200" imgH="431800" progId="Equation.3">
                  <p:embed/>
                </p:oleObj>
              </mc:Choice>
              <mc:Fallback>
                <p:oleObj name="Equation" r:id="rId4" imgW="1473200" imgH="431800" progId="Equation.3">
                  <p:embed/>
                  <p:pic>
                    <p:nvPicPr>
                      <p:cNvPr id="3177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836" y="4038602"/>
                        <a:ext cx="3333964" cy="97524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2" y="633417"/>
          <a:ext cx="7620000" cy="3536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3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882">
                <a:tc grid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Analysis of Maximum Likelihood Estimates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Parameter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Estimate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Standard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Error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Wald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Chi-Square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 &gt; ChiSq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Intercept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-3.9618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0.2260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307.3417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&lt;.0001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Exactage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0.00296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48.5596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RIAGENDR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Female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0.0657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0.0853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0.5938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0.4409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RaceEthnicity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Hispanic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0.8099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0.1118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52.4519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RaceEthnicity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Non-Hispanic Black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0.5219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0.1077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23.4619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RaceEthnicity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Others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0.4798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0.2413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3.9523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Education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Graduated from HS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0.9865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0.1482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44.2878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Education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Not graduated from HS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1.7584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0.1573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124.9159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Divorced or Separated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0.4955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17.9902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Living with partner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0.1736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1.0432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0.3071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Never married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0.3302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0.1435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5.2980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0.0213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Widowed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0.1015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0.1543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0.4330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0.5105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406" name="Rectangle 1"/>
          <p:cNvSpPr>
            <a:spLocks noChangeArrowheads="1"/>
          </p:cNvSpPr>
          <p:nvPr/>
        </p:nvSpPr>
        <p:spPr bwMode="auto">
          <a:xfrm>
            <a:off x="2154239" y="1644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408" name="Rectangle 6"/>
          <p:cNvSpPr>
            <a:spLocks noChangeArrowheads="1"/>
          </p:cNvSpPr>
          <p:nvPr/>
        </p:nvSpPr>
        <p:spPr bwMode="auto">
          <a:xfrm>
            <a:off x="5791200" y="3155465"/>
            <a:ext cx="1143000" cy="27353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2409" name="Object 1"/>
          <p:cNvGraphicFramePr>
            <a:graphicFrameLocks noChangeAspect="1"/>
          </p:cNvGraphicFramePr>
          <p:nvPr/>
        </p:nvGraphicFramePr>
        <p:xfrm>
          <a:off x="2971800" y="4214325"/>
          <a:ext cx="6172200" cy="820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238500" imgH="431800" progId="Equation.3">
                  <p:embed/>
                </p:oleObj>
              </mc:Choice>
              <mc:Fallback>
                <p:oleObj name="Equation" r:id="rId3" imgW="3238500" imgH="431800" progId="Equation.3">
                  <p:embed/>
                  <p:pic>
                    <p:nvPicPr>
                      <p:cNvPr id="1240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14325"/>
                        <a:ext cx="6172200" cy="82098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10" name="Rectangle 2"/>
          <p:cNvSpPr>
            <a:spLocks noChangeArrowheads="1"/>
          </p:cNvSpPr>
          <p:nvPr/>
        </p:nvSpPr>
        <p:spPr bwMode="auto">
          <a:xfrm>
            <a:off x="1981200" y="0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Logistic regression output (</a:t>
            </a:r>
            <a:r>
              <a:rPr lang="el-GR" altLang="en-US" sz="4000" dirty="0">
                <a:cs typeface="Times New Roman" panose="02020603050405020304" pitchFamily="18" charset="0"/>
              </a:rPr>
              <a:t>β</a:t>
            </a:r>
            <a:r>
              <a:rPr lang="en-US" altLang="en-US" sz="4000" dirty="0">
                <a:cs typeface="Times New Roman" panose="02020603050405020304" pitchFamily="18" charset="0"/>
              </a:rPr>
              <a:t>)</a:t>
            </a:r>
            <a:r>
              <a:rPr lang="en-US" altLang="en-US" sz="4000" dirty="0"/>
              <a:t> </a:t>
            </a:r>
          </a:p>
        </p:txBody>
      </p:sp>
      <p:sp>
        <p:nvSpPr>
          <p:cNvPr id="12411" name="Rectangle 6"/>
          <p:cNvSpPr>
            <a:spLocks noChangeArrowheads="1"/>
          </p:cNvSpPr>
          <p:nvPr/>
        </p:nvSpPr>
        <p:spPr bwMode="auto">
          <a:xfrm>
            <a:off x="5791200" y="1568453"/>
            <a:ext cx="1066800" cy="152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99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2286000" y="716622"/>
            <a:ext cx="7848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Suppose the </a:t>
            </a:r>
            <a:r>
              <a:rPr lang="en-US" altLang="en-US" sz="2800" dirty="0" err="1"/>
              <a:t>i-th</a:t>
            </a:r>
            <a:r>
              <a:rPr lang="en-US" altLang="en-US" sz="2800" dirty="0"/>
              <a:t> and h-</a:t>
            </a:r>
            <a:r>
              <a:rPr lang="en-US" altLang="en-US" sz="2800" dirty="0" err="1"/>
              <a:t>th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indiviudals</a:t>
            </a:r>
            <a:r>
              <a:rPr lang="en-US" altLang="en-US" sz="2800" dirty="0"/>
              <a:t> have the same profiles about gender, age, race/ethnicity and education but the </a:t>
            </a:r>
            <a:r>
              <a:rPr lang="en-US" altLang="en-US" sz="2800" dirty="0" err="1"/>
              <a:t>i-th</a:t>
            </a:r>
            <a:r>
              <a:rPr lang="en-US" altLang="en-US" sz="2800" dirty="0"/>
              <a:t> person is divorced and the h-</a:t>
            </a:r>
            <a:r>
              <a:rPr lang="en-US" altLang="en-US" sz="2800" dirty="0" err="1"/>
              <a:t>th</a:t>
            </a:r>
            <a:r>
              <a:rPr lang="en-US" altLang="en-US" sz="2800" dirty="0"/>
              <a:t> person is currently married. The binary variable for “divorced/separated” is </a:t>
            </a:r>
            <a:r>
              <a:rPr lang="en-US" altLang="en-US" sz="2800" i="1" dirty="0"/>
              <a:t>X</a:t>
            </a:r>
            <a:r>
              <a:rPr lang="en-US" altLang="en-US" sz="2800" i="1" baseline="-25000" dirty="0"/>
              <a:t>9</a:t>
            </a:r>
            <a:r>
              <a:rPr lang="en-US" altLang="en-US" sz="2800" dirty="0"/>
              <a:t>, and the reference category is “currently married”: i.e.,</a:t>
            </a:r>
          </a:p>
        </p:txBody>
      </p:sp>
      <p:graphicFrame>
        <p:nvGraphicFramePr>
          <p:cNvPr id="33795" name="Object 1"/>
          <p:cNvGraphicFramePr>
            <a:graphicFrameLocks noChangeAspect="1"/>
          </p:cNvGraphicFramePr>
          <p:nvPr/>
        </p:nvGraphicFramePr>
        <p:xfrm>
          <a:off x="2390454" y="3810000"/>
          <a:ext cx="5703888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2019300" imgH="457200" progId="Equation.3">
                  <p:embed/>
                </p:oleObj>
              </mc:Choice>
              <mc:Fallback>
                <p:oleObj name="Equation" r:id="rId4" imgW="2019300" imgH="457200" progId="Equation.3">
                  <p:embed/>
                  <p:pic>
                    <p:nvPicPr>
                      <p:cNvPr id="3379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454" y="3810000"/>
                        <a:ext cx="5703888" cy="12890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2362200" y="11130"/>
            <a:ext cx="632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/>
              <a:t>Adjusted OR (categorical risk factor)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1"/>
          <p:cNvGraphicFramePr>
            <a:graphicFrameLocks noChangeAspect="1"/>
          </p:cNvGraphicFramePr>
          <p:nvPr/>
        </p:nvGraphicFramePr>
        <p:xfrm>
          <a:off x="2400300" y="1362948"/>
          <a:ext cx="6096000" cy="3586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2628900" imgH="1549400" progId="Equation.3">
                  <p:embed/>
                </p:oleObj>
              </mc:Choice>
              <mc:Fallback>
                <p:oleObj name="Equation" r:id="rId4" imgW="2628900" imgH="1549400" progId="Equation.3">
                  <p:embed/>
                  <p:pic>
                    <p:nvPicPr>
                      <p:cNvPr id="3584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1362948"/>
                        <a:ext cx="6096000" cy="35861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2256034" y="664396"/>
            <a:ext cx="723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/>
              <a:t>OR for the </a:t>
            </a:r>
            <a:r>
              <a:rPr lang="en-US" altLang="en-US" dirty="0" err="1"/>
              <a:t>i-th</a:t>
            </a:r>
            <a:r>
              <a:rPr lang="en-US" altLang="en-US" dirty="0"/>
              <a:t> versus h-</a:t>
            </a:r>
            <a:r>
              <a:rPr lang="en-US" altLang="en-US" dirty="0" err="1"/>
              <a:t>th</a:t>
            </a:r>
            <a:r>
              <a:rPr lang="en-US" altLang="en-US" dirty="0"/>
              <a:t> individuals is: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2286000" y="0"/>
            <a:ext cx="632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/>
              <a:t>Adjusted OR (categorical risk factor)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4495801"/>
            <a:ext cx="35814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                               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204" y="4612767"/>
            <a:ext cx="5945363" cy="4123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4738" y="1"/>
            <a:ext cx="7772400" cy="727075"/>
          </a:xfrm>
        </p:spPr>
        <p:txBody>
          <a:bodyPr/>
          <a:lstStyle/>
          <a:p>
            <a:pPr eaLnBrk="1" hangingPunct="1"/>
            <a:r>
              <a:rPr lang="en-US" altLang="en-US" dirty="0"/>
              <a:t>Learning Objectives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30438" y="2209800"/>
            <a:ext cx="8001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/>
              <a:t>To understand the meaning of e</a:t>
            </a:r>
            <a:r>
              <a:rPr lang="el-GR" altLang="en-US" baseline="30000"/>
              <a:t>β</a:t>
            </a:r>
            <a:r>
              <a:rPr lang="en-US" altLang="en-US"/>
              <a:t> (adjusted odds ratio) in the logistic regression model.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/>
              <a:t>To be able to interpret estimated values of e</a:t>
            </a:r>
            <a:r>
              <a:rPr lang="el-GR" altLang="en-US" baseline="30000"/>
              <a:t>β</a:t>
            </a:r>
            <a:r>
              <a:rPr lang="en-US" altLang="en-US"/>
              <a:t> in logistic regression results.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2" y="633417"/>
          <a:ext cx="7620000" cy="3536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3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882">
                <a:tc grid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Analysis of Maximum Likelihood Estimates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Parameter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Estimate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Standard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Error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Wald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Chi-Square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 &gt; ChiSq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Intercept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-3.9618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0.2260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307.3417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&lt;.0001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Exactage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0.00296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48.5596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RIAGENDR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Female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0.0657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0.0853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0.5938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0.4409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RaceEthnicity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Hispanic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0.8099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0.1118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52.4519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RaceEthnicity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Non-Hispanic Black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0.5219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0.1077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23.4619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RaceEthnicity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Others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0.4798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0.2413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3.9523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Education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Graduated from HS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0.9865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0.1482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44.2878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Education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Not graduated from HS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1.7584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0.1573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124.9159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Divorced or Separated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0.4955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17.9902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Living with partner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0.1736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1.0432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0.3071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Never married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0.3302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0.1435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5.2980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0.0213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Widowed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0.1015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0.1543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0.4330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0.5105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406" name="Rectangle 1"/>
          <p:cNvSpPr>
            <a:spLocks noChangeArrowheads="1"/>
          </p:cNvSpPr>
          <p:nvPr/>
        </p:nvSpPr>
        <p:spPr bwMode="auto">
          <a:xfrm>
            <a:off x="2154239" y="1644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408" name="Rectangle 6"/>
          <p:cNvSpPr>
            <a:spLocks noChangeArrowheads="1"/>
          </p:cNvSpPr>
          <p:nvPr/>
        </p:nvSpPr>
        <p:spPr bwMode="auto">
          <a:xfrm>
            <a:off x="5791200" y="3155465"/>
            <a:ext cx="1143000" cy="27353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2409" name="Object 1"/>
          <p:cNvGraphicFramePr>
            <a:graphicFrameLocks noChangeAspect="1"/>
          </p:cNvGraphicFramePr>
          <p:nvPr/>
        </p:nvGraphicFramePr>
        <p:xfrm>
          <a:off x="2971800" y="4214325"/>
          <a:ext cx="6172200" cy="820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3238500" imgH="431800" progId="Equation.3">
                  <p:embed/>
                </p:oleObj>
              </mc:Choice>
              <mc:Fallback>
                <p:oleObj name="Equation" r:id="rId3" imgW="3238500" imgH="431800" progId="Equation.3">
                  <p:embed/>
                  <p:pic>
                    <p:nvPicPr>
                      <p:cNvPr id="1240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14325"/>
                        <a:ext cx="6172200" cy="82098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10" name="Rectangle 2"/>
          <p:cNvSpPr>
            <a:spLocks noChangeArrowheads="1"/>
          </p:cNvSpPr>
          <p:nvPr/>
        </p:nvSpPr>
        <p:spPr bwMode="auto">
          <a:xfrm>
            <a:off x="1981200" y="0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Logistic regression output (</a:t>
            </a:r>
            <a:r>
              <a:rPr lang="el-GR" altLang="en-US" sz="4000" dirty="0">
                <a:cs typeface="Times New Roman" panose="02020603050405020304" pitchFamily="18" charset="0"/>
              </a:rPr>
              <a:t>β</a:t>
            </a:r>
            <a:r>
              <a:rPr lang="en-US" altLang="en-US" sz="4000" dirty="0">
                <a:cs typeface="Times New Roman" panose="02020603050405020304" pitchFamily="18" charset="0"/>
              </a:rPr>
              <a:t>)</a:t>
            </a:r>
            <a:r>
              <a:rPr lang="en-US" altLang="en-US" sz="4000" dirty="0"/>
              <a:t> </a:t>
            </a:r>
          </a:p>
        </p:txBody>
      </p:sp>
      <p:sp>
        <p:nvSpPr>
          <p:cNvPr id="12411" name="Rectangle 6"/>
          <p:cNvSpPr>
            <a:spLocks noChangeArrowheads="1"/>
          </p:cNvSpPr>
          <p:nvPr/>
        </p:nvSpPr>
        <p:spPr bwMode="auto">
          <a:xfrm>
            <a:off x="5791200" y="1568453"/>
            <a:ext cx="1066800" cy="152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19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2379323" y="14478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Suppose the </a:t>
            </a:r>
            <a:r>
              <a:rPr lang="en-US" altLang="en-US" sz="2800" dirty="0" err="1"/>
              <a:t>i-th</a:t>
            </a:r>
            <a:r>
              <a:rPr lang="en-US" altLang="en-US" sz="2800" dirty="0"/>
              <a:t> and h-</a:t>
            </a:r>
            <a:r>
              <a:rPr lang="en-US" altLang="en-US" sz="2800" dirty="0" err="1"/>
              <a:t>th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indiviudals</a:t>
            </a:r>
            <a:r>
              <a:rPr lang="en-US" altLang="en-US" sz="2800" dirty="0"/>
              <a:t> have the same profiles about gender, race/ethnicity, education and marital status but the </a:t>
            </a:r>
            <a:r>
              <a:rPr lang="en-US" altLang="en-US" sz="2800" dirty="0" err="1"/>
              <a:t>i-th</a:t>
            </a:r>
            <a:r>
              <a:rPr lang="en-US" altLang="en-US" sz="2800" dirty="0"/>
              <a:t> person is 41 yeas old and the h-</a:t>
            </a:r>
            <a:r>
              <a:rPr lang="en-US" altLang="en-US" sz="2800" dirty="0" err="1"/>
              <a:t>th</a:t>
            </a:r>
            <a:r>
              <a:rPr lang="en-US" altLang="en-US" sz="2800" dirty="0"/>
              <a:t> person is 40 years old. Age is </a:t>
            </a:r>
            <a:r>
              <a:rPr lang="en-US" altLang="en-US" sz="2800" i="1" dirty="0"/>
              <a:t>X</a:t>
            </a:r>
            <a:r>
              <a:rPr lang="en-US" altLang="en-US" sz="2800" i="1" baseline="-25000" dirty="0"/>
              <a:t>2</a:t>
            </a:r>
            <a:r>
              <a:rPr lang="en-US" altLang="en-US" sz="2800" dirty="0"/>
              <a:t>:  i.e.,</a:t>
            </a:r>
          </a:p>
        </p:txBody>
      </p:sp>
      <p:graphicFrame>
        <p:nvGraphicFramePr>
          <p:cNvPr id="37891" name="Object 1"/>
          <p:cNvGraphicFramePr>
            <a:graphicFrameLocks noChangeAspect="1"/>
          </p:cNvGraphicFramePr>
          <p:nvPr/>
        </p:nvGraphicFramePr>
        <p:xfrm>
          <a:off x="2379323" y="3435350"/>
          <a:ext cx="46990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1663700" imgH="457200" progId="Equation.3">
                  <p:embed/>
                </p:oleObj>
              </mc:Choice>
              <mc:Fallback>
                <p:oleObj name="Equation" r:id="rId4" imgW="1663700" imgH="457200" progId="Equation.3">
                  <p:embed/>
                  <p:pic>
                    <p:nvPicPr>
                      <p:cNvPr id="3789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323" y="3435350"/>
                        <a:ext cx="4699000" cy="12890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345076" y="762000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/>
              <a:t>Adjusted OR (numerical risk factor)</a:t>
            </a: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1676400" y="0"/>
            <a:ext cx="883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Example: Self-reported ill-health with respect to 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Object 1"/>
          <p:cNvGraphicFramePr>
            <a:graphicFrameLocks noChangeAspect="1"/>
          </p:cNvGraphicFramePr>
          <p:nvPr/>
        </p:nvGraphicFramePr>
        <p:xfrm>
          <a:off x="2357064" y="1219201"/>
          <a:ext cx="5643937" cy="3907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2197100" imgH="1524000" progId="Equation.3">
                  <p:embed/>
                </p:oleObj>
              </mc:Choice>
              <mc:Fallback>
                <p:oleObj name="Equation" r:id="rId4" imgW="2197100" imgH="1524000" progId="Equation.3">
                  <p:embed/>
                  <p:pic>
                    <p:nvPicPr>
                      <p:cNvPr id="3993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064" y="1219201"/>
                        <a:ext cx="5643937" cy="390745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2369906" y="695218"/>
            <a:ext cx="7155094" cy="60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OR for the </a:t>
            </a:r>
            <a:r>
              <a:rPr lang="en-US" altLang="en-US" sz="2800" dirty="0" err="1"/>
              <a:t>i-th</a:t>
            </a:r>
            <a:r>
              <a:rPr lang="en-US" altLang="en-US" sz="2800" dirty="0"/>
              <a:t> versus h-</a:t>
            </a:r>
            <a:r>
              <a:rPr lang="en-US" altLang="en-US" sz="2800" dirty="0" err="1"/>
              <a:t>th</a:t>
            </a:r>
            <a:r>
              <a:rPr lang="en-US" altLang="en-US" sz="2800" dirty="0"/>
              <a:t> individuals is: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2362200" y="0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/>
              <a:t>Adjusted OR (numerical risk factor)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4400" y="4419602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848" y="4711989"/>
            <a:ext cx="3505504" cy="5852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7064" y="4725961"/>
            <a:ext cx="7619999" cy="5285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2276582" y="3947132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Reference categories: White, College graduate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286000" y="1219200"/>
            <a:ext cx="74676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Logistic regression of self-reported health (healthy/unhealthy) on race/ethnicity &amp; education.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NHANES 2005-2006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Hispanic (W+B) and  Non-Hispanic White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ages 25-84</a:t>
            </a: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1981200" y="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§2. </a:t>
            </a:r>
            <a:r>
              <a:rPr lang="en-US" altLang="en-US" sz="4000" dirty="0"/>
              <a:t>Odds ratio and logistic regression:</a:t>
            </a:r>
            <a:br>
              <a:rPr lang="en-US" altLang="en-US" sz="4000" dirty="0"/>
            </a:br>
            <a:r>
              <a:rPr lang="en-US" altLang="en-US" sz="4000" dirty="0"/>
              <a:t>Simple Examples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209800" y="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Case 1: Only a Constant </a:t>
            </a:r>
          </a:p>
        </p:txBody>
      </p:sp>
      <p:graphicFrame>
        <p:nvGraphicFramePr>
          <p:cNvPr id="44035" name="Object 1"/>
          <p:cNvGraphicFramePr>
            <a:graphicFrameLocks noChangeAspect="1"/>
          </p:cNvGraphicFramePr>
          <p:nvPr/>
        </p:nvGraphicFramePr>
        <p:xfrm>
          <a:off x="2227780" y="2794659"/>
          <a:ext cx="2057400" cy="228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800100" imgH="889000" progId="Equation.3">
                  <p:embed/>
                </p:oleObj>
              </mc:Choice>
              <mc:Fallback>
                <p:oleObj name="Equation" r:id="rId4" imgW="800100" imgH="889000" progId="Equation.3">
                  <p:embed/>
                  <p:pic>
                    <p:nvPicPr>
                      <p:cNvPr id="4403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780" y="2794659"/>
                        <a:ext cx="2057400" cy="22812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1"/>
          <p:cNvGraphicFramePr>
            <a:graphicFrameLocks noChangeAspect="1"/>
          </p:cNvGraphicFramePr>
          <p:nvPr/>
        </p:nvGraphicFramePr>
        <p:xfrm>
          <a:off x="2209800" y="662684"/>
          <a:ext cx="6248400" cy="213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2590800" imgH="889000" progId="Equation.3">
                  <p:embed/>
                </p:oleObj>
              </mc:Choice>
              <mc:Fallback>
                <p:oleObj name="Equation" r:id="rId6" imgW="2590800" imgH="889000" progId="Equation.3">
                  <p:embed/>
                  <p:pic>
                    <p:nvPicPr>
                      <p:cNvPr id="4403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62684"/>
                        <a:ext cx="6248400" cy="213882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1" y="45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46083" name="Picture 8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838" y="1940481"/>
            <a:ext cx="86106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084" name="Object 1"/>
          <p:cNvGraphicFramePr>
            <a:graphicFrameLocks noChangeAspect="1"/>
          </p:cNvGraphicFramePr>
          <p:nvPr/>
        </p:nvGraphicFramePr>
        <p:xfrm>
          <a:off x="2187540" y="533401"/>
          <a:ext cx="1622461" cy="179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5" imgW="800100" imgH="889000" progId="Equation.3">
                  <p:embed/>
                </p:oleObj>
              </mc:Choice>
              <mc:Fallback>
                <p:oleObj name="Equation" r:id="rId5" imgW="800100" imgH="889000" progId="Equation.3">
                  <p:embed/>
                  <p:pic>
                    <p:nvPicPr>
                      <p:cNvPr id="4608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40" y="533401"/>
                        <a:ext cx="1622461" cy="179896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1"/>
          <p:cNvGraphicFramePr>
            <a:graphicFrameLocks noChangeAspect="1"/>
          </p:cNvGraphicFramePr>
          <p:nvPr/>
        </p:nvGraphicFramePr>
        <p:xfrm>
          <a:off x="6087438" y="730529"/>
          <a:ext cx="29464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7" imgW="1180588" imgH="406224" progId="Equation.3">
                  <p:embed/>
                </p:oleObj>
              </mc:Choice>
              <mc:Fallback>
                <p:oleObj name="Equation" r:id="rId7" imgW="1180588" imgH="406224" progId="Equation.3">
                  <p:embed/>
                  <p:pic>
                    <p:nvPicPr>
                      <p:cNvPr id="460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7438" y="730529"/>
                        <a:ext cx="2946400" cy="10128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2209800" y="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Case 1: Only a Constant </a:t>
            </a:r>
          </a:p>
        </p:txBody>
      </p:sp>
      <p:sp>
        <p:nvSpPr>
          <p:cNvPr id="46087" name="Rectangle 103"/>
          <p:cNvSpPr>
            <a:spLocks noChangeArrowheads="1"/>
          </p:cNvSpPr>
          <p:nvPr/>
        </p:nvSpPr>
        <p:spPr bwMode="auto">
          <a:xfrm>
            <a:off x="9824378" y="2738813"/>
            <a:ext cx="5334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40072" name="Group 104"/>
          <p:cNvGraphicFramePr>
            <a:graphicFrameLocks noGrp="1"/>
          </p:cNvGraphicFramePr>
          <p:nvPr/>
        </p:nvGraphicFramePr>
        <p:xfrm>
          <a:off x="1917557" y="3115755"/>
          <a:ext cx="5638800" cy="886404"/>
        </p:xfrm>
        <a:graphic>
          <a:graphicData uri="http://schemas.openxmlformats.org/drawingml/2006/table">
            <a:tbl>
              <a:tblPr/>
              <a:tblGrid>
                <a:gridCol w="118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R/E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Unhealthy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4" marB="4573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Healthy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4" marB="4573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Odds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4" marB="4573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W+H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4" marB="4573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480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4" marB="4573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1947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4" marB="4573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0.247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4" marB="45734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105" name="Rectangle 121"/>
          <p:cNvSpPr>
            <a:spLocks noChangeArrowheads="1"/>
          </p:cNvSpPr>
          <p:nvPr/>
        </p:nvSpPr>
        <p:spPr bwMode="auto">
          <a:xfrm>
            <a:off x="6541651" y="3698494"/>
            <a:ext cx="1003576" cy="287234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6106" name="Rectangle 103"/>
          <p:cNvSpPr>
            <a:spLocks noChangeArrowheads="1"/>
          </p:cNvSpPr>
          <p:nvPr/>
        </p:nvSpPr>
        <p:spPr bwMode="auto">
          <a:xfrm>
            <a:off x="4109378" y="2723867"/>
            <a:ext cx="8382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6107" name="Object 1"/>
          <p:cNvGraphicFramePr>
            <a:graphicFrameLocks noChangeAspect="1"/>
          </p:cNvGraphicFramePr>
          <p:nvPr/>
        </p:nvGraphicFramePr>
        <p:xfrm>
          <a:off x="2057401" y="4100773"/>
          <a:ext cx="471011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9" imgW="2273300" imgH="431800" progId="Equation.3">
                  <p:embed/>
                </p:oleObj>
              </mc:Choice>
              <mc:Fallback>
                <p:oleObj name="Equation" r:id="rId9" imgW="2273300" imgH="431800" progId="Equation.3">
                  <p:embed/>
                  <p:pic>
                    <p:nvPicPr>
                      <p:cNvPr id="4610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4100773"/>
                        <a:ext cx="4710113" cy="8937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1"/>
          <p:cNvGraphicFramePr>
            <a:graphicFrameLocks noChangeAspect="1"/>
          </p:cNvGraphicFramePr>
          <p:nvPr/>
        </p:nvGraphicFramePr>
        <p:xfrm>
          <a:off x="2138737" y="2848032"/>
          <a:ext cx="2984656" cy="210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1257300" imgH="889000" progId="Equation.3">
                  <p:embed/>
                </p:oleObj>
              </mc:Choice>
              <mc:Fallback>
                <p:oleObj name="Equation" r:id="rId4" imgW="1257300" imgH="889000" progId="Equation.3">
                  <p:embed/>
                  <p:pic>
                    <p:nvPicPr>
                      <p:cNvPr id="4813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737" y="2848032"/>
                        <a:ext cx="2984656" cy="210496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1"/>
          <p:cNvGraphicFramePr>
            <a:graphicFrameLocks noChangeAspect="1"/>
          </p:cNvGraphicFramePr>
          <p:nvPr/>
        </p:nvGraphicFramePr>
        <p:xfrm>
          <a:off x="2138738" y="609601"/>
          <a:ext cx="6471863" cy="221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6" imgW="2590800" imgH="889000" progId="Equation.3">
                  <p:embed/>
                </p:oleObj>
              </mc:Choice>
              <mc:Fallback>
                <p:oleObj name="Equation" r:id="rId6" imgW="2590800" imgH="889000" progId="Equation.3">
                  <p:embed/>
                  <p:pic>
                    <p:nvPicPr>
                      <p:cNvPr id="4813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738" y="609601"/>
                        <a:ext cx="6471863" cy="22153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2209800" y="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Case 2: One Factor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01" y="2129963"/>
            <a:ext cx="83820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09" name="Rectangle 46"/>
          <p:cNvSpPr>
            <a:spLocks noChangeArrowheads="1"/>
          </p:cNvSpPr>
          <p:nvPr/>
        </p:nvSpPr>
        <p:spPr bwMode="auto">
          <a:xfrm>
            <a:off x="9320801" y="2891963"/>
            <a:ext cx="838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0213" name="Rectangle 46"/>
          <p:cNvSpPr>
            <a:spLocks noChangeArrowheads="1"/>
          </p:cNvSpPr>
          <p:nvPr/>
        </p:nvSpPr>
        <p:spPr bwMode="auto">
          <a:xfrm>
            <a:off x="4063001" y="2891963"/>
            <a:ext cx="838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24001" y="45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0179" name="Object 1"/>
          <p:cNvGraphicFramePr>
            <a:graphicFrameLocks noChangeAspect="1"/>
          </p:cNvGraphicFramePr>
          <p:nvPr/>
        </p:nvGraphicFramePr>
        <p:xfrm>
          <a:off x="1981200" y="525462"/>
          <a:ext cx="2743200" cy="1934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5" imgW="1257300" imgH="889000" progId="Equation.3">
                  <p:embed/>
                </p:oleObj>
              </mc:Choice>
              <mc:Fallback>
                <p:oleObj name="Equation" r:id="rId5" imgW="1257300" imgH="889000" progId="Equation.3">
                  <p:embed/>
                  <p:pic>
                    <p:nvPicPr>
                      <p:cNvPr id="5017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25462"/>
                        <a:ext cx="2743200" cy="193467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2209800" y="0"/>
            <a:ext cx="74676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Case 2: One Factor  </a:t>
            </a:r>
          </a:p>
        </p:txBody>
      </p:sp>
      <p:graphicFrame>
        <p:nvGraphicFramePr>
          <p:cNvPr id="344105" name="Group 41"/>
          <p:cNvGraphicFramePr>
            <a:graphicFrameLocks noGrp="1"/>
          </p:cNvGraphicFramePr>
          <p:nvPr/>
        </p:nvGraphicFramePr>
        <p:xfrm>
          <a:off x="1863725" y="3582833"/>
          <a:ext cx="7086600" cy="1554162"/>
        </p:xfrm>
        <a:graphic>
          <a:graphicData uri="http://schemas.openxmlformats.org/drawingml/2006/table">
            <a:tbl>
              <a:tblPr/>
              <a:tblGrid>
                <a:gridCol w="123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R/E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Unhealthy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Healthy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Odds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OR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H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241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482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0.500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3.065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W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239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1465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Mincho" pitchFamily="49" charset="-128"/>
                          <a:cs typeface="Arial" charset="0"/>
                        </a:rPr>
                        <a:t>0.163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210" name="Rectangle 47"/>
          <p:cNvSpPr>
            <a:spLocks noChangeArrowheads="1"/>
          </p:cNvSpPr>
          <p:nvPr/>
        </p:nvSpPr>
        <p:spPr bwMode="auto">
          <a:xfrm>
            <a:off x="7959725" y="4268633"/>
            <a:ext cx="9144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0211" name="Rectangle 48"/>
          <p:cNvSpPr>
            <a:spLocks noChangeArrowheads="1"/>
          </p:cNvSpPr>
          <p:nvPr/>
        </p:nvSpPr>
        <p:spPr bwMode="auto">
          <a:xfrm>
            <a:off x="6664325" y="4687733"/>
            <a:ext cx="9906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0212" name="Object 1"/>
          <p:cNvGraphicFramePr>
            <a:graphicFrameLocks noChangeAspect="1"/>
          </p:cNvGraphicFramePr>
          <p:nvPr/>
        </p:nvGraphicFramePr>
        <p:xfrm>
          <a:off x="5407026" y="696451"/>
          <a:ext cx="4803775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7" imgW="2374900" imgH="711200" progId="Equation.3">
                  <p:embed/>
                </p:oleObj>
              </mc:Choice>
              <mc:Fallback>
                <p:oleObj name="Equation" r:id="rId7" imgW="2374900" imgH="711200" progId="Equation.3">
                  <p:embed/>
                  <p:pic>
                    <p:nvPicPr>
                      <p:cNvPr id="5021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6" y="696451"/>
                        <a:ext cx="4803775" cy="14335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24001" y="45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52228" name="Picture 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7000"/>
            <a:ext cx="815340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87"/>
          <p:cNvSpPr>
            <a:spLocks noChangeArrowheads="1"/>
          </p:cNvSpPr>
          <p:nvPr/>
        </p:nvSpPr>
        <p:spPr bwMode="auto">
          <a:xfrm>
            <a:off x="9296400" y="3352800"/>
            <a:ext cx="8382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2227" name="Object 1"/>
          <p:cNvGraphicFramePr>
            <a:graphicFrameLocks noChangeAspect="1"/>
          </p:cNvGraphicFramePr>
          <p:nvPr/>
        </p:nvGraphicFramePr>
        <p:xfrm>
          <a:off x="3352801" y="685800"/>
          <a:ext cx="5638800" cy="2236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5" imgW="2235200" imgH="889000" progId="Equation.3">
                  <p:embed/>
                </p:oleObj>
              </mc:Choice>
              <mc:Fallback>
                <p:oleObj name="Equation" r:id="rId5" imgW="2235200" imgH="889000" progId="Equation.3">
                  <p:embed/>
                  <p:pic>
                    <p:nvPicPr>
                      <p:cNvPr id="5222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685800"/>
                        <a:ext cx="5638800" cy="223657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2"/>
          <p:cNvSpPr>
            <a:spLocks noChangeArrowheads="1"/>
          </p:cNvSpPr>
          <p:nvPr/>
        </p:nvSpPr>
        <p:spPr bwMode="auto">
          <a:xfrm>
            <a:off x="2209800" y="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Case 3: Two Factors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2"/>
          <p:cNvSpPr>
            <a:spLocks noChangeArrowheads="1"/>
          </p:cNvSpPr>
          <p:nvPr/>
        </p:nvSpPr>
        <p:spPr bwMode="auto">
          <a:xfrm>
            <a:off x="1524001" y="45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38365" name="Group 445"/>
          <p:cNvGraphicFramePr>
            <a:graphicFrameLocks noGrp="1"/>
          </p:cNvGraphicFramePr>
          <p:nvPr/>
        </p:nvGraphicFramePr>
        <p:xfrm>
          <a:off x="1524000" y="1295400"/>
          <a:ext cx="8991600" cy="3657600"/>
        </p:xfrm>
        <a:graphic>
          <a:graphicData uri="http://schemas.openxmlformats.org/drawingml/2006/table">
            <a:tbl>
              <a:tblPr/>
              <a:tblGrid>
                <a:gridCol w="152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3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Educ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R/E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Unhealthy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Healthy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Odds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Total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W+H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480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1947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0.247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241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482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0.500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3.065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239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1465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0.163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NoHS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189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219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0.863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2.377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65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179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0.363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51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220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0.218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1.153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151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798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0.189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51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College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0.093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1.974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23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488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0.047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4356" name="Rectangle 447"/>
          <p:cNvSpPr>
            <a:spLocks noChangeArrowheads="1"/>
          </p:cNvSpPr>
          <p:nvPr/>
        </p:nvSpPr>
        <p:spPr bwMode="auto">
          <a:xfrm>
            <a:off x="9509589" y="2152864"/>
            <a:ext cx="9144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4357" name="Rectangle 448"/>
          <p:cNvSpPr>
            <a:spLocks noChangeArrowheads="1"/>
          </p:cNvSpPr>
          <p:nvPr/>
        </p:nvSpPr>
        <p:spPr bwMode="auto">
          <a:xfrm>
            <a:off x="9509589" y="2895600"/>
            <a:ext cx="914400" cy="19812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76200"/>
            <a:ext cx="6629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Outline 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86000" y="2133600"/>
            <a:ext cx="8001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/>
              <a:t>1. Odds ratio and logistic regression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/>
              <a:t>2. Simple examples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/>
              <a:t>3. Examples from publications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524001" y="45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563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2" y="1883568"/>
            <a:ext cx="11201400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2286000" y="1355690"/>
            <a:ext cx="8458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42950" indent="-7429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				</a:t>
            </a:r>
            <a:endParaRPr lang="en-US" altLang="en-US" sz="3600" baseline="-25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   Education</a:t>
            </a:r>
            <a:endParaRPr lang="en-US" altLang="en-US" sz="3600" baseline="-25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					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							 S.R. Health 				</a:t>
            </a:r>
            <a:endParaRPr lang="en-US" altLang="en-US" sz="3600" baseline="-25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aseline="-25000" dirty="0"/>
              <a:t>    </a:t>
            </a:r>
            <a:r>
              <a:rPr lang="en-US" altLang="en-US" sz="3600" dirty="0"/>
              <a:t>Race/Ethnicity</a:t>
            </a:r>
          </a:p>
        </p:txBody>
      </p:sp>
      <p:sp>
        <p:nvSpPr>
          <p:cNvPr id="58371" name="Arc 17"/>
          <p:cNvSpPr>
            <a:spLocks noChangeArrowheads="1"/>
          </p:cNvSpPr>
          <p:nvPr/>
        </p:nvSpPr>
        <p:spPr bwMode="auto">
          <a:xfrm rot="10800000">
            <a:off x="1752600" y="2193890"/>
            <a:ext cx="1752600" cy="2362200"/>
          </a:xfrm>
          <a:custGeom>
            <a:avLst/>
            <a:gdLst>
              <a:gd name="T0" fmla="*/ 241573 w 1828800"/>
              <a:gd name="T1" fmla="*/ 1740 h 2133600"/>
              <a:gd name="T2" fmla="*/ 244430 w 1828800"/>
              <a:gd name="T3" fmla="*/ 25026130 h 2133600"/>
              <a:gd name="T4" fmla="*/ 221473 w 1828800"/>
              <a:gd name="T5" fmla="*/ 49941565 h 2133600"/>
              <a:gd name="T6" fmla="*/ 11796480 60000 65536"/>
              <a:gd name="T7" fmla="*/ 11796480 60000 65536"/>
              <a:gd name="T8" fmla="*/ 11796480 60000 65536"/>
              <a:gd name="T9" fmla="*/ 828529 w 1828800"/>
              <a:gd name="T10" fmla="*/ 0 h 2133600"/>
              <a:gd name="T11" fmla="*/ 1828800 w 1828800"/>
              <a:gd name="T12" fmla="*/ 2133600 h 2133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0" h="2133600" stroke="0">
                <a:moveTo>
                  <a:pt x="903717" y="73"/>
                </a:moveTo>
                <a:lnTo>
                  <a:pt x="903716" y="72"/>
                </a:lnTo>
                <a:cubicBezTo>
                  <a:pt x="907277" y="24"/>
                  <a:pt x="910838" y="-1"/>
                  <a:pt x="914400" y="0"/>
                </a:cubicBezTo>
                <a:cubicBezTo>
                  <a:pt x="1419409" y="0"/>
                  <a:pt x="1828800" y="477622"/>
                  <a:pt x="1828800" y="1066800"/>
                </a:cubicBezTo>
                <a:cubicBezTo>
                  <a:pt x="1828800" y="1655977"/>
                  <a:pt x="1419409" y="2133600"/>
                  <a:pt x="914400" y="2133600"/>
                </a:cubicBezTo>
                <a:cubicBezTo>
                  <a:pt x="885728" y="2133600"/>
                  <a:pt x="857072" y="2132026"/>
                  <a:pt x="828526" y="2128885"/>
                </a:cubicBezTo>
                <a:lnTo>
                  <a:pt x="914400" y="1066800"/>
                </a:lnTo>
                <a:lnTo>
                  <a:pt x="903717" y="73"/>
                </a:lnTo>
                <a:close/>
              </a:path>
              <a:path w="1828800" h="2133600" fill="none">
                <a:moveTo>
                  <a:pt x="903717" y="73"/>
                </a:moveTo>
                <a:lnTo>
                  <a:pt x="903716" y="72"/>
                </a:lnTo>
                <a:cubicBezTo>
                  <a:pt x="907277" y="24"/>
                  <a:pt x="910838" y="-1"/>
                  <a:pt x="914400" y="0"/>
                </a:cubicBezTo>
                <a:cubicBezTo>
                  <a:pt x="1419409" y="0"/>
                  <a:pt x="1828800" y="477622"/>
                  <a:pt x="1828800" y="1066800"/>
                </a:cubicBezTo>
                <a:cubicBezTo>
                  <a:pt x="1828800" y="1655977"/>
                  <a:pt x="1419409" y="2133600"/>
                  <a:pt x="914400" y="2133600"/>
                </a:cubicBezTo>
                <a:cubicBezTo>
                  <a:pt x="885728" y="2133600"/>
                  <a:pt x="857072" y="2132026"/>
                  <a:pt x="828526" y="2128885"/>
                </a:cubicBezTo>
              </a:path>
            </a:pathLst>
          </a:custGeom>
          <a:noFill/>
          <a:ln w="9525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45413"/>
            <a:ext cx="8153400" cy="5187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/>
              <a:t>Controlling for Education</a:t>
            </a: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4800600" y="2270090"/>
            <a:ext cx="3048000" cy="990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 flipV="1">
            <a:off x="5486400" y="3413090"/>
            <a:ext cx="2362200" cy="1143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Text Box 14"/>
          <p:cNvSpPr txBox="1">
            <a:spLocks noChangeArrowheads="1"/>
          </p:cNvSpPr>
          <p:nvPr/>
        </p:nvSpPr>
        <p:spPr bwMode="auto">
          <a:xfrm>
            <a:off x="6629400" y="387029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(OR=1.683)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286000" y="936625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Race/Ethnicity			      S.R. Health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5334000" y="1317625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270500" y="1381091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(OR=3.065)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97971"/>
            <a:ext cx="8077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§3. Presentation of logistic regression results as adjusted odds ratios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905000" y="1600200"/>
            <a:ext cx="8534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/>
              <a:t>Examples: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en-US" altLang="en-US"/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/>
              <a:t>Wisborg et al. 2001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en-US" altLang="en-US"/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/>
              <a:t>Ford et al. 2005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1"/>
            <a:ext cx="883285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76201"/>
            <a:ext cx="8485187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463800" y="1752600"/>
            <a:ext cx="2413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438400" y="1371600"/>
            <a:ext cx="21336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239000" y="1920876"/>
            <a:ext cx="381000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63000" y="1920876"/>
            <a:ext cx="381000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6201"/>
            <a:ext cx="8610600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463800" y="1752600"/>
            <a:ext cx="2413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438400" y="1371600"/>
            <a:ext cx="21336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239000" y="1920876"/>
            <a:ext cx="381000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3000" y="1920876"/>
            <a:ext cx="381000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8426"/>
            <a:ext cx="88773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8601"/>
            <a:ext cx="7772400" cy="516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83300" y="2209800"/>
            <a:ext cx="736600" cy="2286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848600" y="2209800"/>
            <a:ext cx="736600" cy="2286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"/>
            <a:ext cx="8434388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6083300" y="2057400"/>
            <a:ext cx="622300" cy="2438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35144" y="2057400"/>
            <a:ext cx="622300" cy="2438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905000" y="2362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cs typeface="Times New Roman" panose="02020603050405020304" pitchFamily="18" charset="0"/>
              </a:rPr>
              <a:t>§1. </a:t>
            </a:r>
            <a:r>
              <a:rPr lang="en-US" altLang="en-US" sz="4000"/>
              <a:t>Odds ratio and logistic regression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2" y="633417"/>
          <a:ext cx="7620000" cy="3536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3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5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882">
                <a:tc grid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Analysis of Maximum Likelihood Estimates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Parameter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Estimate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Standard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Error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Wald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Chi-Square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 &gt; ChiSq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Intercept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-3.9618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0.2260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307.3417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&lt;.0001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Exactage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0.00296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48.5596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RIAGENDR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Female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0.0657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0.0853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0.5938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0.4409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RaceEthnicity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Hispanic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0.8099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0.1118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52.4519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RaceEthnicity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Non-Hispanic Black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0.5219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0.1077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23.4619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RaceEthnicity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Others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0.4798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0.2413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3.9523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Education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Graduated from HS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0.9865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0.1482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44.2878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Education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Not graduated from HS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1.7584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0.1573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124.9159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Divorced or Separated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0.4955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17.9902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Living with partner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0.1736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1.0432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0.3071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Never married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0.3302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0.1435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5.2980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0.0213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MaritalStatus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Widowed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0.1015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0.1543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0.4330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0.5105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6499" marR="36499" marT="36495" marB="3649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406" name="Rectangle 1"/>
          <p:cNvSpPr>
            <a:spLocks noChangeArrowheads="1"/>
          </p:cNvSpPr>
          <p:nvPr/>
        </p:nvSpPr>
        <p:spPr bwMode="auto">
          <a:xfrm>
            <a:off x="2154239" y="1644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408" name="Rectangle 6"/>
          <p:cNvSpPr>
            <a:spLocks noChangeArrowheads="1"/>
          </p:cNvSpPr>
          <p:nvPr/>
        </p:nvSpPr>
        <p:spPr bwMode="auto">
          <a:xfrm>
            <a:off x="5791200" y="3155465"/>
            <a:ext cx="1143000" cy="27353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2409" name="Object 1"/>
          <p:cNvGraphicFramePr>
            <a:graphicFrameLocks noChangeAspect="1"/>
          </p:cNvGraphicFramePr>
          <p:nvPr/>
        </p:nvGraphicFramePr>
        <p:xfrm>
          <a:off x="2971800" y="4214325"/>
          <a:ext cx="6172200" cy="820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3238500" imgH="431800" progId="Equation.3">
                  <p:embed/>
                </p:oleObj>
              </mc:Choice>
              <mc:Fallback>
                <p:oleObj name="Equation" r:id="rId3" imgW="3238500" imgH="431800" progId="Equation.3">
                  <p:embed/>
                  <p:pic>
                    <p:nvPicPr>
                      <p:cNvPr id="1240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14325"/>
                        <a:ext cx="6172200" cy="82098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10" name="Rectangle 2"/>
          <p:cNvSpPr>
            <a:spLocks noChangeArrowheads="1"/>
          </p:cNvSpPr>
          <p:nvPr/>
        </p:nvSpPr>
        <p:spPr bwMode="auto">
          <a:xfrm>
            <a:off x="1981200" y="0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Logistic regression output (</a:t>
            </a:r>
            <a:r>
              <a:rPr lang="el-GR" altLang="en-US" sz="4000" dirty="0">
                <a:cs typeface="Times New Roman" panose="02020603050405020304" pitchFamily="18" charset="0"/>
              </a:rPr>
              <a:t>β</a:t>
            </a:r>
            <a:r>
              <a:rPr lang="en-US" altLang="en-US" sz="4000" dirty="0">
                <a:cs typeface="Times New Roman" panose="02020603050405020304" pitchFamily="18" charset="0"/>
              </a:rPr>
              <a:t>)</a:t>
            </a:r>
            <a:r>
              <a:rPr lang="en-US" altLang="en-US" sz="4000" dirty="0"/>
              <a:t> </a:t>
            </a:r>
          </a:p>
        </p:txBody>
      </p:sp>
      <p:sp>
        <p:nvSpPr>
          <p:cNvPr id="12411" name="Rectangle 6"/>
          <p:cNvSpPr>
            <a:spLocks noChangeArrowheads="1"/>
          </p:cNvSpPr>
          <p:nvPr/>
        </p:nvSpPr>
        <p:spPr bwMode="auto">
          <a:xfrm>
            <a:off x="5791200" y="1568453"/>
            <a:ext cx="1066800" cy="152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667001" y="423782"/>
          <a:ext cx="6884141" cy="4443654"/>
        </p:xfrm>
        <a:graphic>
          <a:graphicData uri="http://schemas.openxmlformats.org/drawingml/2006/table">
            <a:tbl>
              <a:tblPr firstRow="1" lastRow="1"/>
              <a:tblGrid>
                <a:gridCol w="4363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718"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Odds Ratio Estimates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03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Effect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Point Estimate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95% Wald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Confidence Limits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Exactage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1.021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1.015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1.027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RIAGENDR Female vs Male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1.068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0.904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1.262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RaceEthnicity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Hispanic vs Non-Hispanic White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2.248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1.805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2.799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RaceEthnicity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Non-Hispanic Black vs Non-Hispanic White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1.685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1.364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2.081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RaceEthnicity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Others vs Non-Hispanic White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1.616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1.007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2.593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Education Graduated from HS vs Graduated from College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2.682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2.006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3.586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Education Not graduated from HS vs Graduated from College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5.803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4.263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7.899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MaritalStatus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Divorced or Separated vs Married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1.641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1.305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2.064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MaritalStatus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Living with partner vs Married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1.190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0.853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1.660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MaritalStatus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Never married vs Married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1.391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1.050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1.843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MaritalStatus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Widowed vs Married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1.107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0.818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1.498</a:t>
                      </a:r>
                    </a:p>
                  </a:txBody>
                  <a:tcPr marL="15479" marR="15479" marT="15466" marB="15466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381" name="Rectangle 6"/>
          <p:cNvSpPr>
            <a:spLocks noChangeArrowheads="1"/>
          </p:cNvSpPr>
          <p:nvPr/>
        </p:nvSpPr>
        <p:spPr bwMode="auto">
          <a:xfrm>
            <a:off x="6781800" y="3581400"/>
            <a:ext cx="919162" cy="27138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82" name="Rectangle 2"/>
          <p:cNvSpPr>
            <a:spLocks noChangeArrowheads="1"/>
          </p:cNvSpPr>
          <p:nvPr/>
        </p:nvSpPr>
        <p:spPr bwMode="auto">
          <a:xfrm>
            <a:off x="2057400" y="-76200"/>
            <a:ext cx="8229600" cy="59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Logistic regression output (e</a:t>
            </a:r>
            <a:r>
              <a:rPr lang="el-GR" altLang="en-US" baseline="30000" dirty="0">
                <a:cs typeface="Times New Roman" panose="02020603050405020304" pitchFamily="18" charset="0"/>
              </a:rPr>
              <a:t>β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  <a:r>
              <a:rPr lang="en-US" altLang="en-US" dirty="0"/>
              <a:t> </a:t>
            </a:r>
          </a:p>
        </p:txBody>
      </p:sp>
      <p:sp>
        <p:nvSpPr>
          <p:cNvPr id="13383" name="Rectangle 6"/>
          <p:cNvSpPr>
            <a:spLocks noChangeArrowheads="1"/>
          </p:cNvSpPr>
          <p:nvPr/>
        </p:nvSpPr>
        <p:spPr bwMode="auto">
          <a:xfrm>
            <a:off x="6897384" y="1363245"/>
            <a:ext cx="924299" cy="3215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06885" y="1981201"/>
          <a:ext cx="8229600" cy="2728911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642"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 3 Analysis of Effects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059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Effect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Wald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Chi-Square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 &gt; ChiSq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42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Exactage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48.5596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642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RIAGENDR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0.5938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0.4409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642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RaceEthnicity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56.2794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642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Education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142.0862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642"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MaritalStatus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20.3110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0.0004</a:t>
                      </a:r>
                    </a:p>
                  </a:txBody>
                  <a:tcPr marL="38100" marR="38100" marT="38113" marB="38113">
                    <a:lnL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75" name="Rectangle 2"/>
          <p:cNvSpPr>
            <a:spLocks noChangeArrowheads="1"/>
          </p:cNvSpPr>
          <p:nvPr/>
        </p:nvSpPr>
        <p:spPr bwMode="auto">
          <a:xfrm>
            <a:off x="1981200" y="152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Logistic regression output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cs typeface="Times New Roman" panose="02020603050405020304" pitchFamily="18" charset="0"/>
              </a:rPr>
              <a:t>(type 3 analysis)</a:t>
            </a:r>
            <a:r>
              <a:rPr lang="en-US" altLang="en-US" sz="4000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2057400" y="6858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en-US" sz="2800" dirty="0"/>
              <a:t>e</a:t>
            </a:r>
            <a:r>
              <a:rPr lang="el-GR" altLang="en-US" sz="2800" baseline="30000" dirty="0">
                <a:cs typeface="Times New Roman" panose="02020603050405020304" pitchFamily="18" charset="0"/>
              </a:rPr>
              <a:t>β</a:t>
            </a:r>
            <a:r>
              <a:rPr lang="en-US" altLang="en-US" sz="2800" dirty="0"/>
              <a:t> in logistic regression can be interpreted as the </a:t>
            </a:r>
            <a:r>
              <a:rPr lang="en-US" altLang="en-US" sz="2800" i="1" dirty="0"/>
              <a:t>adjusted odds ratio</a:t>
            </a:r>
            <a:r>
              <a:rPr lang="en-US" altLang="en-US" sz="2800" dirty="0"/>
              <a:t> :(of Y=1, e.g., ill-health) 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/>
              <a:t> </a:t>
            </a:r>
            <a:r>
              <a:rPr lang="en-US" altLang="en-US" sz="2800" i="1" dirty="0"/>
              <a:t>adjusted</a:t>
            </a:r>
            <a:r>
              <a:rPr lang="en-US" altLang="en-US" sz="2800" dirty="0"/>
              <a:t>, i.e., controlling for the other independent variables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/>
              <a:t> </a:t>
            </a:r>
            <a:r>
              <a:rPr lang="en-US" altLang="en-US" sz="2800" i="1" dirty="0"/>
              <a:t>odds</a:t>
            </a:r>
            <a:r>
              <a:rPr lang="en-US" altLang="en-US" sz="2800" dirty="0"/>
              <a:t> (of Y=1, i.e., of the event of our interest)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en-US" sz="2800" dirty="0"/>
              <a:t> </a:t>
            </a:r>
            <a:r>
              <a:rPr lang="en-US" altLang="en-US" sz="2800" i="1" dirty="0"/>
              <a:t>ratio</a:t>
            </a:r>
            <a:r>
              <a:rPr lang="en-US" altLang="en-US" sz="2800" dirty="0"/>
              <a:t> between the category and the reference category 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/>
              <a:t>Odds ratio and relative risk are widely used for measuring risk factor effects on diseases.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524001" y="2636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2819400" y="39322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2209800" y="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/>
              <a:t> </a:t>
            </a:r>
            <a:r>
              <a:rPr lang="en-US" altLang="en-US" sz="4400" dirty="0"/>
              <a:t>e</a:t>
            </a:r>
            <a:r>
              <a:rPr lang="el-GR" altLang="en-US" sz="4400" baseline="30000" dirty="0">
                <a:cs typeface="Times New Roman" panose="02020603050405020304" pitchFamily="18" charset="0"/>
              </a:rPr>
              <a:t>β</a:t>
            </a:r>
            <a:r>
              <a:rPr lang="en-US" altLang="en-US" sz="4400" dirty="0"/>
              <a:t> = odds ratio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0"/>
            <a:ext cx="7772400" cy="747712"/>
          </a:xfrm>
        </p:spPr>
        <p:txBody>
          <a:bodyPr/>
          <a:lstStyle/>
          <a:p>
            <a:pPr eaLnBrk="1" hangingPunct="1"/>
            <a:r>
              <a:rPr lang="en-US" altLang="en-US" dirty="0"/>
              <a:t>Relative Risk &amp; Odds Ratio 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981200" y="609600"/>
            <a:ext cx="838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2400"/>
              </a:spcAft>
              <a:buNone/>
            </a:pPr>
            <a:r>
              <a:rPr lang="en-US" altLang="en-US" dirty="0"/>
              <a:t>Widely used indicators measuring the effect of a risk factor on disease incidence/prevalence.</a:t>
            </a:r>
          </a:p>
          <a:p>
            <a:pPr>
              <a:spcBef>
                <a:spcPct val="0"/>
              </a:spcBef>
              <a:spcAft>
                <a:spcPts val="2400"/>
              </a:spcAft>
              <a:buNone/>
            </a:pPr>
            <a:r>
              <a:rPr lang="en-US" altLang="en-US" dirty="0"/>
              <a:t>Both the risk factor and disease variable need to be dichotomous (exposed versus unexposed, developed/having the disease)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/>
              <a:t>(Each could be a combination of two categories for a </a:t>
            </a:r>
            <a:r>
              <a:rPr lang="en-US" altLang="en-US" dirty="0" err="1"/>
              <a:t>polytomous</a:t>
            </a:r>
            <a:r>
              <a:rPr lang="en-US" altLang="en-US" dirty="0"/>
              <a:t> variable.)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1659</Words>
  <Application>Microsoft Office PowerPoint</Application>
  <PresentationFormat>Widescreen</PresentationFormat>
  <Paragraphs>619</Paragraphs>
  <Slides>38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Office Theme</vt:lpstr>
      <vt:lpstr>Equation</vt:lpstr>
      <vt:lpstr>Applied Biostatistics I  </vt:lpstr>
      <vt:lpstr>Learning Objectives </vt:lpstr>
      <vt:lpstr>Outline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Relative Risk &amp; Odds Ratio </vt:lpstr>
      <vt:lpstr>Relative Risk </vt:lpstr>
      <vt:lpstr>Odds Ratio </vt:lpstr>
      <vt:lpstr>Example 1: Age at first birth and breast cancer</vt:lpstr>
      <vt:lpstr>PowerPoint Presentation</vt:lpstr>
      <vt:lpstr>Odds ratio and case control study</vt:lpstr>
      <vt:lpstr>Unadjusted and adjusted ORs </vt:lpstr>
      <vt:lpstr>Example: Self-reported ill-health for the divorced/separated versus currently married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Controlling for Education</vt:lpstr>
      <vt:lpstr>§3. Presentation of logistic regression results as adjusted odds ratios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Biostatistics I</dc:title>
  <dc:creator>Marcel Ramos</dc:creator>
  <cp:lastModifiedBy>Marcel Ramos</cp:lastModifiedBy>
  <cp:revision>4</cp:revision>
  <dcterms:created xsi:type="dcterms:W3CDTF">2020-10-31T23:39:28Z</dcterms:created>
  <dcterms:modified xsi:type="dcterms:W3CDTF">2020-11-02T04:25:24Z</dcterms:modified>
</cp:coreProperties>
</file>