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6" r:id="rId2"/>
    <p:sldId id="429" r:id="rId3"/>
    <p:sldId id="407" r:id="rId4"/>
    <p:sldId id="415" r:id="rId5"/>
    <p:sldId id="425" r:id="rId6"/>
    <p:sldId id="426" r:id="rId7"/>
    <p:sldId id="427" r:id="rId8"/>
    <p:sldId id="363" r:id="rId9"/>
    <p:sldId id="366" r:id="rId10"/>
    <p:sldId id="367" r:id="rId11"/>
    <p:sldId id="368" r:id="rId12"/>
    <p:sldId id="364" r:id="rId13"/>
    <p:sldId id="36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3C9E5-EE5F-45C5-A312-29EA5282507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FD14-A183-442A-AD5E-9F1655BB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62BF8-C273-48DE-9332-3BF63BA8514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283F8-0729-4787-AF1E-A1F03237B36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0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6148F1-A40E-442B-A023-7F938F2F2C4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7CC221-97F0-4332-8A30-2D82B725A25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1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4C1799-8EDC-4C67-9562-1F5E4FBDC34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CBA8A9-D847-4030-BE21-9E929178639A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3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13FA62-1C7C-4944-B148-45251FA9158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3F3577-D1E2-4BF3-83DB-8550752D913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0A4FCA-991C-4380-B1B4-D04D08BAB75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ADC908-5EDF-4F69-9420-4E084BD33B47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F74638-BA19-4752-BE48-8566C7C68FD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8F65F0-449D-4D67-9693-B84ECB71BAE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8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498D15-A136-411A-8E7D-24E3D9A11729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A88938-84C9-4F2F-BC55-CF019204510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8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E8C2A9-1AEF-4207-A903-BC7DEC8496F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A07E1F-D444-43C1-8F7F-96D82AF2798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2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08D71-8F98-4A90-9E25-EB9F1C7414D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BAF894-024B-447B-9885-1D358CF5995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2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D4769C-B83F-4075-B234-5E672F0AD4D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723E70-D369-4981-B818-16D513207549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5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09BFC9-3A01-4EBA-8BB9-A8BE6649D1D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BD6BCB-DBA8-4F2C-AF13-A7C49FA9EBA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5E3F-7A91-4ED3-BEA3-40A9F7CF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EB4DD-961A-460B-BA87-D2F67531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8760-49AC-4F41-88C9-1E571705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3565-D380-4E84-AC91-9CA297C1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70D5-5753-4BC1-A3BD-602B918C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D0EE-58B4-4FF8-9905-DE849F0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A29A-61E9-4F5E-8ED7-F92B803BD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9391-174C-4332-BEB4-7FA3CC40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8510-FB33-4B54-AB0C-B2A8D945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DAF1-751A-4BA6-BF47-64E2E7A2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3E43-9873-4AEE-B19C-931729F7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A8B11-1497-4697-B0E5-DB17B5E4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5017-F072-45A0-ABAF-87759B41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BF28-8BFA-437C-9762-09E76EE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65BE-09C9-40A3-BC26-9A2E0E0E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7851-97F9-4F30-99D0-15F6F59A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6458-E353-4F3B-9497-A1E1DA88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8541-65D2-4E62-8129-917BE4C6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2FCD-3C8F-479B-8478-5434805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B3D5-69D0-4D7F-8F24-9551D19E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FACB-0A3E-41A5-AC5C-633AAAAA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2F78-1513-4580-BD0C-09027C18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B52E-EF7B-4723-A3B9-AE7B1F07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5B2C-850E-4992-96AF-B7DD20D2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9279-BF3B-4EB3-A118-F5A3E6E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3D2A-4EA1-46A0-9A77-F14247C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2B25-F4C6-407B-88D5-7F015AEF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418A-0412-4913-869D-641E38E2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D347-167D-4893-9E02-A970F1A5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E908-AF36-4D4B-A2A1-732B33E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C595-AA26-4CF8-8566-8E51A3F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B70E-AE95-4574-A630-F524560F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988C-1C41-48BB-9EB7-C6B49F43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1228A-ED92-4603-976E-F3795875F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89B9C-21D3-495F-9247-D3F6E343A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1844D-707D-4068-BFA2-4DC4D2AD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4F7A1-D62F-4F6B-BF73-060AEC05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2DC-3432-45CF-937B-505725A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43F5-B072-4362-8C3D-BF401F75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39BB-7B09-46B0-8ABC-AB9C13D8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1CF2C-020D-4683-8669-CB38D0B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1E165-F2A9-4218-AC93-D05D7511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61511-F123-4A4A-9C27-9CBFA62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80BE8-C26B-445F-9002-4F48B084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C4493-0CFB-4E17-A93E-066C676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F6A2-E136-4F8E-A2DC-2071890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64B-760D-4CE7-BF7C-F84FB3E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D350-C26F-4A7D-8403-C07F837F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73AA8-8AA0-4A36-9095-D5D5456D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C2A0-5BD0-43E1-9F7B-48872160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B306-24CE-4B8A-8523-1E9337BC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B0A6-6288-4EA0-8E8C-CF86AC3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A4B-0962-45FD-BD3D-5DF9241E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1083E-5AEE-4019-9A39-CD35B4A3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F180F-CD10-4465-921E-60D045F3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7836-1C58-4D91-893F-9AC80CC6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23C4-3FA2-4354-90D6-7F2B757C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9F60-5F92-4FB9-90B4-DD46E034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DB013-4EF5-4A0C-A30F-658C0889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1A9B-A59C-4020-97A6-B8A417A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8F68-6B0B-4EB7-B7F9-76FD1F06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DD85-7C36-43F6-BCA3-4A3C07C2CB6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F612-929C-4CAF-B6F8-7A7618B3B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4B4E-31F3-4A06-91C1-B975D523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7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09800" y="2743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Logistic Regression: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Adjusted Odds Ratio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/>
              <a:t>Part 1</a:t>
            </a:r>
            <a:endParaRPr lang="en-US" altLang="en-US" b="1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20684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58" y="5762524"/>
            <a:ext cx="4481674" cy="717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8976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7467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Relative Risk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905000" y="625867"/>
            <a:ext cx="849587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RR: relative risk, risk ratio, (proportion ratio, probability ratio)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Statistically, it is the ratio of two proportions/probabilities. It is a measure of association between two dichotomous variables.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 epidemiology, it is the ratio of disease incidence/prevalence proportions between two groups, one being exposed to the risk of the factor of interest and the other not being exposed to the risk.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Odds Ratio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981200" y="838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OR: odds ratio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Statistically, it is the ratio of two odds. It is also a measure of association between two dichotomous variables.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 epidemiology, it is the ratio of disease incidence/prevalence odds between two groups, one being exposed to the risk of the factor of interest and the other not being exposed to the risk.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Example 1: Age at first birth and breast cancer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269992" y="3985593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Source: Pagano &amp; </a:t>
            </a:r>
            <a:r>
              <a:rPr lang="en-US" altLang="en-US" sz="2400" dirty="0" err="1"/>
              <a:t>Gauvreau</a:t>
            </a:r>
            <a:r>
              <a:rPr lang="en-US" altLang="en-US" sz="2400" dirty="0"/>
              <a:t> (2000), pp.144-149.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7081"/>
              </p:ext>
            </p:extLst>
          </p:nvPr>
        </p:nvGraphicFramePr>
        <p:xfrm>
          <a:off x="2705100" y="925996"/>
          <a:ext cx="6781800" cy="2971801"/>
        </p:xfrm>
        <a:graphic>
          <a:graphicData uri="http://schemas.openxmlformats.org/drawingml/2006/table">
            <a:tbl>
              <a:tblPr/>
              <a:tblGrid>
                <a:gridCol w="177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 at first birth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Breast cancer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≥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4" name="Rectangle 3"/>
          <p:cNvSpPr>
            <a:spLocks noChangeArrowheads="1"/>
          </p:cNvSpPr>
          <p:nvPr/>
        </p:nvSpPr>
        <p:spPr bwMode="auto">
          <a:xfrm>
            <a:off x="1828800" y="4634949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≥ 25)=31/1628, Odds(BC|AFB ≥ 25)=31/1597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&lt; 25)=65/4540, Odds(BC|AFB &lt; 25)=65/4475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898151" y="967409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≥ 25)=31/1628, Odds(BC|AFB ≥ 25)=31/1597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&lt; 25)=65/4540, Odds(BC|AFB &lt; 25)=65/4475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2209800" y="1943722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RR of breast cancer between late (≥ 25) first birth and early (&lt;25) first birth 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82403"/>
              </p:ext>
            </p:extLst>
          </p:nvPr>
        </p:nvGraphicFramePr>
        <p:xfrm>
          <a:off x="2209801" y="2905320"/>
          <a:ext cx="2629329" cy="94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091726" imgH="393529" progId="Equation.3">
                  <p:embed/>
                </p:oleObj>
              </mc:Choice>
              <mc:Fallback>
                <p:oleObj name="Equation" r:id="rId4" imgW="1091726" imgH="393529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905320"/>
                        <a:ext cx="2629329" cy="94622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2126751" y="3866959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OR of breast cancer between late (≥ 25) first birth and early (&lt;25) first birth 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01924"/>
              </p:ext>
            </p:extLst>
          </p:nvPr>
        </p:nvGraphicFramePr>
        <p:xfrm>
          <a:off x="2128464" y="4857560"/>
          <a:ext cx="2743200" cy="98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64" y="4857560"/>
                        <a:ext cx="2743200" cy="98720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086" y="532172"/>
            <a:ext cx="7848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Odds ratio and case control study</a:t>
            </a:r>
          </a:p>
        </p:txBody>
      </p:sp>
      <p:graphicFrame>
        <p:nvGraphicFramePr>
          <p:cNvPr id="318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46105"/>
              </p:ext>
            </p:extLst>
          </p:nvPr>
        </p:nvGraphicFramePr>
        <p:xfrm>
          <a:off x="2809461" y="2398645"/>
          <a:ext cx="6781800" cy="2819400"/>
        </p:xfrm>
        <a:graphic>
          <a:graphicData uri="http://schemas.openxmlformats.org/drawingml/2006/table">
            <a:tbl>
              <a:tblPr/>
              <a:tblGrid>
                <a:gridCol w="177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 at first birth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Breast cancer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≥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9" name="Rectangle 3"/>
          <p:cNvSpPr>
            <a:spLocks noChangeArrowheads="1"/>
          </p:cNvSpPr>
          <p:nvPr/>
        </p:nvSpPr>
        <p:spPr bwMode="auto">
          <a:xfrm>
            <a:off x="2660486" y="5282259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RR=1.282 (changed), OR=1.336 (not changed)</a:t>
            </a:r>
          </a:p>
        </p:txBody>
      </p:sp>
      <p:sp>
        <p:nvSpPr>
          <p:cNvPr id="27680" name="Rectangle 3"/>
          <p:cNvSpPr>
            <a:spLocks noChangeArrowheads="1"/>
          </p:cNvSpPr>
          <p:nvPr/>
        </p:nvSpPr>
        <p:spPr bwMode="auto">
          <a:xfrm>
            <a:off x="2236677" y="1045024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OR is important in case control studies. Suppose in the previous example, we oversample those who developed breast cancer as follows.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4738" y="1"/>
            <a:ext cx="7772400" cy="727075"/>
          </a:xfrm>
        </p:spPr>
        <p:txBody>
          <a:bodyPr/>
          <a:lstStyle/>
          <a:p>
            <a:pPr eaLnBrk="1" hangingPunct="1"/>
            <a:r>
              <a:rPr lang="en-US" altLang="en-US" dirty="0"/>
              <a:t>Learning Objectives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30438" y="2209800"/>
            <a:ext cx="800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To understand the meaning of e</a:t>
            </a:r>
            <a:r>
              <a:rPr lang="el-GR" altLang="en-US" baseline="30000"/>
              <a:t>β</a:t>
            </a:r>
            <a:r>
              <a:rPr lang="en-US" altLang="en-US"/>
              <a:t> (adjusted odds ratio) in the logistic regression model.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To be able to interpret estimated values of e</a:t>
            </a:r>
            <a:r>
              <a:rPr lang="el-GR" altLang="en-US" baseline="30000"/>
              <a:t>β</a:t>
            </a:r>
            <a:r>
              <a:rPr lang="en-US" altLang="en-US"/>
              <a:t> in logistic regression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0" y="2133600"/>
            <a:ext cx="800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1. Odds ratio and logistic regression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2. Simple examples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3. Examples from publications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05000" y="2362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cs typeface="Times New Roman" panose="02020603050405020304" pitchFamily="18" charset="0"/>
              </a:rPr>
              <a:t>§1. </a:t>
            </a:r>
            <a:r>
              <a:rPr lang="en-US" altLang="en-US" sz="4000"/>
              <a:t>Odds ratio and logistic regression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2" y="633417"/>
          <a:ext cx="7620000" cy="353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82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Analysis of Maximum Likelihood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-3.9618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307.3417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Exactage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48.5596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RIAGENDR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Non-Hispanic Black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23.4619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44.2878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124.9159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Divorced or Separated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17.9902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Living with partner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Never married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Widowed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0.4330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0.5105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406" name="Rectangle 1"/>
          <p:cNvSpPr>
            <a:spLocks noChangeArrowheads="1"/>
          </p:cNvSpPr>
          <p:nvPr/>
        </p:nvSpPr>
        <p:spPr bwMode="auto">
          <a:xfrm>
            <a:off x="2154239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08" name="Rectangle 6"/>
          <p:cNvSpPr>
            <a:spLocks noChangeArrowheads="1"/>
          </p:cNvSpPr>
          <p:nvPr/>
        </p:nvSpPr>
        <p:spPr bwMode="auto">
          <a:xfrm>
            <a:off x="5791200" y="3155465"/>
            <a:ext cx="1143000" cy="2735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09" name="Object 1"/>
          <p:cNvGraphicFramePr>
            <a:graphicFrameLocks noChangeAspect="1"/>
          </p:cNvGraphicFramePr>
          <p:nvPr/>
        </p:nvGraphicFramePr>
        <p:xfrm>
          <a:off x="2971800" y="4214325"/>
          <a:ext cx="6172200" cy="8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12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14325"/>
                        <a:ext cx="6172200" cy="8209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Rectangle 2"/>
          <p:cNvSpPr>
            <a:spLocks noChangeArrowheads="1"/>
          </p:cNvSpPr>
          <p:nvPr/>
        </p:nvSpPr>
        <p:spPr bwMode="auto">
          <a:xfrm>
            <a:off x="1981200" y="0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(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dirty="0">
                <a:cs typeface="Times New Roman" panose="02020603050405020304" pitchFamily="18" charset="0"/>
              </a:rPr>
              <a:t>)</a:t>
            </a:r>
            <a:r>
              <a:rPr lang="en-US" altLang="en-US" sz="4000" dirty="0"/>
              <a:t> </a:t>
            </a:r>
          </a:p>
        </p:txBody>
      </p:sp>
      <p:sp>
        <p:nvSpPr>
          <p:cNvPr id="12411" name="Rectangle 6"/>
          <p:cNvSpPr>
            <a:spLocks noChangeArrowheads="1"/>
          </p:cNvSpPr>
          <p:nvPr/>
        </p:nvSpPr>
        <p:spPr bwMode="auto">
          <a:xfrm>
            <a:off x="5791200" y="1568453"/>
            <a:ext cx="10668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67001" y="423782"/>
          <a:ext cx="6884141" cy="4443654"/>
        </p:xfrm>
        <a:graphic>
          <a:graphicData uri="http://schemas.openxmlformats.org/drawingml/2006/table">
            <a:tbl>
              <a:tblPr firstRow="1" lastRow="1"/>
              <a:tblGrid>
                <a:gridCol w="436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718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Odds Ratio Estimates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3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 Estimate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 Wald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Confidence Limits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Exactage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1.027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RIAGENDR Female vs Male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0.904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1.262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Hispanic vs Non-Hispanic White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2.248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2.799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Non-Hispanic Black vs Non-Hispanic White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1.685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1.364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2.081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Others vs Non-Hispanic White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1.616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1.007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2.593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 Graduated from HS vs Graduated from College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2.682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2.006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3.586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 Not graduated from HS vs Graduated from College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5.803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4.263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7.899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Divorced or Separated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1.305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2.064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Living with partner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1.190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1.660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Never married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1.391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1.050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1.843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Widowed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1.107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381" name="Rectangle 6"/>
          <p:cNvSpPr>
            <a:spLocks noChangeArrowheads="1"/>
          </p:cNvSpPr>
          <p:nvPr/>
        </p:nvSpPr>
        <p:spPr bwMode="auto">
          <a:xfrm>
            <a:off x="6781800" y="3581400"/>
            <a:ext cx="919162" cy="27138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82" name="Rectangle 2"/>
          <p:cNvSpPr>
            <a:spLocks noChangeArrowheads="1"/>
          </p:cNvSpPr>
          <p:nvPr/>
        </p:nvSpPr>
        <p:spPr bwMode="auto">
          <a:xfrm>
            <a:off x="2057400" y="-76200"/>
            <a:ext cx="8229600" cy="59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Logistic regression output (e</a:t>
            </a:r>
            <a:r>
              <a:rPr lang="el-GR" altLang="en-US" baseline="30000" dirty="0">
                <a:cs typeface="Times New Roman" panose="02020603050405020304" pitchFamily="18" charset="0"/>
              </a:rPr>
              <a:t>β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  <a:r>
              <a:rPr lang="en-US" altLang="en-US" dirty="0"/>
              <a:t> </a:t>
            </a:r>
          </a:p>
        </p:txBody>
      </p:sp>
      <p:sp>
        <p:nvSpPr>
          <p:cNvPr id="13383" name="Rectangle 6"/>
          <p:cNvSpPr>
            <a:spLocks noChangeArrowheads="1"/>
          </p:cNvSpPr>
          <p:nvPr/>
        </p:nvSpPr>
        <p:spPr bwMode="auto">
          <a:xfrm>
            <a:off x="6897384" y="1363245"/>
            <a:ext cx="924299" cy="3215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06885" y="1981201"/>
          <a:ext cx="8229600" cy="272891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6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3 Analysis of Effects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 &gt; ChiSq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Exactage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48.5596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RIAGENDR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0.5938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0.4409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56.2794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142.0862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20.3110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75" name="Rectangle 2"/>
          <p:cNvSpPr>
            <a:spLocks noChangeArrowheads="1"/>
          </p:cNvSpPr>
          <p:nvPr/>
        </p:nvSpPr>
        <p:spPr bwMode="auto">
          <a:xfrm>
            <a:off x="1981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(type 3 analysis)</a:t>
            </a:r>
            <a:r>
              <a:rPr lang="en-US" altLang="en-US" sz="40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057400" y="6858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e</a:t>
            </a:r>
            <a:r>
              <a:rPr lang="el-GR" altLang="en-US" sz="2800" baseline="30000" dirty="0">
                <a:cs typeface="Times New Roman" panose="02020603050405020304" pitchFamily="18" charset="0"/>
              </a:rPr>
              <a:t>β</a:t>
            </a:r>
            <a:r>
              <a:rPr lang="en-US" altLang="en-US" sz="2800" dirty="0"/>
              <a:t> in logistic regression can be interpreted as the </a:t>
            </a:r>
            <a:r>
              <a:rPr lang="en-US" altLang="en-US" sz="2800" i="1" dirty="0"/>
              <a:t>adjusted odds ratio</a:t>
            </a:r>
            <a:r>
              <a:rPr lang="en-US" altLang="en-US" sz="2800" dirty="0"/>
              <a:t> :(of Y=1, e.g., ill-health) 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 </a:t>
            </a:r>
            <a:r>
              <a:rPr lang="en-US" altLang="en-US" sz="2800" i="1" dirty="0"/>
              <a:t>adjusted</a:t>
            </a:r>
            <a:r>
              <a:rPr lang="en-US" altLang="en-US" sz="2800" dirty="0"/>
              <a:t>, i.e., controlling for the other independent variables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 </a:t>
            </a:r>
            <a:r>
              <a:rPr lang="en-US" altLang="en-US" sz="2800" i="1" dirty="0"/>
              <a:t>odds</a:t>
            </a:r>
            <a:r>
              <a:rPr lang="en-US" altLang="en-US" sz="2800" dirty="0"/>
              <a:t> (of Y=1, i.e., of the event of our interest)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sz="2800" dirty="0"/>
              <a:t> </a:t>
            </a:r>
            <a:r>
              <a:rPr lang="en-US" altLang="en-US" sz="2800" i="1" dirty="0"/>
              <a:t>ratio</a:t>
            </a:r>
            <a:r>
              <a:rPr lang="en-US" altLang="en-US" sz="2800" dirty="0"/>
              <a:t> between the category and the reference category 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Odds ratio and relative risk are widely used for measuring risk factor effects on diseases.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24001" y="2636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819400" y="39322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209800" y="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/>
              <a:t> </a:t>
            </a:r>
            <a:r>
              <a:rPr lang="en-US" altLang="en-US" sz="4400" dirty="0"/>
              <a:t>e</a:t>
            </a:r>
            <a:r>
              <a:rPr lang="el-GR" altLang="en-US" sz="4400" baseline="30000" dirty="0">
                <a:cs typeface="Times New Roman" panose="02020603050405020304" pitchFamily="18" charset="0"/>
              </a:rPr>
              <a:t>β</a:t>
            </a:r>
            <a:r>
              <a:rPr lang="en-US" altLang="en-US" sz="4400" dirty="0"/>
              <a:t> = odds ratio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0"/>
            <a:ext cx="7772400" cy="747712"/>
          </a:xfrm>
        </p:spPr>
        <p:txBody>
          <a:bodyPr/>
          <a:lstStyle/>
          <a:p>
            <a:pPr eaLnBrk="1" hangingPunct="1"/>
            <a:r>
              <a:rPr lang="en-US" altLang="en-US" dirty="0"/>
              <a:t>Relative Risk &amp; Odds Ratio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81200" y="60960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en-US" dirty="0"/>
              <a:t>Widely used indicators measuring the effect of a risk factor on disease incidence/prevalence.</a:t>
            </a:r>
          </a:p>
          <a:p>
            <a:pPr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en-US" dirty="0"/>
              <a:t>Both the risk factor and disease variable need to be dichotomous (exposed versus unexposed, developed/having the disease)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(Each could be a combination of two categories for a </a:t>
            </a:r>
            <a:r>
              <a:rPr lang="en-US" altLang="en-US" dirty="0" err="1"/>
              <a:t>polytomous</a:t>
            </a:r>
            <a:r>
              <a:rPr lang="en-US" altLang="en-US" dirty="0"/>
              <a:t> variable.)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894</Words>
  <Application>Microsoft Office PowerPoint</Application>
  <PresentationFormat>Widescreen</PresentationFormat>
  <Paragraphs>267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Equation</vt:lpstr>
      <vt:lpstr>Applied Biostatistics I  </vt:lpstr>
      <vt:lpstr>Learning Objectives 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Relative Risk &amp; Odds Ratio </vt:lpstr>
      <vt:lpstr>Relative Risk </vt:lpstr>
      <vt:lpstr>Odds Ratio </vt:lpstr>
      <vt:lpstr>Example 1: Age at first birth and breast cancer</vt:lpstr>
      <vt:lpstr>PowerPoint Presentation</vt:lpstr>
      <vt:lpstr>Odds ratio and case control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Biostatistics I</dc:title>
  <dc:creator>Marcel Ramos</dc:creator>
  <cp:lastModifiedBy>Marcel Ramos</cp:lastModifiedBy>
  <cp:revision>3</cp:revision>
  <dcterms:created xsi:type="dcterms:W3CDTF">2020-10-31T23:39:28Z</dcterms:created>
  <dcterms:modified xsi:type="dcterms:W3CDTF">2020-11-01T00:33:15Z</dcterms:modified>
</cp:coreProperties>
</file>