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06" r:id="rId2"/>
    <p:sldId id="370" r:id="rId3"/>
    <p:sldId id="414" r:id="rId4"/>
    <p:sldId id="434" r:id="rId5"/>
    <p:sldId id="372" r:id="rId6"/>
    <p:sldId id="428" r:id="rId7"/>
    <p:sldId id="433" r:id="rId8"/>
    <p:sldId id="374" r:id="rId9"/>
    <p:sldId id="3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BA836-32F5-45FB-A928-7FFF2DA11DE2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00609-4E61-48CC-9213-621ED904E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4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B62BF8-C273-48DE-9332-3BF63BA85147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88283F8-0729-4787-AF1E-A1F03237B365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90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A71FC7-FB54-48FA-B4D8-0FED981A102E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3072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E0DB9E-A95E-4799-97D1-0441BBD740C4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7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5F5E8D-E498-44E5-BD63-BD05A90F1E83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3277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7E39805-41C5-4FF1-992A-314F236F1E6D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339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E8ECC2-AE2F-4616-958A-5DCC5C73424E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348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2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0CB9C52-7EC9-41DA-80C6-75C551F4BDAF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419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D23677-569D-4628-807D-83A3CD520596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3686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27371C3-21F6-45E5-873E-733EE38395C6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44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BE02BE-79E0-499F-BF62-467AB6D99DFC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3891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5E8D6BD-ED69-4149-B535-6F1927480A12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742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BEB415-B52B-4172-83B7-71651C9E8B20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4096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263B7A5-35EC-4350-A78E-4DA4563A97BB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41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2E69-E141-4179-929E-324D49D14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3CE07-35AC-4CEF-AB04-9F380C33C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F838D-4AEC-4A08-91F4-C5165E67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8ECA-236F-4428-B5EC-145C4C1FE9F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F1AB8-F983-4A8B-91AD-97D1051D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AA943-2A38-42CF-84DB-7AFFAC4F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90D1-29DD-4E6F-B71C-424DEE3D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9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8D15-E526-411B-A9D6-86A430B2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456FA-BF8F-4E92-9E88-CAD4A2249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E907A-34AF-452F-B127-8AF9854D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8ECA-236F-4428-B5EC-145C4C1FE9F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474F0-A588-45C0-AB6F-1BF35A29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6BADF-AC43-4065-AA9B-038708EC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90D1-29DD-4E6F-B71C-424DEE3D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99BAD2-4F8F-48CE-8E56-653E9359F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51F5A-7DFC-4B0A-BCAF-1A90E53F3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4B924-DCB6-40E2-A507-D63D92BF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8ECA-236F-4428-B5EC-145C4C1FE9F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E9D6B-5DAE-4AE1-BCF4-BAE7F338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58CE0-51D5-4143-BC30-172D56FA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90D1-29DD-4E6F-B71C-424DEE3D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1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7801-C745-4C6E-AD70-3ABBC618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F9B54-065B-45A0-B1EA-154F2CBD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CA2F1-F4C0-4E64-9572-1FD850FB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8ECA-236F-4428-B5EC-145C4C1FE9F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46E27-E6F2-4797-AFA9-5A90F338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A18DD-94D6-4D65-A3A9-71497FD4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90D1-29DD-4E6F-B71C-424DEE3D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9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FA41-4E4C-492B-862E-A81F4AA9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8B286-71E0-4122-9381-867FA2363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EF984-7E44-4E2D-8C3E-8832B546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8ECA-236F-4428-B5EC-145C4C1FE9F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A247F-8077-4C10-A41D-1BE4C286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7AA1-CF91-4B2D-93CD-F4FBE943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90D1-29DD-4E6F-B71C-424DEE3D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6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C9B8-4C7F-47B3-BAF9-8A28DC4D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5B6DD-0D4C-48A1-B560-826E93C52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F1702-913F-459E-99E9-2513618C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DEF9E-DBE3-44B4-844B-8D958A23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8ECA-236F-4428-B5EC-145C4C1FE9F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66C92-3970-4C82-B242-1A689B45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495C9-23CD-4647-B603-ED162274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90D1-29DD-4E6F-B71C-424DEE3D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C11F-061A-4E11-BD93-75B21399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F1F32-A297-4EB6-B202-18184F763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335F9-5D4A-40FD-8FA0-CC1BD9CCA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FC27F-EFFC-44E6-8481-4898B27D4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4866D-4A49-40F1-B4B8-3947C8894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8ACB4-CAB7-4AEC-AC58-89EF7EC0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8ECA-236F-4428-B5EC-145C4C1FE9F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A9C92-18E6-4796-BB02-86CE74EB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9C86F5-D3D9-4652-8E99-89870889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90D1-29DD-4E6F-B71C-424DEE3D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2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8033-8B14-4234-AB2D-F7075647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0DF00-8918-4015-B244-43CE83F5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8ECA-236F-4428-B5EC-145C4C1FE9F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2215-7978-48A6-803D-D38AD1D7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6E49C-28D9-43F0-B07A-6F0223E1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90D1-29DD-4E6F-B71C-424DEE3D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7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47123-C36B-4E35-9E9F-CD3E92AE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8ECA-236F-4428-B5EC-145C4C1FE9F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FEC89-25F5-4A32-BDC4-0336BABD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A7C7B-4C38-4A32-8D20-BC61D70C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90D1-29DD-4E6F-B71C-424DEE3D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6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5D4C-BC6D-43DC-A0B2-191D95A3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14A76-1D8C-4A55-A233-78D7B2B51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15D4B-BE7C-44D5-B6E4-8C2D85EFA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89842-0BAD-4DEA-9A55-7027BFED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8ECA-236F-4428-B5EC-145C4C1FE9F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7300E-118C-4BD9-A2D6-D9B4BA0A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FDAD6-4144-48DB-90F4-27DE898D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90D1-29DD-4E6F-B71C-424DEE3D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AEBE-1566-4F47-BC6E-94023681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75B544-001F-431C-B05D-A7D427B41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77EA9-A204-4DE2-9653-BCBA7DD74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B3DA4-8729-4080-9D24-C617DAF9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8ECA-236F-4428-B5EC-145C4C1FE9F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C59EF-7044-40DA-8F70-9F51FFD3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AB56C-AC30-42D8-8F8E-718DF908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90D1-29DD-4E6F-B71C-424DEE3D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8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C6211-0892-49F9-ADB8-72B02A38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9F673-3403-4ED4-9198-DB15D681F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32B2F-299C-4568-8C99-22AA16572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E8ECA-236F-4428-B5EC-145C4C1FE9F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1E791-BE4D-4E55-B849-0FFDE5F68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C603E-F130-409A-9373-570D903F1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990D1-29DD-4E6F-B71C-424DEE3D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7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057400" y="2209800"/>
            <a:ext cx="772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br>
              <a:rPr lang="en-US" altLang="en-US" sz="4800">
                <a:solidFill>
                  <a:schemeClr val="tx2"/>
                </a:solidFill>
              </a:rPr>
            </a:b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209800" y="2743200"/>
            <a:ext cx="77724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4400" b="1" dirty="0"/>
              <a:t>Logistic Regression: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4400" b="1" dirty="0"/>
              <a:t>Adjusted Odds Ratio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4400" b="1"/>
              <a:t>Part 2</a:t>
            </a:r>
            <a:endParaRPr lang="en-US" altLang="en-US" b="1" dirty="0"/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320684"/>
            <a:ext cx="7772400" cy="1371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kumimoji="1" lang="en-US" altLang="en-US" sz="3200" b="1" dirty="0"/>
              <a:t>Applied Biostatistics I</a:t>
            </a:r>
            <a:br>
              <a:rPr kumimoji="1" lang="en-US" altLang="en-US" sz="3200" b="1" dirty="0"/>
            </a:br>
            <a:br>
              <a:rPr kumimoji="1" lang="en-US" altLang="en-US" sz="3200" b="1" dirty="0"/>
            </a:br>
            <a:endParaRPr kumimoji="1" lang="en-US" alt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0CAB7-718B-F44C-8351-5F8C0045C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758" y="5762524"/>
            <a:ext cx="4481674" cy="7176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FA4CEC-AF23-1A47-866E-B0729FD6FD01}"/>
              </a:ext>
            </a:extLst>
          </p:cNvPr>
          <p:cNvSpPr/>
          <p:nvPr/>
        </p:nvSpPr>
        <p:spPr>
          <a:xfrm rot="5400000">
            <a:off x="8976360" y="1508760"/>
            <a:ext cx="3200400" cy="182880"/>
          </a:xfrm>
          <a:prstGeom prst="rect">
            <a:avLst/>
          </a:prstGeom>
          <a:solidFill>
            <a:srgbClr val="00ABD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0" hangingPunct="0">
              <a:defRPr/>
            </a:pPr>
            <a:endParaRPr lang="en-US" sz="24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3A1318-4166-6140-B179-D16A4ED68770}"/>
              </a:ext>
            </a:extLst>
          </p:cNvPr>
          <p:cNvSpPr/>
          <p:nvPr/>
        </p:nvSpPr>
        <p:spPr>
          <a:xfrm>
            <a:off x="7467600" y="-1500"/>
            <a:ext cx="3200400" cy="182880"/>
          </a:xfrm>
          <a:prstGeom prst="rect">
            <a:avLst/>
          </a:prstGeom>
          <a:solidFill>
            <a:srgbClr val="00ABD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0" hangingPunct="0">
              <a:defRPr/>
            </a:pPr>
            <a:endParaRPr lang="en-US" sz="2400" kern="0">
              <a:solidFill>
                <a:srgbClr val="FFFFFF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60998" y="13699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Unadjusted and adjusted ORs 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932398" y="997449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/>
              <a:t>So far we have been studying </a:t>
            </a:r>
            <a:r>
              <a:rPr lang="en-US" altLang="en-US" i="1" dirty="0"/>
              <a:t>unadjusted</a:t>
            </a:r>
            <a:r>
              <a:rPr lang="en-US" altLang="en-US" dirty="0"/>
              <a:t> ORs (calculated from 2x2 cross-classification tables)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2084798" y="2362200"/>
            <a:ext cx="7924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i="1" dirty="0"/>
              <a:t>e</a:t>
            </a:r>
            <a:r>
              <a:rPr lang="el-GR" altLang="en-US" i="1" baseline="30000" dirty="0">
                <a:cs typeface="Times New Roman" panose="02020603050405020304" pitchFamily="18" charset="0"/>
              </a:rPr>
              <a:t>β</a:t>
            </a:r>
            <a:r>
              <a:rPr lang="en-US" altLang="en-US" dirty="0"/>
              <a:t> in a multiple logistic regression model is an OR </a:t>
            </a:r>
            <a:r>
              <a:rPr lang="en-US" altLang="en-US" i="1" dirty="0"/>
              <a:t>adjusted</a:t>
            </a:r>
            <a:r>
              <a:rPr lang="en-US" altLang="en-US" dirty="0"/>
              <a:t> for the other independent variables.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9144000" cy="1447800"/>
          </a:xfrm>
        </p:spPr>
        <p:txBody>
          <a:bodyPr/>
          <a:lstStyle/>
          <a:p>
            <a:pPr eaLnBrk="1" hangingPunct="1"/>
            <a:r>
              <a:rPr lang="en-US" altLang="en-US" sz="3600"/>
              <a:t>Example: Self-reported ill-health for the divorced/separated versus currently married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209800" y="952500"/>
            <a:ext cx="28194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/>
              <a:t>Unadjusted OR</a:t>
            </a:r>
          </a:p>
        </p:txBody>
      </p:sp>
      <p:graphicFrame>
        <p:nvGraphicFramePr>
          <p:cNvPr id="308278" name="Group 54"/>
          <p:cNvGraphicFramePr>
            <a:graphicFrameLocks noGrp="1"/>
          </p:cNvGraphicFramePr>
          <p:nvPr/>
        </p:nvGraphicFramePr>
        <p:xfrm>
          <a:off x="2209800" y="1524001"/>
          <a:ext cx="6858000" cy="2514601"/>
        </p:xfrm>
        <a:graphic>
          <a:graphicData uri="http://schemas.openxmlformats.org/drawingml/2006/table">
            <a:tbl>
              <a:tblPr/>
              <a:tblGrid>
                <a:gridCol w="2772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288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Marital status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General health condition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9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 healthy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Healthy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8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Divorced/separated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557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Currently married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771" name="Object 1"/>
          <p:cNvGraphicFramePr>
            <a:graphicFrameLocks noChangeAspect="1"/>
          </p:cNvGraphicFramePr>
          <p:nvPr/>
        </p:nvGraphicFramePr>
        <p:xfrm>
          <a:off x="2304836" y="4038602"/>
          <a:ext cx="3333964" cy="975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1473200" imgH="431800" progId="Equation.3">
                  <p:embed/>
                </p:oleObj>
              </mc:Choice>
              <mc:Fallback>
                <p:oleObj name="Equation" r:id="rId4" imgW="1473200" imgH="431800" progId="Equation.3">
                  <p:embed/>
                  <p:pic>
                    <p:nvPicPr>
                      <p:cNvPr id="3177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836" y="4038602"/>
                        <a:ext cx="3333964" cy="97524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2" y="633417"/>
          <a:ext cx="7620000" cy="3536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3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2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2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52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6882">
                <a:tc gridSpan="7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Analysis of Maximum Likelihood Estimates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Parameter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DF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Estimate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Standard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Error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Wald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Chi-Square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 &gt; ChiSq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Intercept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-3.9618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0.2260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307.3417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&lt;.0001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Exactage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0.0206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0.00296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48.5596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RIAGENDR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Female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0.0657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0.0853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0.5938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0.4409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RaceEthnicity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Hispanic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0.8099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0.1118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52.4519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RaceEthnicity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Non-Hispanic Black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0.5219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0.1077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23.4619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RaceEthnicity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Others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0.4798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0.2413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3.9523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0.0468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Education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Graduated from HS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0.9865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0.1482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44.2878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Education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Not graduated from HS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1.7584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0.1573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124.9159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MaritalStatus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Divorced or Separated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0.4955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0.1168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17.9902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MaritalStatus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Living with partner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0.1736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1.0432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0.3071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MaritalStatus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Never married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0.3302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0.1435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5.2980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0.0213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MaritalStatus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Widowed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0.1015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0.1543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0.4330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0.5105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2406" name="Rectangle 1"/>
          <p:cNvSpPr>
            <a:spLocks noChangeArrowheads="1"/>
          </p:cNvSpPr>
          <p:nvPr/>
        </p:nvSpPr>
        <p:spPr bwMode="auto">
          <a:xfrm>
            <a:off x="2154239" y="1644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408" name="Rectangle 6"/>
          <p:cNvSpPr>
            <a:spLocks noChangeArrowheads="1"/>
          </p:cNvSpPr>
          <p:nvPr/>
        </p:nvSpPr>
        <p:spPr bwMode="auto">
          <a:xfrm>
            <a:off x="5791200" y="3155465"/>
            <a:ext cx="1143000" cy="27353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2409" name="Object 1"/>
          <p:cNvGraphicFramePr>
            <a:graphicFrameLocks noChangeAspect="1"/>
          </p:cNvGraphicFramePr>
          <p:nvPr/>
        </p:nvGraphicFramePr>
        <p:xfrm>
          <a:off x="2971800" y="4214325"/>
          <a:ext cx="6172200" cy="820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3238500" imgH="431800" progId="Equation.3">
                  <p:embed/>
                </p:oleObj>
              </mc:Choice>
              <mc:Fallback>
                <p:oleObj name="Equation" r:id="rId3" imgW="3238500" imgH="431800" progId="Equation.3">
                  <p:embed/>
                  <p:pic>
                    <p:nvPicPr>
                      <p:cNvPr id="1240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14325"/>
                        <a:ext cx="6172200" cy="82098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10" name="Rectangle 2"/>
          <p:cNvSpPr>
            <a:spLocks noChangeArrowheads="1"/>
          </p:cNvSpPr>
          <p:nvPr/>
        </p:nvSpPr>
        <p:spPr bwMode="auto">
          <a:xfrm>
            <a:off x="1981200" y="0"/>
            <a:ext cx="822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Logistic regression output (</a:t>
            </a:r>
            <a:r>
              <a:rPr lang="el-GR" altLang="en-US" sz="4000" dirty="0">
                <a:cs typeface="Times New Roman" panose="02020603050405020304" pitchFamily="18" charset="0"/>
              </a:rPr>
              <a:t>β</a:t>
            </a:r>
            <a:r>
              <a:rPr lang="en-US" altLang="en-US" sz="4000" dirty="0">
                <a:cs typeface="Times New Roman" panose="02020603050405020304" pitchFamily="18" charset="0"/>
              </a:rPr>
              <a:t>)</a:t>
            </a:r>
            <a:r>
              <a:rPr lang="en-US" altLang="en-US" sz="4000" dirty="0"/>
              <a:t> </a:t>
            </a:r>
          </a:p>
        </p:txBody>
      </p:sp>
      <p:sp>
        <p:nvSpPr>
          <p:cNvPr id="12411" name="Rectangle 6"/>
          <p:cNvSpPr>
            <a:spLocks noChangeArrowheads="1"/>
          </p:cNvSpPr>
          <p:nvPr/>
        </p:nvSpPr>
        <p:spPr bwMode="auto">
          <a:xfrm>
            <a:off x="5791200" y="1568453"/>
            <a:ext cx="1066800" cy="152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9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2286000" y="716622"/>
            <a:ext cx="7848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/>
              <a:t>Suppose the </a:t>
            </a:r>
            <a:r>
              <a:rPr lang="en-US" altLang="en-US" sz="2800" dirty="0" err="1"/>
              <a:t>i-th</a:t>
            </a:r>
            <a:r>
              <a:rPr lang="en-US" altLang="en-US" sz="2800" dirty="0"/>
              <a:t> and h-</a:t>
            </a:r>
            <a:r>
              <a:rPr lang="en-US" altLang="en-US" sz="2800" dirty="0" err="1"/>
              <a:t>th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indiviudals</a:t>
            </a:r>
            <a:r>
              <a:rPr lang="en-US" altLang="en-US" sz="2800" dirty="0"/>
              <a:t> have the same profiles about gender, age, race/ethnicity and education but the </a:t>
            </a:r>
            <a:r>
              <a:rPr lang="en-US" altLang="en-US" sz="2800" dirty="0" err="1"/>
              <a:t>i-th</a:t>
            </a:r>
            <a:r>
              <a:rPr lang="en-US" altLang="en-US" sz="2800" dirty="0"/>
              <a:t> person is divorced and the h-</a:t>
            </a:r>
            <a:r>
              <a:rPr lang="en-US" altLang="en-US" sz="2800" dirty="0" err="1"/>
              <a:t>th</a:t>
            </a:r>
            <a:r>
              <a:rPr lang="en-US" altLang="en-US" sz="2800" dirty="0"/>
              <a:t> person is currently married. The binary variable for “divorced/separated” is </a:t>
            </a:r>
            <a:r>
              <a:rPr lang="en-US" altLang="en-US" sz="2800" i="1" dirty="0"/>
              <a:t>X</a:t>
            </a:r>
            <a:r>
              <a:rPr lang="en-US" altLang="en-US" sz="2800" i="1" baseline="-25000" dirty="0"/>
              <a:t>9</a:t>
            </a:r>
            <a:r>
              <a:rPr lang="en-US" altLang="en-US" sz="2800" dirty="0"/>
              <a:t>, and the reference category is “currently married”: i.e.,</a:t>
            </a:r>
          </a:p>
        </p:txBody>
      </p:sp>
      <p:graphicFrame>
        <p:nvGraphicFramePr>
          <p:cNvPr id="33795" name="Object 1"/>
          <p:cNvGraphicFramePr>
            <a:graphicFrameLocks noChangeAspect="1"/>
          </p:cNvGraphicFramePr>
          <p:nvPr/>
        </p:nvGraphicFramePr>
        <p:xfrm>
          <a:off x="2390454" y="3810000"/>
          <a:ext cx="5703888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2019300" imgH="457200" progId="Equation.3">
                  <p:embed/>
                </p:oleObj>
              </mc:Choice>
              <mc:Fallback>
                <p:oleObj name="Equation" r:id="rId4" imgW="2019300" imgH="457200" progId="Equation.3">
                  <p:embed/>
                  <p:pic>
                    <p:nvPicPr>
                      <p:cNvPr id="3379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454" y="3810000"/>
                        <a:ext cx="5703888" cy="12890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2362200" y="11130"/>
            <a:ext cx="632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/>
              <a:t>Adjusted OR (categorical risk factor)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3" name="Object 1"/>
          <p:cNvGraphicFramePr>
            <a:graphicFrameLocks noChangeAspect="1"/>
          </p:cNvGraphicFramePr>
          <p:nvPr/>
        </p:nvGraphicFramePr>
        <p:xfrm>
          <a:off x="2400300" y="1362948"/>
          <a:ext cx="6096000" cy="3586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4" imgW="2628900" imgH="1549400" progId="Equation.3">
                  <p:embed/>
                </p:oleObj>
              </mc:Choice>
              <mc:Fallback>
                <p:oleObj name="Equation" r:id="rId4" imgW="2628900" imgH="1549400" progId="Equation.3">
                  <p:embed/>
                  <p:pic>
                    <p:nvPicPr>
                      <p:cNvPr id="3584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1362948"/>
                        <a:ext cx="6096000" cy="35861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2256034" y="664396"/>
            <a:ext cx="723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/>
              <a:t>OR for the </a:t>
            </a:r>
            <a:r>
              <a:rPr lang="en-US" altLang="en-US" dirty="0" err="1"/>
              <a:t>i-th</a:t>
            </a:r>
            <a:r>
              <a:rPr lang="en-US" altLang="en-US" dirty="0"/>
              <a:t> versus h-</a:t>
            </a:r>
            <a:r>
              <a:rPr lang="en-US" altLang="en-US" dirty="0" err="1"/>
              <a:t>th</a:t>
            </a:r>
            <a:r>
              <a:rPr lang="en-US" altLang="en-US" dirty="0"/>
              <a:t> individuals is: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2286000" y="0"/>
            <a:ext cx="632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/>
              <a:t>Adjusted OR (categorical risk factor)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0" y="4495801"/>
            <a:ext cx="35814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                                 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5204" y="4612767"/>
            <a:ext cx="5945363" cy="4123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2" y="633417"/>
          <a:ext cx="7620000" cy="3536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3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2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2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52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6882">
                <a:tc gridSpan="7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Analysis of Maximum Likelihood Estimates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Parameter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DF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Estimate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Standard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Error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Wald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Chi-Square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 &gt; ChiSq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Intercept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-3.9618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0.2260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307.3417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&lt;.0001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Exactage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0.0206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0.00296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48.5596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RIAGENDR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Female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0.0657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0.0853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0.5938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0.4409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RaceEthnicity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Hispanic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0.8099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0.1118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52.4519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RaceEthnicity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Non-Hispanic Black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0.5219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0.1077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23.4619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RaceEthnicity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Others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0.4798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0.2413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3.9523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0.0468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Education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Graduated from HS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0.9865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0.1482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44.2878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Education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Not graduated from HS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1.7584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0.1573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124.9159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MaritalStatus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Divorced or Separated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0.4955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0.1168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17.9902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MaritalStatus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Living with partner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0.1736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1.0432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0.3071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MaritalStatus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Never married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0.3302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0.1435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5.2980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0.0213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MaritalStatus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Widowed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0.1015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0.1543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0.4330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0.5105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2406" name="Rectangle 1"/>
          <p:cNvSpPr>
            <a:spLocks noChangeArrowheads="1"/>
          </p:cNvSpPr>
          <p:nvPr/>
        </p:nvSpPr>
        <p:spPr bwMode="auto">
          <a:xfrm>
            <a:off x="2154239" y="1644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408" name="Rectangle 6"/>
          <p:cNvSpPr>
            <a:spLocks noChangeArrowheads="1"/>
          </p:cNvSpPr>
          <p:nvPr/>
        </p:nvSpPr>
        <p:spPr bwMode="auto">
          <a:xfrm>
            <a:off x="5791200" y="3155465"/>
            <a:ext cx="1143000" cy="27353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2409" name="Object 1"/>
          <p:cNvGraphicFramePr>
            <a:graphicFrameLocks noChangeAspect="1"/>
          </p:cNvGraphicFramePr>
          <p:nvPr/>
        </p:nvGraphicFramePr>
        <p:xfrm>
          <a:off x="2971800" y="4214325"/>
          <a:ext cx="6172200" cy="820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3238500" imgH="431800" progId="Equation.3">
                  <p:embed/>
                </p:oleObj>
              </mc:Choice>
              <mc:Fallback>
                <p:oleObj name="Equation" r:id="rId3" imgW="3238500" imgH="431800" progId="Equation.3">
                  <p:embed/>
                  <p:pic>
                    <p:nvPicPr>
                      <p:cNvPr id="1240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14325"/>
                        <a:ext cx="6172200" cy="82098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10" name="Rectangle 2"/>
          <p:cNvSpPr>
            <a:spLocks noChangeArrowheads="1"/>
          </p:cNvSpPr>
          <p:nvPr/>
        </p:nvSpPr>
        <p:spPr bwMode="auto">
          <a:xfrm>
            <a:off x="1981200" y="0"/>
            <a:ext cx="822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Logistic regression output (</a:t>
            </a:r>
            <a:r>
              <a:rPr lang="el-GR" altLang="en-US" sz="4000" dirty="0">
                <a:cs typeface="Times New Roman" panose="02020603050405020304" pitchFamily="18" charset="0"/>
              </a:rPr>
              <a:t>β</a:t>
            </a:r>
            <a:r>
              <a:rPr lang="en-US" altLang="en-US" sz="4000" dirty="0">
                <a:cs typeface="Times New Roman" panose="02020603050405020304" pitchFamily="18" charset="0"/>
              </a:rPr>
              <a:t>)</a:t>
            </a:r>
            <a:r>
              <a:rPr lang="en-US" altLang="en-US" sz="4000" dirty="0"/>
              <a:t> </a:t>
            </a:r>
          </a:p>
        </p:txBody>
      </p:sp>
      <p:sp>
        <p:nvSpPr>
          <p:cNvPr id="12411" name="Rectangle 6"/>
          <p:cNvSpPr>
            <a:spLocks noChangeArrowheads="1"/>
          </p:cNvSpPr>
          <p:nvPr/>
        </p:nvSpPr>
        <p:spPr bwMode="auto">
          <a:xfrm>
            <a:off x="5791200" y="1568453"/>
            <a:ext cx="1066800" cy="152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91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2379323" y="1447800"/>
            <a:ext cx="777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/>
              <a:t>Suppose the </a:t>
            </a:r>
            <a:r>
              <a:rPr lang="en-US" altLang="en-US" sz="2800" dirty="0" err="1"/>
              <a:t>i-th</a:t>
            </a:r>
            <a:r>
              <a:rPr lang="en-US" altLang="en-US" sz="2800" dirty="0"/>
              <a:t> and h-</a:t>
            </a:r>
            <a:r>
              <a:rPr lang="en-US" altLang="en-US" sz="2800" dirty="0" err="1"/>
              <a:t>th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indiviudals</a:t>
            </a:r>
            <a:r>
              <a:rPr lang="en-US" altLang="en-US" sz="2800" dirty="0"/>
              <a:t> have the same profiles about gender, race/ethnicity, education and marital status but the </a:t>
            </a:r>
            <a:r>
              <a:rPr lang="en-US" altLang="en-US" sz="2800" dirty="0" err="1"/>
              <a:t>i-th</a:t>
            </a:r>
            <a:r>
              <a:rPr lang="en-US" altLang="en-US" sz="2800" dirty="0"/>
              <a:t> person is 41 yeas old and the h-</a:t>
            </a:r>
            <a:r>
              <a:rPr lang="en-US" altLang="en-US" sz="2800" dirty="0" err="1"/>
              <a:t>th</a:t>
            </a:r>
            <a:r>
              <a:rPr lang="en-US" altLang="en-US" sz="2800" dirty="0"/>
              <a:t> person is 40 years old. Age is </a:t>
            </a:r>
            <a:r>
              <a:rPr lang="en-US" altLang="en-US" sz="2800" i="1" dirty="0"/>
              <a:t>X</a:t>
            </a:r>
            <a:r>
              <a:rPr lang="en-US" altLang="en-US" sz="2800" i="1" baseline="-25000" dirty="0"/>
              <a:t>2</a:t>
            </a:r>
            <a:r>
              <a:rPr lang="en-US" altLang="en-US" sz="2800" dirty="0"/>
              <a:t>:  i.e.,</a:t>
            </a:r>
          </a:p>
        </p:txBody>
      </p:sp>
      <p:graphicFrame>
        <p:nvGraphicFramePr>
          <p:cNvPr id="37891" name="Object 1"/>
          <p:cNvGraphicFramePr>
            <a:graphicFrameLocks noChangeAspect="1"/>
          </p:cNvGraphicFramePr>
          <p:nvPr/>
        </p:nvGraphicFramePr>
        <p:xfrm>
          <a:off x="2379323" y="3435350"/>
          <a:ext cx="46990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4" imgW="1663700" imgH="457200" progId="Equation.3">
                  <p:embed/>
                </p:oleObj>
              </mc:Choice>
              <mc:Fallback>
                <p:oleObj name="Equation" r:id="rId4" imgW="1663700" imgH="457200" progId="Equation.3">
                  <p:embed/>
                  <p:pic>
                    <p:nvPicPr>
                      <p:cNvPr id="3789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323" y="3435350"/>
                        <a:ext cx="4699000" cy="12890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345076" y="762000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/>
              <a:t>Adjusted OR (numerical risk factor)</a:t>
            </a:r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1676400" y="0"/>
            <a:ext cx="883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Example: Self-reported ill-health with respect to 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9" name="Object 1"/>
          <p:cNvGraphicFramePr>
            <a:graphicFrameLocks noChangeAspect="1"/>
          </p:cNvGraphicFramePr>
          <p:nvPr/>
        </p:nvGraphicFramePr>
        <p:xfrm>
          <a:off x="2357064" y="1219201"/>
          <a:ext cx="5643937" cy="3907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4" imgW="2197100" imgH="1524000" progId="Equation.3">
                  <p:embed/>
                </p:oleObj>
              </mc:Choice>
              <mc:Fallback>
                <p:oleObj name="Equation" r:id="rId4" imgW="2197100" imgH="1524000" progId="Equation.3">
                  <p:embed/>
                  <p:pic>
                    <p:nvPicPr>
                      <p:cNvPr id="3993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064" y="1219201"/>
                        <a:ext cx="5643937" cy="390745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2369906" y="695218"/>
            <a:ext cx="7155094" cy="60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/>
              <a:t>OR for the </a:t>
            </a:r>
            <a:r>
              <a:rPr lang="en-US" altLang="en-US" sz="2800" dirty="0" err="1"/>
              <a:t>i-th</a:t>
            </a:r>
            <a:r>
              <a:rPr lang="en-US" altLang="en-US" sz="2800" dirty="0"/>
              <a:t> versus h-</a:t>
            </a:r>
            <a:r>
              <a:rPr lang="en-US" altLang="en-US" sz="2800" dirty="0" err="1"/>
              <a:t>th</a:t>
            </a:r>
            <a:r>
              <a:rPr lang="en-US" altLang="en-US" sz="2800" dirty="0"/>
              <a:t> individuals is: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2362200" y="0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/>
              <a:t>Adjusted OR (numerical risk factor)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4419602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848" y="4711989"/>
            <a:ext cx="3505504" cy="58526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7064" y="4725961"/>
            <a:ext cx="7619999" cy="5285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Widescreen</PresentationFormat>
  <Paragraphs>234</Paragraphs>
  <Slides>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Equation</vt:lpstr>
      <vt:lpstr>Applied Biostatistics I  </vt:lpstr>
      <vt:lpstr>Unadjusted and adjusted ORs </vt:lpstr>
      <vt:lpstr>Example: Self-reported ill-health for the divorced/separated versus currently married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Unadjusted and adjusted ORs </dc:title>
  <dc:creator>Marcel Ramos</dc:creator>
  <cp:lastModifiedBy>Marcel Ramos</cp:lastModifiedBy>
  <cp:revision>2</cp:revision>
  <dcterms:created xsi:type="dcterms:W3CDTF">2020-10-31T23:41:18Z</dcterms:created>
  <dcterms:modified xsi:type="dcterms:W3CDTF">2020-11-01T00:23:46Z</dcterms:modified>
</cp:coreProperties>
</file>