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6" r:id="rId2"/>
    <p:sldId id="390" r:id="rId3"/>
    <p:sldId id="423" r:id="rId4"/>
    <p:sldId id="384" r:id="rId5"/>
    <p:sldId id="424" r:id="rId6"/>
    <p:sldId id="386" r:id="rId7"/>
    <p:sldId id="385" r:id="rId8"/>
    <p:sldId id="383" r:id="rId9"/>
    <p:sldId id="389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A30D-CEDA-4256-B776-DEF323047E8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8089D-6F3F-4250-A87F-2257D1A0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62BF8-C273-48DE-9332-3BF63BA8514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283F8-0729-4787-AF1E-A1F03237B36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0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512D21-B315-4002-8BC9-B78B2F18CD8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B2FCCF-0B0C-4700-93CC-BC8E666F02DC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D0F08-C52E-423F-A305-59C1FF85436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4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6D42E2-341F-4847-8583-53F50F574CD7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786C94-240F-496D-855A-AE9A2A288ADE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5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A6B32A-EF37-497D-AFFE-E60014E8525C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9A2F2F-F143-4F8D-B61C-217FE09C78B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49DF80-1CB5-417A-BC9D-BE314BA0E3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2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7DF1B-1D44-4FF5-91F4-A282301714C8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AC20FD-6FC2-4AB5-A973-426068A4DC6A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6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4687B-C6B4-44D4-B206-A84FD9959D10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0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5DFD38-A15C-45C8-9A7F-AA86971E3B3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2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21C0-DE1B-46C7-A17F-97944B4A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FD51-92B8-4977-894E-39432CBC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4D8D-7029-42CF-ABAA-39AD17D7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BC39-1DA0-4A72-A8DA-D911A052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071E-C047-48AB-8CCA-171284F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E3C-BF0A-4C71-92B8-BC1DBBDA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A52B7-75D4-441E-86E8-A18878C3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83C9-519C-4A44-AD4D-49C48EE8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A26A-E8B8-42F3-BE21-088A8890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B59F-30D4-4A93-80AA-CBA948FE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16241-17E0-4B4E-BBB9-F9F8A14B8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E32C-8B3E-4BED-AE49-F00A0EE7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86ED-6479-424C-86F0-3666DF6A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E852-AAD2-4E2F-8D69-8607A54E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157C-7243-4062-971A-546B7225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4ED-EC08-44EC-A830-A270251B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FEF3-C4CA-46F3-ACFD-93EB654D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6D2E-F747-471C-A62B-680DE31C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5A3C-D89F-481D-9F8D-F6736FE1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043B-B365-4E76-8F87-422B3318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1629-3D68-4357-BC16-A3B9050A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9BEC-AF68-44FE-A5B7-86DA7C4B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C2A0-E227-44A4-8E19-8568A42A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80B0-52D9-4EF9-BCB6-25268E99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8CEC-2027-4AB2-ABDC-DA772719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BC67-6553-4626-93C0-EC85AABD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9F5D-752C-404C-ABD4-CF22BBFCB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1DC9-D62A-4329-BC3F-2CBFDD92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7EA2-E446-4279-BEE7-E8DA161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43D08-8519-4740-925F-19CF1DA4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CDEF-CD7D-44F8-A6C7-3CD171B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73AF-6FCA-4CDE-8F7B-27B1C379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5A55-9CBF-4A83-A95F-945C3EB7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AE2A-7194-414C-BCBB-5E9165DC1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A0B65-3216-4E4A-A260-7D007A173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F7EB3-73EA-4367-8ADB-7D2B7571E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409C3-4226-47FC-91FD-DD412DD1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94C0E-9930-48CD-B6FA-A7833A14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4B531-91B1-4415-9836-CFC2C48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3E0-8FF3-4E6E-928D-7E0957B4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4B7D6-1F86-40B3-980A-A1EEF8E9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2C554-485E-42C2-BC63-E98A2265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466E-38C8-4F18-8528-04A660A4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3D307-5F14-4AEF-97E8-FB463A3B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2832-E9BF-48ED-AC36-DA7694C9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F5703-0299-4B78-A4C8-8F30C54A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BF89-127A-4874-BEF5-0AD05F36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E771-B537-42DC-A27B-3E0FE140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28D1-2F35-4075-922C-6420EBF9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F07F1-886A-4481-8F4E-A5595977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5ABD-71FE-4FD8-B97A-978D038C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A0FD-73E9-43E3-B1A9-99917F91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064E-1D41-4B4A-A2F2-E51F6021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FE7F3-0470-43E4-892A-E12E41234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AEFF9-0E8F-49DE-8148-E7BA9050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3D56-1F6D-4FD3-8666-766FE149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15E56-4F2A-446C-8FB9-5C97A4B6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0C58-B152-42F9-839D-285DD47D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4A03D-C726-4B19-BFEE-B462904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E57A-0A5D-4A2F-8A03-19AC841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0293-F17A-4F53-8680-836599E3F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91DE-C387-4CD8-BC2C-6FB3286351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4DD6-5709-415D-9489-BAD706BB7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047E-917B-43B8-9EBD-33287E9BB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595E-7A8B-42CA-8933-78E31306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7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09800" y="2743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Logistic Regression: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Adjusted Odds Ratio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Part 3</a:t>
            </a:r>
            <a:endParaRPr lang="en-US" altLang="en-US" b="1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20684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58" y="5762524"/>
            <a:ext cx="4481674" cy="717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8976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7467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2286000" y="1355690"/>
            <a:ext cx="845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742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		</a:t>
            </a:r>
            <a:endParaRPr lang="en-US" altLang="en-US" sz="36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   Education</a:t>
            </a:r>
            <a:endParaRPr lang="en-US" altLang="en-US" sz="36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			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					 S.R. Health 				</a:t>
            </a:r>
            <a:endParaRPr lang="en-US" altLang="en-US" sz="36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aseline="-25000" dirty="0"/>
              <a:t>    </a:t>
            </a:r>
            <a:r>
              <a:rPr lang="en-US" altLang="en-US" sz="3600" dirty="0"/>
              <a:t>Race/Ethnicity</a:t>
            </a:r>
          </a:p>
        </p:txBody>
      </p:sp>
      <p:sp>
        <p:nvSpPr>
          <p:cNvPr id="58371" name="Arc 17"/>
          <p:cNvSpPr>
            <a:spLocks noChangeArrowheads="1"/>
          </p:cNvSpPr>
          <p:nvPr/>
        </p:nvSpPr>
        <p:spPr bwMode="auto">
          <a:xfrm rot="10800000">
            <a:off x="1752600" y="2193890"/>
            <a:ext cx="1752600" cy="2362200"/>
          </a:xfrm>
          <a:custGeom>
            <a:avLst/>
            <a:gdLst>
              <a:gd name="T0" fmla="*/ 241573 w 1828800"/>
              <a:gd name="T1" fmla="*/ 1740 h 2133600"/>
              <a:gd name="T2" fmla="*/ 244430 w 1828800"/>
              <a:gd name="T3" fmla="*/ 25026130 h 2133600"/>
              <a:gd name="T4" fmla="*/ 221473 w 1828800"/>
              <a:gd name="T5" fmla="*/ 49941565 h 2133600"/>
              <a:gd name="T6" fmla="*/ 11796480 60000 65536"/>
              <a:gd name="T7" fmla="*/ 11796480 60000 65536"/>
              <a:gd name="T8" fmla="*/ 11796480 60000 65536"/>
              <a:gd name="T9" fmla="*/ 828529 w 1828800"/>
              <a:gd name="T10" fmla="*/ 0 h 2133600"/>
              <a:gd name="T11" fmla="*/ 1828800 w 1828800"/>
              <a:gd name="T12" fmla="*/ 2133600 h 2133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0" h="2133600" stroke="0">
                <a:moveTo>
                  <a:pt x="903717" y="73"/>
                </a:moveTo>
                <a:lnTo>
                  <a:pt x="903716" y="72"/>
                </a:lnTo>
                <a:cubicBezTo>
                  <a:pt x="907277" y="24"/>
                  <a:pt x="910838" y="-1"/>
                  <a:pt x="914400" y="0"/>
                </a:cubicBezTo>
                <a:cubicBezTo>
                  <a:pt x="1419409" y="0"/>
                  <a:pt x="1828800" y="477622"/>
                  <a:pt x="1828800" y="1066800"/>
                </a:cubicBezTo>
                <a:cubicBezTo>
                  <a:pt x="1828800" y="1655977"/>
                  <a:pt x="1419409" y="2133600"/>
                  <a:pt x="914400" y="2133600"/>
                </a:cubicBezTo>
                <a:cubicBezTo>
                  <a:pt x="885728" y="2133600"/>
                  <a:pt x="857072" y="2132026"/>
                  <a:pt x="828526" y="2128885"/>
                </a:cubicBezTo>
                <a:lnTo>
                  <a:pt x="914400" y="1066800"/>
                </a:lnTo>
                <a:lnTo>
                  <a:pt x="903717" y="73"/>
                </a:lnTo>
                <a:close/>
              </a:path>
              <a:path w="1828800" h="2133600" fill="none">
                <a:moveTo>
                  <a:pt x="903717" y="73"/>
                </a:moveTo>
                <a:lnTo>
                  <a:pt x="903716" y="72"/>
                </a:lnTo>
                <a:cubicBezTo>
                  <a:pt x="907277" y="24"/>
                  <a:pt x="910838" y="-1"/>
                  <a:pt x="914400" y="0"/>
                </a:cubicBezTo>
                <a:cubicBezTo>
                  <a:pt x="1419409" y="0"/>
                  <a:pt x="1828800" y="477622"/>
                  <a:pt x="1828800" y="1066800"/>
                </a:cubicBezTo>
                <a:cubicBezTo>
                  <a:pt x="1828800" y="1655977"/>
                  <a:pt x="1419409" y="2133600"/>
                  <a:pt x="914400" y="2133600"/>
                </a:cubicBezTo>
                <a:cubicBezTo>
                  <a:pt x="885728" y="2133600"/>
                  <a:pt x="857072" y="2132026"/>
                  <a:pt x="828526" y="2128885"/>
                </a:cubicBezTo>
              </a:path>
            </a:pathLst>
          </a:custGeom>
          <a:noFill/>
          <a:ln w="952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45413"/>
            <a:ext cx="8153400" cy="5187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Controlling for Education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4800600" y="2270090"/>
            <a:ext cx="3048000" cy="990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5486400" y="3413090"/>
            <a:ext cx="2362200" cy="1143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14"/>
          <p:cNvSpPr txBox="1">
            <a:spLocks noChangeArrowheads="1"/>
          </p:cNvSpPr>
          <p:nvPr/>
        </p:nvSpPr>
        <p:spPr bwMode="auto">
          <a:xfrm>
            <a:off x="6629400" y="387029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(OR=1.683)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86000" y="936625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Race/Ethnicity			      S.R. Health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334000" y="131762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270500" y="1381091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(OR=3.065)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2276582" y="3947132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Reference categories: White, College graduate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286000" y="1219200"/>
            <a:ext cx="7467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Logistic regression of self-reported health (healthy/unhealthy) on race/ethnicity &amp; education.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NHANES 2005-2006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Hispanic (W+B) and  Non-Hispanic White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ages 25-84</a:t>
            </a: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981200" y="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§2. </a:t>
            </a:r>
            <a:r>
              <a:rPr lang="en-US" altLang="en-US" sz="4000" dirty="0"/>
              <a:t>Odds ratio and logistic regression:</a:t>
            </a:r>
            <a:br>
              <a:rPr lang="en-US" altLang="en-US" sz="4000" dirty="0"/>
            </a:br>
            <a:r>
              <a:rPr lang="en-US" altLang="en-US" sz="4000" dirty="0"/>
              <a:t>Simple Examples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098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Case 1: Only a Constant </a:t>
            </a:r>
          </a:p>
        </p:txBody>
      </p:sp>
      <p:graphicFrame>
        <p:nvGraphicFramePr>
          <p:cNvPr id="44035" name="Object 1"/>
          <p:cNvGraphicFramePr>
            <a:graphicFrameLocks noChangeAspect="1"/>
          </p:cNvGraphicFramePr>
          <p:nvPr/>
        </p:nvGraphicFramePr>
        <p:xfrm>
          <a:off x="2227780" y="2794659"/>
          <a:ext cx="2057400" cy="228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800100" imgH="889000" progId="Equation.3">
                  <p:embed/>
                </p:oleObj>
              </mc:Choice>
              <mc:Fallback>
                <p:oleObj name="Equation" r:id="rId4" imgW="800100" imgH="889000" progId="Equation.3">
                  <p:embed/>
                  <p:pic>
                    <p:nvPicPr>
                      <p:cNvPr id="4403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780" y="2794659"/>
                        <a:ext cx="2057400" cy="22812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"/>
          <p:cNvGraphicFramePr>
            <a:graphicFrameLocks noChangeAspect="1"/>
          </p:cNvGraphicFramePr>
          <p:nvPr/>
        </p:nvGraphicFramePr>
        <p:xfrm>
          <a:off x="2209800" y="662684"/>
          <a:ext cx="6248400" cy="213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2590800" imgH="889000" progId="Equation.3">
                  <p:embed/>
                </p:oleObj>
              </mc:Choice>
              <mc:Fallback>
                <p:oleObj name="Equation" r:id="rId6" imgW="2590800" imgH="889000" progId="Equation.3">
                  <p:embed/>
                  <p:pic>
                    <p:nvPicPr>
                      <p:cNvPr id="4403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62684"/>
                        <a:ext cx="6248400" cy="21388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6083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38" y="1940481"/>
            <a:ext cx="86106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4" name="Object 1"/>
          <p:cNvGraphicFramePr>
            <a:graphicFrameLocks noChangeAspect="1"/>
          </p:cNvGraphicFramePr>
          <p:nvPr/>
        </p:nvGraphicFramePr>
        <p:xfrm>
          <a:off x="2187540" y="533401"/>
          <a:ext cx="1622461" cy="179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800100" imgH="889000" progId="Equation.3">
                  <p:embed/>
                </p:oleObj>
              </mc:Choice>
              <mc:Fallback>
                <p:oleObj name="Equation" r:id="rId5" imgW="800100" imgH="889000" progId="Equation.3">
                  <p:embed/>
                  <p:pic>
                    <p:nvPicPr>
                      <p:cNvPr id="4608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40" y="533401"/>
                        <a:ext cx="1622461" cy="17989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1"/>
          <p:cNvGraphicFramePr>
            <a:graphicFrameLocks noChangeAspect="1"/>
          </p:cNvGraphicFramePr>
          <p:nvPr/>
        </p:nvGraphicFramePr>
        <p:xfrm>
          <a:off x="6087438" y="730529"/>
          <a:ext cx="29464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1180588" imgH="406224" progId="Equation.3">
                  <p:embed/>
                </p:oleObj>
              </mc:Choice>
              <mc:Fallback>
                <p:oleObj name="Equation" r:id="rId7" imgW="1180588" imgH="406224" progId="Equation.3">
                  <p:embed/>
                  <p:pic>
                    <p:nvPicPr>
                      <p:cNvPr id="460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438" y="730529"/>
                        <a:ext cx="2946400" cy="1012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209800" y="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1: Only a Constant </a:t>
            </a:r>
          </a:p>
        </p:txBody>
      </p:sp>
      <p:sp>
        <p:nvSpPr>
          <p:cNvPr id="46087" name="Rectangle 103"/>
          <p:cNvSpPr>
            <a:spLocks noChangeArrowheads="1"/>
          </p:cNvSpPr>
          <p:nvPr/>
        </p:nvSpPr>
        <p:spPr bwMode="auto">
          <a:xfrm>
            <a:off x="9824378" y="2738813"/>
            <a:ext cx="5334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0072" name="Group 104"/>
          <p:cNvGraphicFramePr>
            <a:graphicFrameLocks noGrp="1"/>
          </p:cNvGraphicFramePr>
          <p:nvPr/>
        </p:nvGraphicFramePr>
        <p:xfrm>
          <a:off x="1917557" y="3115755"/>
          <a:ext cx="5638800" cy="886404"/>
        </p:xfrm>
        <a:graphic>
          <a:graphicData uri="http://schemas.openxmlformats.org/drawingml/2006/table">
            <a:tbl>
              <a:tblPr/>
              <a:tblGrid>
                <a:gridCol w="118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R/E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Unhealthy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Healthy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Odds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W+H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480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1947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0.247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05" name="Rectangle 121"/>
          <p:cNvSpPr>
            <a:spLocks noChangeArrowheads="1"/>
          </p:cNvSpPr>
          <p:nvPr/>
        </p:nvSpPr>
        <p:spPr bwMode="auto">
          <a:xfrm>
            <a:off x="6541651" y="3698494"/>
            <a:ext cx="1003576" cy="28723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106" name="Rectangle 103"/>
          <p:cNvSpPr>
            <a:spLocks noChangeArrowheads="1"/>
          </p:cNvSpPr>
          <p:nvPr/>
        </p:nvSpPr>
        <p:spPr bwMode="auto">
          <a:xfrm>
            <a:off x="4109378" y="2723867"/>
            <a:ext cx="838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6107" name="Object 1"/>
          <p:cNvGraphicFramePr>
            <a:graphicFrameLocks noChangeAspect="1"/>
          </p:cNvGraphicFramePr>
          <p:nvPr/>
        </p:nvGraphicFramePr>
        <p:xfrm>
          <a:off x="2057401" y="4100773"/>
          <a:ext cx="47101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9" imgW="2273300" imgH="431800" progId="Equation.3">
                  <p:embed/>
                </p:oleObj>
              </mc:Choice>
              <mc:Fallback>
                <p:oleObj name="Equation" r:id="rId9" imgW="2273300" imgH="431800" progId="Equation.3">
                  <p:embed/>
                  <p:pic>
                    <p:nvPicPr>
                      <p:cNvPr id="4610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100773"/>
                        <a:ext cx="4710113" cy="8937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1"/>
          <p:cNvGraphicFramePr>
            <a:graphicFrameLocks noChangeAspect="1"/>
          </p:cNvGraphicFramePr>
          <p:nvPr/>
        </p:nvGraphicFramePr>
        <p:xfrm>
          <a:off x="2138737" y="2848032"/>
          <a:ext cx="2984656" cy="210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257300" imgH="889000" progId="Equation.3">
                  <p:embed/>
                </p:oleObj>
              </mc:Choice>
              <mc:Fallback>
                <p:oleObj name="Equation" r:id="rId4" imgW="1257300" imgH="889000" progId="Equation.3">
                  <p:embed/>
                  <p:pic>
                    <p:nvPicPr>
                      <p:cNvPr id="4813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37" y="2848032"/>
                        <a:ext cx="2984656" cy="21049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"/>
          <p:cNvGraphicFramePr>
            <a:graphicFrameLocks noChangeAspect="1"/>
          </p:cNvGraphicFramePr>
          <p:nvPr/>
        </p:nvGraphicFramePr>
        <p:xfrm>
          <a:off x="2138738" y="609601"/>
          <a:ext cx="6471863" cy="22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2590800" imgH="889000" progId="Equation.3">
                  <p:embed/>
                </p:oleObj>
              </mc:Choice>
              <mc:Fallback>
                <p:oleObj name="Equation" r:id="rId6" imgW="2590800" imgH="889000" progId="Equation.3">
                  <p:embed/>
                  <p:pic>
                    <p:nvPicPr>
                      <p:cNvPr id="4813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38" y="609601"/>
                        <a:ext cx="6471863" cy="22153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2209800" y="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2: One Factor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01" y="2129963"/>
            <a:ext cx="83820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9" name="Rectangle 46"/>
          <p:cNvSpPr>
            <a:spLocks noChangeArrowheads="1"/>
          </p:cNvSpPr>
          <p:nvPr/>
        </p:nvSpPr>
        <p:spPr bwMode="auto">
          <a:xfrm>
            <a:off x="9320801" y="2891963"/>
            <a:ext cx="838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213" name="Rectangle 46"/>
          <p:cNvSpPr>
            <a:spLocks noChangeArrowheads="1"/>
          </p:cNvSpPr>
          <p:nvPr/>
        </p:nvSpPr>
        <p:spPr bwMode="auto">
          <a:xfrm>
            <a:off x="4063001" y="2891963"/>
            <a:ext cx="838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0179" name="Object 1"/>
          <p:cNvGraphicFramePr>
            <a:graphicFrameLocks noChangeAspect="1"/>
          </p:cNvGraphicFramePr>
          <p:nvPr/>
        </p:nvGraphicFramePr>
        <p:xfrm>
          <a:off x="1981200" y="525462"/>
          <a:ext cx="2743200" cy="193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1257300" imgH="889000" progId="Equation.3">
                  <p:embed/>
                </p:oleObj>
              </mc:Choice>
              <mc:Fallback>
                <p:oleObj name="Equation" r:id="rId5" imgW="1257300" imgH="889000" progId="Equation.3">
                  <p:embed/>
                  <p:pic>
                    <p:nvPicPr>
                      <p:cNvPr id="5017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462"/>
                        <a:ext cx="2743200" cy="19346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2209800" y="0"/>
            <a:ext cx="7467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2: One Factor  </a:t>
            </a:r>
          </a:p>
        </p:txBody>
      </p:sp>
      <p:graphicFrame>
        <p:nvGraphicFramePr>
          <p:cNvPr id="344105" name="Group 41"/>
          <p:cNvGraphicFramePr>
            <a:graphicFrameLocks noGrp="1"/>
          </p:cNvGraphicFramePr>
          <p:nvPr/>
        </p:nvGraphicFramePr>
        <p:xfrm>
          <a:off x="1863725" y="3582833"/>
          <a:ext cx="7086600" cy="1554162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R/E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Unhealthy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Healthy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Odds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241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482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0.500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3.065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239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1465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0.163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10" name="Rectangle 47"/>
          <p:cNvSpPr>
            <a:spLocks noChangeArrowheads="1"/>
          </p:cNvSpPr>
          <p:nvPr/>
        </p:nvSpPr>
        <p:spPr bwMode="auto">
          <a:xfrm>
            <a:off x="7959725" y="4268633"/>
            <a:ext cx="9144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211" name="Rectangle 48"/>
          <p:cNvSpPr>
            <a:spLocks noChangeArrowheads="1"/>
          </p:cNvSpPr>
          <p:nvPr/>
        </p:nvSpPr>
        <p:spPr bwMode="auto">
          <a:xfrm>
            <a:off x="6664325" y="4687733"/>
            <a:ext cx="9906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0212" name="Object 1"/>
          <p:cNvGraphicFramePr>
            <a:graphicFrameLocks noChangeAspect="1"/>
          </p:cNvGraphicFramePr>
          <p:nvPr/>
        </p:nvGraphicFramePr>
        <p:xfrm>
          <a:off x="5407026" y="696451"/>
          <a:ext cx="480377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7" imgW="2374900" imgH="711200" progId="Equation.3">
                  <p:embed/>
                </p:oleObj>
              </mc:Choice>
              <mc:Fallback>
                <p:oleObj name="Equation" r:id="rId7" imgW="2374900" imgH="711200" progId="Equation.3">
                  <p:embed/>
                  <p:pic>
                    <p:nvPicPr>
                      <p:cNvPr id="5021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6" y="696451"/>
                        <a:ext cx="4803775" cy="1433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2228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81534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87"/>
          <p:cNvSpPr>
            <a:spLocks noChangeArrowheads="1"/>
          </p:cNvSpPr>
          <p:nvPr/>
        </p:nvSpPr>
        <p:spPr bwMode="auto">
          <a:xfrm>
            <a:off x="9296400" y="3352800"/>
            <a:ext cx="838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27" name="Object 1"/>
          <p:cNvGraphicFramePr>
            <a:graphicFrameLocks noChangeAspect="1"/>
          </p:cNvGraphicFramePr>
          <p:nvPr/>
        </p:nvGraphicFramePr>
        <p:xfrm>
          <a:off x="3352801" y="685800"/>
          <a:ext cx="5638800" cy="223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235200" imgH="889000" progId="Equation.3">
                  <p:embed/>
                </p:oleObj>
              </mc:Choice>
              <mc:Fallback>
                <p:oleObj name="Equation" r:id="rId5" imgW="2235200" imgH="889000" progId="Equation.3">
                  <p:embed/>
                  <p:pic>
                    <p:nvPicPr>
                      <p:cNvPr id="5222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685800"/>
                        <a:ext cx="5638800" cy="22365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2209800" y="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3: Two Factors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38365" name="Group 445"/>
          <p:cNvGraphicFramePr>
            <a:graphicFrameLocks noGrp="1"/>
          </p:cNvGraphicFramePr>
          <p:nvPr/>
        </p:nvGraphicFramePr>
        <p:xfrm>
          <a:off x="1524000" y="1295400"/>
          <a:ext cx="8991600" cy="3657600"/>
        </p:xfrm>
        <a:graphic>
          <a:graphicData uri="http://schemas.openxmlformats.org/drawingml/2006/table">
            <a:tbl>
              <a:tblPr/>
              <a:tblGrid>
                <a:gridCol w="152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Educ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R/E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Unhealthy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Healthy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Odds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W+H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1947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0.247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241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0.500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3.065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239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1465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0.163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NoHS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189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219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0.863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2.377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179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0.363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220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0.218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1.153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151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798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0.189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5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College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0.093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1.974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0.047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356" name="Rectangle 447"/>
          <p:cNvSpPr>
            <a:spLocks noChangeArrowheads="1"/>
          </p:cNvSpPr>
          <p:nvPr/>
        </p:nvSpPr>
        <p:spPr bwMode="auto">
          <a:xfrm>
            <a:off x="9509589" y="2152864"/>
            <a:ext cx="914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357" name="Rectangle 448"/>
          <p:cNvSpPr>
            <a:spLocks noChangeArrowheads="1"/>
          </p:cNvSpPr>
          <p:nvPr/>
        </p:nvSpPr>
        <p:spPr bwMode="auto">
          <a:xfrm>
            <a:off x="9509589" y="2895600"/>
            <a:ext cx="914400" cy="19812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2" y="1883568"/>
            <a:ext cx="112014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112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Equation</vt:lpstr>
      <vt:lpstr>Applied Biostatistics 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for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Ramos</dc:creator>
  <cp:lastModifiedBy>Marcel Ramos</cp:lastModifiedBy>
  <cp:revision>2</cp:revision>
  <dcterms:created xsi:type="dcterms:W3CDTF">2020-10-31T23:42:51Z</dcterms:created>
  <dcterms:modified xsi:type="dcterms:W3CDTF">2020-11-01T00:22:24Z</dcterms:modified>
</cp:coreProperties>
</file>