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DA35D-052D-4A45-8968-73FB77F5861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04E4-FAFB-4C08-8E9E-9ABB65A5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ED4-690C-5443-98C2-AB8F349793C7}" type="slidenum">
              <a:rPr lang="en-US"/>
              <a:pPr/>
              <a:t>5</a:t>
            </a:fld>
            <a:endParaRPr 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18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20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21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4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22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23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included in the new</a:t>
            </a:r>
            <a:r>
              <a:rPr lang="en-US" baseline="0" dirty="0"/>
              <a:t> but not transposed </a:t>
            </a:r>
          </a:p>
          <a:p>
            <a:r>
              <a:rPr lang="en-US" baseline="0" dirty="0"/>
              <a:t>ID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E36FD-DAD6-40C9-94B2-751E31B6C6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11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7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12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14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15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*Error message</a:t>
            </a:r>
            <a:r>
              <a:rPr lang="en-US" baseline="0" dirty="0"/>
              <a:t> when concatenating different variables (numeric and character);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/>
              <a:pPr/>
              <a:t>16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8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BBC-26EA-BE4C-AB23-1D91527EA57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F2B9-569B-4467-B124-89DBE29ADDB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BDA9-733B-4A15-99EB-FF09A9FF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SAS for Data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“transpose”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baseball;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ref.transposedata;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baseball;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Team Player;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transpose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baseball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flipped;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Team Player;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ID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type;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entry;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flipped;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1" y="6402357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Source: Little SAS Book 5</a:t>
            </a:r>
            <a:r>
              <a:rPr lang="en-US" sz="1100" i="1" baseline="30000" dirty="0"/>
              <a:t>th</a:t>
            </a:r>
            <a:r>
              <a:rPr lang="en-US" sz="1100" i="1" dirty="0"/>
              <a:t> ed.</a:t>
            </a:r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5181600" y="300853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a proc print for data set “baseball” to compare with the transposed data set.</a:t>
            </a:r>
          </a:p>
        </p:txBody>
      </p:sp>
    </p:spTree>
    <p:extLst>
      <p:ext uri="{BB962C8B-B14F-4D97-AF65-F5344CB8AC3E}">
        <p14:creationId xmlns:p14="http://schemas.microsoft.com/office/powerpoint/2010/main" val="23632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- concatenating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Concatenate data sets</a:t>
            </a:r>
          </a:p>
          <a:p>
            <a:pPr lvl="1"/>
            <a:r>
              <a:rPr lang="en-US" dirty="0"/>
              <a:t>Create a data set that has observations from two or more data sets</a:t>
            </a:r>
          </a:p>
          <a:p>
            <a:pPr lvl="1"/>
            <a:r>
              <a:rPr lang="en-US" dirty="0"/>
              <a:t>Number of observations in new data set = sum of number of observations in source data sets</a:t>
            </a:r>
          </a:p>
          <a:p>
            <a:pPr lvl="1"/>
            <a:r>
              <a:rPr lang="en-US" dirty="0"/>
              <a:t>Order of observations is sequential (all from first, then all from second, etc)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9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newdataset</a:t>
            </a:r>
            <a:r>
              <a:rPr lang="en-US" dirty="0"/>
              <a:t>;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	set</a:t>
            </a:r>
            <a:r>
              <a:rPr lang="en-US" dirty="0"/>
              <a:t> dataset1 dataset2 ;</a:t>
            </a:r>
          </a:p>
        </p:txBody>
      </p:sp>
    </p:spTree>
    <p:extLst>
      <p:ext uri="{BB962C8B-B14F-4D97-AF65-F5344CB8AC3E}">
        <p14:creationId xmlns:p14="http://schemas.microsoft.com/office/powerpoint/2010/main" val="27751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- concatenating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00009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newdataset</a:t>
            </a:r>
            <a:r>
              <a:rPr lang="en-US" dirty="0"/>
              <a:t>;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	set</a:t>
            </a:r>
            <a:r>
              <a:rPr lang="en-US" dirty="0"/>
              <a:t> dataset1 dataset2 ;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r>
              <a:rPr lang="en-US" dirty="0"/>
              <a:t>Observations from dataset1 first in </a:t>
            </a:r>
            <a:r>
              <a:rPr lang="en-US" dirty="0" err="1"/>
              <a:t>newdataset</a:t>
            </a:r>
            <a:r>
              <a:rPr lang="en-US" dirty="0"/>
              <a:t>, then observations from dataset2</a:t>
            </a:r>
          </a:p>
          <a:p>
            <a:r>
              <a:rPr lang="en-US" dirty="0"/>
              <a:t>If variables not the same in both data sets, then variables not in both have missing values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0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46579"/>
              </p:ext>
            </p:extLst>
          </p:nvPr>
        </p:nvGraphicFramePr>
        <p:xfrm>
          <a:off x="2291242" y="184557"/>
          <a:ext cx="7609516" cy="65436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02379">
                  <a:extLst>
                    <a:ext uri="{9D8B030D-6E8A-4147-A177-3AD203B41FA5}">
                      <a16:colId xmlns:a16="http://schemas.microsoft.com/office/drawing/2014/main" val="1387540059"/>
                    </a:ext>
                  </a:extLst>
                </a:gridCol>
                <a:gridCol w="1902379">
                  <a:extLst>
                    <a:ext uri="{9D8B030D-6E8A-4147-A177-3AD203B41FA5}">
                      <a16:colId xmlns:a16="http://schemas.microsoft.com/office/drawing/2014/main" val="3129720445"/>
                    </a:ext>
                  </a:extLst>
                </a:gridCol>
                <a:gridCol w="1902379">
                  <a:extLst>
                    <a:ext uri="{9D8B030D-6E8A-4147-A177-3AD203B41FA5}">
                      <a16:colId xmlns:a16="http://schemas.microsoft.com/office/drawing/2014/main" val="3071947150"/>
                    </a:ext>
                  </a:extLst>
                </a:gridCol>
                <a:gridCol w="1902379">
                  <a:extLst>
                    <a:ext uri="{9D8B030D-6E8A-4147-A177-3AD203B41FA5}">
                      <a16:colId xmlns:a16="http://schemas.microsoft.com/office/drawing/2014/main" val="1061964991"/>
                    </a:ext>
                  </a:extLst>
                </a:gridCol>
              </a:tblGrid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Dataset1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615127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VAR1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VAR2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56116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5863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W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40689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Dataset2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70968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VAR2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VAR3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78098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98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26087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54868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599542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 err="1">
                          <a:effectLst/>
                        </a:rPr>
                        <a:t>Newdataset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84026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VAR1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VAR2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VAR3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92206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.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50024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W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.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34658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.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98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69088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.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62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36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25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- concatenating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from the data sets have the same name but not the same type, </a:t>
            </a:r>
            <a:r>
              <a:rPr lang="en-US" dirty="0">
                <a:solidFill>
                  <a:srgbClr val="FF0000"/>
                </a:solidFill>
              </a:rPr>
              <a:t>error message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9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newdataset</a:t>
            </a:r>
            <a:r>
              <a:rPr lang="en-US" dirty="0"/>
              <a:t>;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	set</a:t>
            </a:r>
            <a:r>
              <a:rPr lang="en-US" dirty="0"/>
              <a:t> dataset1 dataset2 ;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- concatenating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3613" dirty="0"/>
              <a:t>Dataset1									</a:t>
            </a:r>
          </a:p>
          <a:p>
            <a:pPr eaLnBrk="1" hangingPunct="1">
              <a:buFontTx/>
              <a:buNone/>
            </a:pPr>
            <a:r>
              <a:rPr lang="en-US" sz="3613" dirty="0"/>
              <a:t>ID	var1		var2		</a:t>
            </a:r>
          </a:p>
          <a:p>
            <a:pPr marL="514350" indent="-514350">
              <a:buNone/>
            </a:pPr>
            <a:r>
              <a:rPr lang="en-US" sz="3613" dirty="0"/>
              <a:t>1		A		  25			</a:t>
            </a:r>
          </a:p>
          <a:p>
            <a:pPr marL="742950" indent="-742950">
              <a:buNone/>
            </a:pPr>
            <a:r>
              <a:rPr lang="en-US" sz="3613" dirty="0"/>
              <a:t>2		W		  79			</a:t>
            </a:r>
          </a:p>
          <a:p>
            <a:pPr marL="742950" indent="-742950">
              <a:buNone/>
            </a:pPr>
            <a:r>
              <a:rPr lang="en-US" sz="3613" dirty="0"/>
              <a:t>Dataset2</a:t>
            </a:r>
          </a:p>
          <a:p>
            <a:pPr marL="742950" indent="-742950">
              <a:buNone/>
            </a:pPr>
            <a:r>
              <a:rPr lang="en-US" sz="3613" dirty="0"/>
              <a:t>ID		var2		var3</a:t>
            </a:r>
          </a:p>
          <a:p>
            <a:pPr marL="742950" indent="-742950">
              <a:buNone/>
            </a:pPr>
            <a:r>
              <a:rPr lang="en-US" sz="3613" dirty="0"/>
              <a:t>3		  C		  98</a:t>
            </a:r>
          </a:p>
          <a:p>
            <a:pPr marL="742950" indent="-742950">
              <a:buNone/>
            </a:pPr>
            <a:r>
              <a:rPr lang="en-US" sz="3613" dirty="0"/>
              <a:t>4		  Y		  62</a:t>
            </a:r>
          </a:p>
          <a:p>
            <a:pPr marL="514350" indent="-514350">
              <a:buAutoNum type="arabicPlain" startAt="2"/>
            </a:pPr>
            <a:endParaRPr lang="en-US" sz="3176" dirty="0"/>
          </a:p>
          <a:p>
            <a:pPr marL="514350" indent="-514350">
              <a:buFontTx/>
              <a:buAutoNum type="arabicPlain" startAt="2"/>
            </a:pPr>
            <a:endParaRPr lang="en-US" dirty="0"/>
          </a:p>
          <a:p>
            <a:pPr marL="514350" indent="-514350">
              <a:buFontTx/>
              <a:buAutoNum type="arabicPlain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Match merges</a:t>
            </a:r>
          </a:p>
          <a:p>
            <a:pPr lvl="1"/>
            <a:r>
              <a:rPr lang="en-US" dirty="0"/>
              <a:t>Combine observations from two or more data sets into a single observation</a:t>
            </a:r>
          </a:p>
          <a:p>
            <a:pPr lvl="1"/>
            <a:r>
              <a:rPr lang="en-US" dirty="0"/>
              <a:t>Combine observations based on the values of one or more variable</a:t>
            </a:r>
          </a:p>
          <a:p>
            <a:pPr lvl="1"/>
            <a:r>
              <a:rPr lang="en-US" dirty="0"/>
              <a:t>Match variable(s), called BY variables, must be same type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variable(s</a:t>
            </a:r>
            <a:r>
              <a:rPr lang="en-US" dirty="0"/>
              <a:t>) must be same name</a:t>
            </a:r>
          </a:p>
          <a:p>
            <a:pPr lvl="1"/>
            <a:r>
              <a:rPr lang="en-US" b="1" dirty="0"/>
              <a:t>Data sets must be sorted by the by </a:t>
            </a:r>
            <a:r>
              <a:rPr lang="en-US" b="1" dirty="0" err="1"/>
              <a:t>variable(s</a:t>
            </a:r>
            <a:r>
              <a:rPr lang="en-US" b="1" dirty="0"/>
              <a:t>)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9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newdataset</a:t>
            </a:r>
            <a:r>
              <a:rPr lang="en-US" dirty="0"/>
              <a:t>;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	merge</a:t>
            </a:r>
            <a:r>
              <a:rPr lang="en-US" dirty="0"/>
              <a:t> dataset1 dataset2 ;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by</a:t>
            </a:r>
            <a:r>
              <a:rPr lang="en-US" dirty="0"/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284509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2016471" y="160020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Dataset1		Dataset2</a:t>
            </a:r>
          </a:p>
          <a:p>
            <a:pPr>
              <a:buNone/>
            </a:pPr>
            <a:r>
              <a:rPr lang="en-US" dirty="0"/>
              <a:t>				ID			ID		</a:t>
            </a:r>
          </a:p>
          <a:p>
            <a:pPr marL="514350" indent="-514350">
              <a:buNone/>
            </a:pPr>
            <a:r>
              <a:rPr lang="en-US" dirty="0"/>
              <a:t>		 	 	1			 1	</a:t>
            </a:r>
          </a:p>
          <a:p>
            <a:pPr marL="514350" indent="-514350">
              <a:buNone/>
            </a:pPr>
            <a:r>
              <a:rPr lang="en-US" dirty="0"/>
              <a:t>		  		2 		  	 2	</a:t>
            </a:r>
          </a:p>
          <a:p>
            <a:pPr marL="514350" indent="-514350">
              <a:buNone/>
            </a:pPr>
            <a:r>
              <a:rPr lang="en-US" dirty="0"/>
              <a:t>		  		3			 2</a:t>
            </a:r>
          </a:p>
          <a:p>
            <a:pPr marL="514350" indent="-514350">
              <a:buNone/>
            </a:pPr>
            <a:r>
              <a:rPr lang="en-US" dirty="0"/>
              <a:t>		  		3			 3</a:t>
            </a:r>
          </a:p>
          <a:p>
            <a:pPr marL="514350" indent="-514350">
              <a:buNone/>
            </a:pPr>
            <a:r>
              <a:rPr lang="en-US" dirty="0"/>
              <a:t>		  		4			 3</a:t>
            </a:r>
          </a:p>
          <a:p>
            <a:pPr marL="514350" indent="-514350">
              <a:buNone/>
            </a:pPr>
            <a:r>
              <a:rPr lang="en-US" dirty="0"/>
              <a:t>		  		4			 4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29690" y="2843671"/>
            <a:ext cx="19751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9690" y="3282108"/>
            <a:ext cx="19751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9690" y="3283697"/>
            <a:ext cx="1975175" cy="527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9690" y="3811344"/>
            <a:ext cx="1975175" cy="564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29690" y="4375861"/>
            <a:ext cx="1975175" cy="564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9690" y="4940378"/>
            <a:ext cx="1975175" cy="529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29690" y="5469612"/>
            <a:ext cx="19751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45704" y="2058841"/>
            <a:ext cx="2558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</a:rPr>
              <a:t>Lines indicate the IDs that will match up to create new observations</a:t>
            </a:r>
          </a:p>
        </p:txBody>
      </p:sp>
    </p:spTree>
    <p:extLst>
      <p:ext uri="{BB962C8B-B14F-4D97-AF65-F5344CB8AC3E}">
        <p14:creationId xmlns:p14="http://schemas.microsoft.com/office/powerpoint/2010/main" val="42117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Potential problems with match merges</a:t>
            </a:r>
          </a:p>
          <a:p>
            <a:pPr lvl="1"/>
            <a:r>
              <a:rPr lang="en-US" dirty="0"/>
              <a:t>Non-BY variables with the same name</a:t>
            </a:r>
          </a:p>
          <a:p>
            <a:pPr lvl="1"/>
            <a:r>
              <a:rPr lang="en-US" dirty="0"/>
              <a:t>Forget your BY statement</a:t>
            </a:r>
          </a:p>
          <a:p>
            <a:pPr lvl="1"/>
            <a:r>
              <a:rPr lang="en-US" dirty="0"/>
              <a:t>BY variables do not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12729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776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Non-BY variables with the same name</a:t>
            </a:r>
          </a:p>
          <a:p>
            <a:pPr lvl="1"/>
            <a:r>
              <a:rPr lang="en-US" dirty="0"/>
              <a:t>If the same type</a:t>
            </a:r>
          </a:p>
          <a:p>
            <a:pPr lvl="2"/>
            <a:r>
              <a:rPr lang="en-US" dirty="0"/>
              <a:t>Value of variable from right-most (last) data set will overwrite the value from the other data </a:t>
            </a:r>
            <a:r>
              <a:rPr lang="en-US" dirty="0" err="1"/>
              <a:t>set(s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Dataset1			Dataset2</a:t>
            </a:r>
          </a:p>
          <a:p>
            <a:pPr>
              <a:buNone/>
            </a:pPr>
            <a:r>
              <a:rPr lang="en-US" dirty="0"/>
              <a:t>ID	var1	var2		ID	var2	var3</a:t>
            </a:r>
          </a:p>
          <a:p>
            <a:pPr marL="514350" indent="-514350">
              <a:buNone/>
            </a:pPr>
            <a:r>
              <a:rPr lang="en-US" dirty="0"/>
              <a:t>1		A	B		1	C	98</a:t>
            </a:r>
          </a:p>
          <a:p>
            <a:pPr marL="514350" indent="-514350">
              <a:buNone/>
            </a:pPr>
            <a:r>
              <a:rPr lang="en-US" dirty="0"/>
              <a:t>2		W	X		2	Y	62</a:t>
            </a:r>
          </a:p>
          <a:p>
            <a:pPr marL="514350" indent="-514350">
              <a:buNone/>
            </a:pPr>
            <a:r>
              <a:rPr lang="en-US" dirty="0" err="1"/>
              <a:t>Newdataset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ID	var1	var2	var3</a:t>
            </a:r>
          </a:p>
          <a:p>
            <a:pPr marL="514350" indent="-514350">
              <a:buNone/>
            </a:pPr>
            <a:r>
              <a:rPr lang="en-US" dirty="0"/>
              <a:t>1	A		C	98</a:t>
            </a:r>
          </a:p>
          <a:p>
            <a:pPr marL="514350" indent="-514350">
              <a:buNone/>
            </a:pPr>
            <a:r>
              <a:rPr lang="en-US" dirty="0"/>
              <a:t>2	W		Y	62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proc sort</a:t>
            </a:r>
          </a:p>
          <a:p>
            <a:r>
              <a:rPr lang="en-US" dirty="0"/>
              <a:t>Proc transpose</a:t>
            </a:r>
          </a:p>
          <a:p>
            <a:r>
              <a:rPr lang="en-US" dirty="0"/>
              <a:t>Concatenating and merging data sets</a:t>
            </a:r>
          </a:p>
        </p:txBody>
      </p:sp>
    </p:spTree>
    <p:extLst>
      <p:ext uri="{BB962C8B-B14F-4D97-AF65-F5344CB8AC3E}">
        <p14:creationId xmlns:p14="http://schemas.microsoft.com/office/powerpoint/2010/main" val="67805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7856839" cy="4525963"/>
          </a:xfrm>
        </p:spPr>
        <p:txBody>
          <a:bodyPr>
            <a:normAutofit/>
          </a:bodyPr>
          <a:lstStyle/>
          <a:p>
            <a:r>
              <a:rPr lang="en-US" dirty="0"/>
              <a:t>Non-BY variables with the same name</a:t>
            </a:r>
          </a:p>
          <a:p>
            <a:pPr lvl="1"/>
            <a:r>
              <a:rPr lang="en-US" dirty="0"/>
              <a:t>If not the same type</a:t>
            </a:r>
          </a:p>
          <a:p>
            <a:pPr lvl="2"/>
            <a:r>
              <a:rPr lang="en-US" dirty="0"/>
              <a:t>Error message:  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Error:  Variable X has been defined as both character and numeric</a:t>
            </a:r>
          </a:p>
        </p:txBody>
      </p:sp>
    </p:spTree>
    <p:extLst>
      <p:ext uri="{BB962C8B-B14F-4D97-AF65-F5344CB8AC3E}">
        <p14:creationId xmlns:p14="http://schemas.microsoft.com/office/powerpoint/2010/main" val="61558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Non-BY variables with the same name</a:t>
            </a:r>
          </a:p>
          <a:p>
            <a:pPr lvl="1"/>
            <a:r>
              <a:rPr lang="en-US" dirty="0"/>
              <a:t>Avoid the problem by </a:t>
            </a:r>
            <a:r>
              <a:rPr lang="en-US" b="1" i="1" dirty="0"/>
              <a:t>renaming</a:t>
            </a:r>
            <a:r>
              <a:rPr lang="en-US" dirty="0"/>
              <a:t> </a:t>
            </a:r>
            <a:r>
              <a:rPr lang="en-US" dirty="0" err="1"/>
              <a:t>variable(s</a:t>
            </a:r>
            <a:r>
              <a:rPr lang="en-US" dirty="0"/>
              <a:t>)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one data set</a:t>
            </a:r>
          </a:p>
          <a:p>
            <a:pPr>
              <a:buNone/>
            </a:pPr>
            <a:r>
              <a:rPr lang="en-US" dirty="0">
                <a:solidFill>
                  <a:srgbClr val="00009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newdataset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	merge</a:t>
            </a:r>
            <a:r>
              <a:rPr lang="en-US" dirty="0"/>
              <a:t> dataset1 dataset2 (rename=(</a:t>
            </a:r>
            <a:r>
              <a:rPr lang="en-US" dirty="0" err="1"/>
              <a:t>oldname</a:t>
            </a:r>
            <a:r>
              <a:rPr lang="en-US" dirty="0"/>
              <a:t>=</a:t>
            </a:r>
            <a:r>
              <a:rPr lang="en-US" dirty="0" err="1"/>
              <a:t>newname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by</a:t>
            </a:r>
            <a:r>
              <a:rPr lang="en-US" dirty="0"/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51969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Forget your by statement</a:t>
            </a:r>
          </a:p>
          <a:p>
            <a:pPr lvl="1">
              <a:buNone/>
            </a:pPr>
            <a:r>
              <a:rPr lang="en-US" dirty="0">
                <a:solidFill>
                  <a:srgbClr val="00009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mergedsets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merge</a:t>
            </a:r>
            <a:r>
              <a:rPr lang="en-US" dirty="0"/>
              <a:t> ds1 ds2;</a:t>
            </a:r>
          </a:p>
          <a:p>
            <a:pPr lvl="1">
              <a:buNone/>
            </a:pPr>
            <a:r>
              <a:rPr lang="en-US" dirty="0">
                <a:solidFill>
                  <a:srgbClr val="000090"/>
                </a:solidFill>
              </a:rPr>
              <a:t>run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ds1		ds2		</a:t>
            </a:r>
            <a:r>
              <a:rPr lang="en-US" dirty="0" err="1"/>
              <a:t>mergedsets</a:t>
            </a:r>
            <a:endParaRPr lang="en-US" dirty="0"/>
          </a:p>
          <a:p>
            <a:pPr lvl="1">
              <a:buNone/>
            </a:pPr>
            <a:r>
              <a:rPr lang="en-US" u="sng" dirty="0"/>
              <a:t>ID</a:t>
            </a:r>
            <a:r>
              <a:rPr lang="en-US" dirty="0"/>
              <a:t>		</a:t>
            </a:r>
            <a:r>
              <a:rPr lang="en-US" u="sng" dirty="0"/>
              <a:t>ID</a:t>
            </a:r>
            <a:r>
              <a:rPr lang="en-US" dirty="0"/>
              <a:t>			</a:t>
            </a:r>
            <a:r>
              <a:rPr lang="en-US" u="sng" dirty="0"/>
              <a:t>ID</a:t>
            </a:r>
          </a:p>
          <a:p>
            <a:pPr lvl="1">
              <a:buNone/>
            </a:pPr>
            <a:r>
              <a:rPr lang="en-US" dirty="0"/>
              <a:t>1			1			1</a:t>
            </a:r>
          </a:p>
          <a:p>
            <a:pPr lvl="1">
              <a:buNone/>
            </a:pPr>
            <a:r>
              <a:rPr lang="en-US" dirty="0"/>
              <a:t>2			3			3</a:t>
            </a:r>
          </a:p>
          <a:p>
            <a:pPr lvl="1">
              <a:buNone/>
            </a:pPr>
            <a:r>
              <a:rPr lang="en-US" dirty="0"/>
              <a:t>3			4			4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6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data sets – match merges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variables do not have the same name</a:t>
            </a:r>
          </a:p>
          <a:p>
            <a:pPr>
              <a:buNone/>
            </a:pPr>
            <a:endParaRPr lang="en-US" dirty="0">
              <a:solidFill>
                <a:srgbClr val="00009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9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newdataset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  merge</a:t>
            </a:r>
            <a:r>
              <a:rPr lang="en-US" dirty="0"/>
              <a:t> dataset1 dataset2 (rename =(</a:t>
            </a:r>
            <a:r>
              <a:rPr lang="en-US" dirty="0" err="1"/>
              <a:t>oldname</a:t>
            </a:r>
            <a:r>
              <a:rPr lang="en-US" dirty="0"/>
              <a:t>=</a:t>
            </a:r>
            <a:r>
              <a:rPr lang="en-US" dirty="0" err="1"/>
              <a:t>newname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newname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BY variables still have to be sorted</a:t>
            </a:r>
          </a:p>
        </p:txBody>
      </p:sp>
    </p:spTree>
    <p:extLst>
      <p:ext uri="{BB962C8B-B14F-4D97-AF65-F5344CB8AC3E}">
        <p14:creationId xmlns:p14="http://schemas.microsoft.com/office/powerpoint/2010/main" val="127481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variables between character and numeric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Character to Numeric:</a:t>
            </a:r>
          </a:p>
          <a:p>
            <a:pPr marL="0" indent="0">
              <a:buNone/>
            </a:pPr>
            <a:r>
              <a:rPr lang="en-US" dirty="0"/>
              <a:t>Newvar = INPUT(</a:t>
            </a:r>
            <a:r>
              <a:rPr lang="en-US" dirty="0" err="1"/>
              <a:t>oldvar</a:t>
            </a:r>
            <a:r>
              <a:rPr lang="en-US" dirty="0"/>
              <a:t>, informat);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/>
              </a:rPr>
              <a:t>newnumeric = input(</a:t>
            </a:r>
            <a:r>
              <a:rPr lang="en-US" sz="2600" dirty="0" err="1">
                <a:solidFill>
                  <a:srgbClr val="000000"/>
                </a:solidFill>
                <a:latin typeface="Courier New"/>
              </a:rPr>
              <a:t>boro_char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dirty="0">
                <a:solidFill>
                  <a:srgbClr val="008080"/>
                </a:solidFill>
                <a:latin typeface="Courier New"/>
              </a:rPr>
              <a:t>5.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Numeric to Character:</a:t>
            </a:r>
          </a:p>
          <a:p>
            <a:pPr marL="0" indent="0">
              <a:buNone/>
            </a:pPr>
            <a:r>
              <a:rPr lang="en-US" dirty="0"/>
              <a:t>Newvar = PUT(</a:t>
            </a:r>
            <a:r>
              <a:rPr lang="en-US" dirty="0" err="1"/>
              <a:t>oldvar</a:t>
            </a:r>
            <a:r>
              <a:rPr lang="en-US" dirty="0"/>
              <a:t>, format)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/>
              </a:rPr>
              <a:t>newchar = put(zip, </a:t>
            </a:r>
            <a:r>
              <a:rPr lang="en-US" sz="2600" b="1" dirty="0">
                <a:solidFill>
                  <a:srgbClr val="008080"/>
                </a:solidFill>
                <a:latin typeface="Courier New"/>
              </a:rPr>
              <a:t>8.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7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variables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function: informat must be type of data you’re converting to: numeric.</a:t>
            </a:r>
          </a:p>
          <a:p>
            <a:r>
              <a:rPr lang="en-US" dirty="0"/>
              <a:t>Put function:  format must be the type you are converting FROM: numeric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/>
              </a:rPr>
              <a:t>newnumeric = input(</a:t>
            </a:r>
            <a:r>
              <a:rPr lang="en-US" sz="2600" dirty="0" err="1">
                <a:solidFill>
                  <a:srgbClr val="000000"/>
                </a:solidFill>
                <a:latin typeface="Courier New"/>
              </a:rPr>
              <a:t>boro_char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dirty="0">
                <a:solidFill>
                  <a:srgbClr val="008080"/>
                </a:solidFill>
                <a:latin typeface="Courier New"/>
              </a:rPr>
              <a:t>5.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26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/>
              </a:rPr>
              <a:t>newchar = put(zip, </a:t>
            </a:r>
            <a:r>
              <a:rPr lang="en-US" sz="2600" b="1" dirty="0">
                <a:solidFill>
                  <a:srgbClr val="008080"/>
                </a:solidFill>
                <a:latin typeface="Courier New"/>
              </a:rPr>
              <a:t>8.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620476" y="3124623"/>
            <a:ext cx="188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Numeric informat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218" y="6127234"/>
            <a:ext cx="170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Numeric format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6409808" y="3438392"/>
            <a:ext cx="304800" cy="6858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331392" y="5390975"/>
            <a:ext cx="304800" cy="6858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looking at your notes:</a:t>
            </a:r>
          </a:p>
          <a:p>
            <a:pPr lvl="1"/>
            <a:r>
              <a:rPr lang="en-US" dirty="0"/>
              <a:t>Write a </a:t>
            </a:r>
            <a:r>
              <a:rPr lang="en-US" dirty="0" err="1"/>
              <a:t>libname</a:t>
            </a:r>
            <a:r>
              <a:rPr lang="en-US" dirty="0"/>
              <a:t> statement for “</a:t>
            </a:r>
            <a:r>
              <a:rPr lang="en-US" dirty="0" err="1"/>
              <a:t>classds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Create a new temporary data set from the permanent “</a:t>
            </a:r>
            <a:r>
              <a:rPr lang="en-US" dirty="0" err="1"/>
              <a:t>classds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 proc print for the new temporary data set</a:t>
            </a:r>
          </a:p>
          <a:p>
            <a:pPr lvl="1"/>
            <a:r>
              <a:rPr lang="en-US" dirty="0"/>
              <a:t>Use proc means to obtain the mean and median of age by borough</a:t>
            </a:r>
          </a:p>
          <a:p>
            <a:pPr lvl="1"/>
            <a:r>
              <a:rPr lang="en-US" dirty="0"/>
              <a:t>Use proc freq to determine the percent of males and females by borough</a:t>
            </a:r>
          </a:p>
        </p:txBody>
      </p:sp>
    </p:spTree>
    <p:extLst>
      <p:ext uri="{BB962C8B-B14F-4D97-AF65-F5344CB8AC3E}">
        <p14:creationId xmlns:p14="http://schemas.microsoft.com/office/powerpoint/2010/main" val="6159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new;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ref.classds;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new;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new;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borough;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new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age;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borough;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freq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new;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gender * borough;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57200"/>
            <a:ext cx="8991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Proc Sort – removing duplicate observations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2400" b="1" dirty="0" err="1"/>
              <a:t>Nodup</a:t>
            </a:r>
            <a:r>
              <a:rPr lang="en-US" sz="2400" dirty="0"/>
              <a:t> removes duplicates on all variables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b="1" dirty="0" err="1"/>
              <a:t>Nodupkey</a:t>
            </a:r>
            <a:r>
              <a:rPr lang="en-US" sz="2400" dirty="0"/>
              <a:t> removes duplicates on by variables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b="1" dirty="0" err="1"/>
              <a:t>Dupout</a:t>
            </a:r>
            <a:r>
              <a:rPr lang="en-US" sz="2400" dirty="0"/>
              <a:t> options creates a new data set with only the removed duplicates</a:t>
            </a:r>
          </a:p>
          <a:p>
            <a:pPr marL="533400" indent="-533400">
              <a:lnSpc>
                <a:spcPct val="8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myversion1;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ref.classds;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myversion1 </a:t>
            </a: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nodup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/>
              </a:rPr>
              <a:t>dupout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new_dups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descending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gender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descending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borough;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188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Transposes SAS data sets, turning observations into variables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TRANSPOSE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0" dirty="0" err="1">
                <a:solidFill>
                  <a:srgbClr val="000000"/>
                </a:solidFill>
                <a:latin typeface="Courier New"/>
              </a:rPr>
              <a:t>olddataset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 out = </a:t>
            </a:r>
            <a:r>
              <a:rPr lang="en-US" b="0" dirty="0" err="1">
                <a:solidFill>
                  <a:srgbClr val="000000"/>
                </a:solidFill>
                <a:latin typeface="Courier New"/>
              </a:rPr>
              <a:t>newdataset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variable(s);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id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variable(s);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variable(s);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transpose: by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BY statement if there are any variables you want to keep as variables</a:t>
            </a:r>
          </a:p>
          <a:p>
            <a:r>
              <a:rPr lang="en-US" dirty="0"/>
              <a:t>Variables in BY statement are included in new data set, but are not transposed</a:t>
            </a:r>
          </a:p>
          <a:p>
            <a:r>
              <a:rPr lang="en-US" dirty="0"/>
              <a:t>Transposed data set will have one </a:t>
            </a:r>
            <a:r>
              <a:rPr lang="en-US" dirty="0" err="1"/>
              <a:t>obs</a:t>
            </a:r>
            <a:r>
              <a:rPr lang="en-US" dirty="0"/>
              <a:t> for each BY level per variable transposed</a:t>
            </a:r>
          </a:p>
          <a:p>
            <a:r>
              <a:rPr lang="en-US" dirty="0"/>
              <a:t>Data set must be sorted by </a:t>
            </a:r>
            <a:r>
              <a:rPr lang="en-US" dirty="0" err="1"/>
              <a:t>BY</a:t>
            </a:r>
            <a:r>
              <a:rPr lang="en-US" dirty="0"/>
              <a:t> variables before transposing</a:t>
            </a:r>
          </a:p>
        </p:txBody>
      </p:sp>
    </p:spTree>
    <p:extLst>
      <p:ext uri="{BB962C8B-B14F-4D97-AF65-F5344CB8AC3E}">
        <p14:creationId xmlns:p14="http://schemas.microsoft.com/office/powerpoint/2010/main" val="124548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transpose: ID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statement contains variables whose values will become the new variable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transpose: Var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statement names the variables whose values you want to use in reshaping the data</a:t>
            </a:r>
          </a:p>
        </p:txBody>
      </p:sp>
    </p:spTree>
    <p:extLst>
      <p:ext uri="{BB962C8B-B14F-4D97-AF65-F5344CB8AC3E}">
        <p14:creationId xmlns:p14="http://schemas.microsoft.com/office/powerpoint/2010/main" val="146991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907</Words>
  <Application>Microsoft Office PowerPoint</Application>
  <PresentationFormat>Widescreen</PresentationFormat>
  <Paragraphs>251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Intro to SAS for Data Management and Analysis</vt:lpstr>
      <vt:lpstr>Outline for today</vt:lpstr>
      <vt:lpstr>Warm-up</vt:lpstr>
      <vt:lpstr>PowerPoint Presentation</vt:lpstr>
      <vt:lpstr>Proc Sort – removing duplicate observations</vt:lpstr>
      <vt:lpstr>Proc transpose</vt:lpstr>
      <vt:lpstr>Proc transpose: by statement</vt:lpstr>
      <vt:lpstr>Proc transpose: ID statement</vt:lpstr>
      <vt:lpstr>Proc transpose: Var statement</vt:lpstr>
      <vt:lpstr>Proc “transpose”</vt:lpstr>
      <vt:lpstr>Combining data sets - concatenating</vt:lpstr>
      <vt:lpstr>Combining data sets - concatenating</vt:lpstr>
      <vt:lpstr>PowerPoint Presentation</vt:lpstr>
      <vt:lpstr>Combining data sets - concatenating</vt:lpstr>
      <vt:lpstr>Combining data sets - concatenating</vt:lpstr>
      <vt:lpstr>Combining data sets – match merges</vt:lpstr>
      <vt:lpstr>Combining data sets – match merges</vt:lpstr>
      <vt:lpstr>Combining data sets – match merges</vt:lpstr>
      <vt:lpstr>Combining data sets – match merges</vt:lpstr>
      <vt:lpstr>Combining data sets – match merges</vt:lpstr>
      <vt:lpstr>Combining data sets – match merges</vt:lpstr>
      <vt:lpstr>Combining data sets – match merges</vt:lpstr>
      <vt:lpstr>Combining data sets – match merges</vt:lpstr>
      <vt:lpstr>Converting variables between character and numeric</vt:lpstr>
      <vt:lpstr>Converting variables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SAS for Data Management and Analysis</dc:title>
  <dc:creator>LBlaze</dc:creator>
  <cp:lastModifiedBy>LBlaze</cp:lastModifiedBy>
  <cp:revision>11</cp:revision>
  <dcterms:created xsi:type="dcterms:W3CDTF">2016-08-06T00:16:02Z</dcterms:created>
  <dcterms:modified xsi:type="dcterms:W3CDTF">2016-08-06T02:52:59Z</dcterms:modified>
</cp:coreProperties>
</file>