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8" r:id="rId5"/>
    <p:sldId id="259" r:id="rId6"/>
    <p:sldId id="260" r:id="rId7"/>
    <p:sldId id="263" r:id="rId8"/>
    <p:sldId id="261" r:id="rId9"/>
    <p:sldId id="269" r:id="rId10"/>
    <p:sldId id="296" r:id="rId11"/>
    <p:sldId id="270" r:id="rId12"/>
    <p:sldId id="271" r:id="rId13"/>
    <p:sldId id="262" r:id="rId14"/>
    <p:sldId id="264" r:id="rId15"/>
    <p:sldId id="265" r:id="rId16"/>
    <p:sldId id="272" r:id="rId17"/>
    <p:sldId id="267" r:id="rId18"/>
    <p:sldId id="268" r:id="rId19"/>
    <p:sldId id="273" r:id="rId20"/>
    <p:sldId id="274" r:id="rId21"/>
    <p:sldId id="297" r:id="rId22"/>
    <p:sldId id="276" r:id="rId23"/>
    <p:sldId id="277" r:id="rId24"/>
    <p:sldId id="278" r:id="rId25"/>
    <p:sldId id="279" r:id="rId26"/>
    <p:sldId id="281" r:id="rId27"/>
    <p:sldId id="282" r:id="rId28"/>
    <p:sldId id="288" r:id="rId29"/>
    <p:sldId id="284" r:id="rId30"/>
    <p:sldId id="287" r:id="rId31"/>
    <p:sldId id="289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3" autoAdjust="0"/>
  </p:normalViewPr>
  <p:slideViewPr>
    <p:cSldViewPr>
      <p:cViewPr varScale="1">
        <p:scale>
          <a:sx n="141" d="100"/>
          <a:sy n="141" d="100"/>
        </p:scale>
        <p:origin x="-26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9F5BD-2F1B-49E7-A35D-15CD7F4152E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2190-FA3B-4564-A913-8E88DB8E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341C47-0D44-49E7-83B3-C0DCD46A67B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85CEA7-60AA-4C0D-86D5-51D092CD146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Include</a:t>
            </a:r>
            <a:r>
              <a:rPr lang="en-US" baseline="0" dirty="0"/>
              <a:t> only certain variables and drop everything else.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0D6B9B-EBBA-4FD7-8B7F-9B065DC1A7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Recoding</a:t>
            </a:r>
            <a:r>
              <a:rPr lang="en-US" baseline="0" dirty="0"/>
              <a:t> old variable into a new one with if/else statements.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94E4D1-2AFA-41A1-843F-F8334A915E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If</a:t>
            </a:r>
            <a:r>
              <a:rPr lang="en-US" baseline="0" dirty="0"/>
              <a:t> you don’t rename the dataset, you will overwrite the previous dataset.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C9371-C989-4578-8A3F-FAF6A19409A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0B319A-E9EF-46B6-8E5F-A2C51458039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Similar to WHERE</a:t>
            </a:r>
            <a:r>
              <a:rPr lang="en-US" baseline="0" dirty="0"/>
              <a:t> statement. IF are handy for creating new variables. (where can be used in data and </a:t>
            </a:r>
            <a:r>
              <a:rPr lang="en-US" baseline="0" dirty="0" err="1"/>
              <a:t>proc</a:t>
            </a:r>
            <a:r>
              <a:rPr lang="en-US" baseline="0" dirty="0"/>
              <a:t>) (if used only in data steps)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3D18C6-F67D-4329-AEF1-CD71B9C36ED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Combine where</a:t>
            </a:r>
            <a:r>
              <a:rPr lang="en-US" baseline="0" dirty="0"/>
              <a:t> </a:t>
            </a:r>
            <a:r>
              <a:rPr lang="en-US" baseline="0"/>
              <a:t>and drop </a:t>
            </a:r>
            <a:r>
              <a:rPr lang="en-US"/>
              <a:t>options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5ECA2-BAF9-404F-B1CC-576E5AC7CC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52FC5F-B071-4CF1-A885-30045E3419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5C27D-3417-46B2-AC36-775A8EF7399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</a:t>
            </a:r>
            <a:r>
              <a:rPr lang="en-US" baseline="0" dirty="0"/>
              <a:t> refer to a library first before using a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2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537BAD-277A-470D-9B82-FEB7B85DB11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cs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Reassigning</a:t>
            </a:r>
            <a:r>
              <a:rPr lang="en-US" baseline="0" dirty="0"/>
              <a:t> missing values ! 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Parentheses when more than one value (2, 6) 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Use </a:t>
            </a:r>
            <a:r>
              <a:rPr lang="en-US" i="1" baseline="0" dirty="0" err="1"/>
              <a:t>ge</a:t>
            </a:r>
            <a:r>
              <a:rPr lang="en-US" baseline="0" dirty="0"/>
              <a:t> 1 </a:t>
            </a:r>
            <a:r>
              <a:rPr lang="en-US" i="1" baseline="0" dirty="0"/>
              <a:t>le</a:t>
            </a:r>
            <a:r>
              <a:rPr lang="en-US" baseline="0" dirty="0"/>
              <a:t> 5 in else if statement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</a:t>
            </a:r>
            <a:r>
              <a:rPr lang="en-US" baseline="0" dirty="0"/>
              <a:t> code as a .</a:t>
            </a:r>
            <a:r>
              <a:rPr lang="en-US" baseline="0" dirty="0" err="1"/>
              <a:t>sas</a:t>
            </a:r>
            <a:r>
              <a:rPr lang="en-US" baseline="0" dirty="0"/>
              <a:t> file instead of altering a dataset.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D479F-3552-AF4A-A9BC-916E3E488D3E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71F79-6DD8-6840-AA05-E829372EAB34}" type="slidenum">
              <a:rPr lang="en-US"/>
              <a:pPr/>
              <a:t>18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Noobs</a:t>
            </a:r>
            <a:r>
              <a:rPr lang="en-US" dirty="0"/>
              <a:t> = no observation column</a:t>
            </a:r>
            <a:r>
              <a:rPr lang="en-US" baseline="0" dirty="0"/>
              <a:t> in the output</a:t>
            </a:r>
          </a:p>
          <a:p>
            <a:pPr eaLnBrk="1" hangingPunct="1"/>
            <a:r>
              <a:rPr lang="en-US" baseline="0" dirty="0"/>
              <a:t>Label = show variable labels (remove variable name)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71F79-6DD8-6840-AA05-E829372EAB34}" type="slidenum">
              <a:rPr lang="en-US"/>
              <a:pPr/>
              <a:t>19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FAC4E-F8F6-924A-B79A-AD2BE86B26EC}" type="slidenum">
              <a:rPr lang="en-US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3801A-1FC9-41F3-B903-89E406094B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/>
              <a:t>ExaMple</a:t>
            </a:r>
            <a:r>
              <a:rPr lang="en-US" baseline="0" dirty="0"/>
              <a:t> &gt; c</a:t>
            </a:r>
            <a:r>
              <a:rPr lang="en-US" dirty="0"/>
              <a:t>reates a dataset</a:t>
            </a:r>
            <a:r>
              <a:rPr lang="en-US" baseline="0" dirty="0"/>
              <a:t> in the temporary WORK library. (1 level name)</a:t>
            </a:r>
          </a:p>
          <a:p>
            <a:pPr>
              <a:spcBef>
                <a:spcPct val="0"/>
              </a:spcBef>
            </a:pPr>
            <a:endParaRPr lang="en-US" baseline="0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59468D-F009-4EFE-8BB1-F64B26A70DB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9104-8598-48EC-BF86-552B6B27346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Temporary</a:t>
            </a:r>
            <a:r>
              <a:rPr lang="en-US" dirty="0"/>
              <a:t> data sets:</a:t>
            </a:r>
          </a:p>
          <a:p>
            <a:pPr lvl="1"/>
            <a:r>
              <a:rPr lang="en-US" dirty="0"/>
              <a:t>Can have a one-level name for short</a:t>
            </a:r>
          </a:p>
          <a:p>
            <a:pPr lvl="1"/>
            <a:r>
              <a:rPr lang="en-US" dirty="0"/>
              <a:t>Are stored in WORK library</a:t>
            </a:r>
          </a:p>
          <a:p>
            <a:r>
              <a:rPr lang="en-US" dirty="0"/>
              <a:t>The WORK library is deleted automatically at the end of SAS session.</a:t>
            </a:r>
          </a:p>
          <a:p>
            <a:r>
              <a:rPr lang="en-US" dirty="0"/>
              <a:t>Data sets with a one-level name are read from and written to the WORK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Temporary</a:t>
            </a:r>
            <a:r>
              <a:rPr lang="en-US" b="1" dirty="0"/>
              <a:t> </a:t>
            </a:r>
            <a:r>
              <a:rPr lang="en-US" dirty="0"/>
              <a:t>data sets cont’d:</a:t>
            </a:r>
          </a:p>
          <a:p>
            <a:r>
              <a:rPr lang="en-US" dirty="0"/>
              <a:t>Example:  the following PROC PRINT steps are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work.weather;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weather;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133876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weather</a:t>
            </a:r>
            <a:r>
              <a:rPr lang="en-US" sz="2000" b="1" dirty="0">
                <a:solidFill>
                  <a:srgbClr val="FF0000"/>
                </a:solidFill>
              </a:rPr>
              <a:t> is a one-level name, so SAS assumes it is in the WORK library.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599" y="3505200"/>
            <a:ext cx="31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work.weather</a:t>
            </a:r>
            <a:r>
              <a:rPr lang="en-US" sz="2000" b="1" dirty="0">
                <a:solidFill>
                  <a:srgbClr val="FF0000"/>
                </a:solidFill>
              </a:rPr>
              <a:t> is a two-level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0058" y="6400800"/>
            <a:ext cx="6203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http://support.sas.com/documentation/cdl/en/proc/61895/HTML/default/viewer.htm#a000086013.htm</a:t>
            </a:r>
          </a:p>
        </p:txBody>
      </p:sp>
    </p:spTree>
    <p:extLst>
      <p:ext uri="{BB962C8B-B14F-4D97-AF65-F5344CB8AC3E}">
        <p14:creationId xmlns:p14="http://schemas.microsoft.com/office/powerpoint/2010/main" val="35347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Permanent</a:t>
            </a:r>
            <a:r>
              <a:rPr lang="en-US" dirty="0"/>
              <a:t> data sets:</a:t>
            </a:r>
          </a:p>
          <a:p>
            <a:pPr lvl="1"/>
            <a:r>
              <a:rPr lang="en-US" dirty="0"/>
              <a:t>Usually have two-level names:  </a:t>
            </a:r>
            <a:r>
              <a:rPr lang="en-US" b="1" dirty="0" err="1">
                <a:solidFill>
                  <a:srgbClr val="00B0F0"/>
                </a:solidFill>
              </a:rPr>
              <a:t>libref.</a:t>
            </a:r>
            <a:r>
              <a:rPr lang="en-US" b="1" i="1" dirty="0" err="1">
                <a:solidFill>
                  <a:srgbClr val="00B0F0"/>
                </a:solidFill>
              </a:rPr>
              <a:t>datasetname</a:t>
            </a:r>
            <a:endParaRPr lang="en-US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 data= </a:t>
            </a:r>
            <a:r>
              <a:rPr lang="en-US" dirty="0" err="1">
                <a:solidFill>
                  <a:srgbClr val="00B0F0"/>
                </a:solidFill>
              </a:rPr>
              <a:t>mylibref.mydata</a:t>
            </a:r>
            <a:r>
              <a:rPr lang="en-US" dirty="0">
                <a:solidFill>
                  <a:srgbClr val="00B0F0"/>
                </a:solidFill>
              </a:rPr>
              <a:t>; run;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0058" y="6400800"/>
            <a:ext cx="6203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http://support.sas.com/documentation/cdl/en/proc/61895/HTML/default/viewer.htm#a000086013.htm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88" y="4194634"/>
            <a:ext cx="697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Mylib </a:t>
            </a:r>
            <a:r>
              <a:rPr lang="en-US" sz="2400" b="1" dirty="0">
                <a:solidFill>
                  <a:srgbClr val="FF0000"/>
                </a:solidFill>
              </a:rPr>
              <a:t>is the libref and </a:t>
            </a:r>
            <a:r>
              <a:rPr lang="en-US" sz="2400" b="1" i="1" dirty="0">
                <a:solidFill>
                  <a:srgbClr val="FF0000"/>
                </a:solidFill>
              </a:rPr>
              <a:t>mydata </a:t>
            </a:r>
            <a:r>
              <a:rPr lang="en-US" sz="2400" b="1" dirty="0">
                <a:solidFill>
                  <a:srgbClr val="FF0000"/>
                </a:solidFill>
              </a:rPr>
              <a:t>is the SAS data set.  </a:t>
            </a:r>
            <a:r>
              <a:rPr lang="en-US" sz="2400" b="1" i="1" dirty="0">
                <a:solidFill>
                  <a:srgbClr val="FF0000"/>
                </a:solidFill>
              </a:rPr>
              <a:t>Mylib.mydata</a:t>
            </a:r>
            <a:r>
              <a:rPr lang="en-US" sz="2400" b="1" dirty="0">
                <a:solidFill>
                  <a:srgbClr val="FF0000"/>
                </a:solidFill>
              </a:rPr>
              <a:t> is a permanent data set.</a:t>
            </a:r>
          </a:p>
        </p:txBody>
      </p:sp>
    </p:spTree>
    <p:extLst>
      <p:ext uri="{BB962C8B-B14F-4D97-AF65-F5344CB8AC3E}">
        <p14:creationId xmlns:p14="http://schemas.microsoft.com/office/powerpoint/2010/main" val="85891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The purpose of a LIBNAME statement is to tell SAS where to find your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LIBNAME  </a:t>
            </a:r>
            <a:r>
              <a:rPr lang="en-US" b="1" i="1" dirty="0" err="1">
                <a:solidFill>
                  <a:srgbClr val="00B0F0"/>
                </a:solidFill>
              </a:rPr>
              <a:t>mylibref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‘</a:t>
            </a:r>
            <a:r>
              <a:rPr lang="en-US" b="1" dirty="0" err="1">
                <a:solidFill>
                  <a:srgbClr val="00B0F0"/>
                </a:solidFill>
              </a:rPr>
              <a:t>driveLetter</a:t>
            </a:r>
            <a:r>
              <a:rPr lang="en-US" b="1" dirty="0">
                <a:solidFill>
                  <a:srgbClr val="00B0F0"/>
                </a:solidFill>
              </a:rPr>
              <a:t>:\path\to\directory\’;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 </a:t>
            </a:r>
            <a:r>
              <a:rPr lang="en-US" i="1" dirty="0"/>
              <a:t>libref</a:t>
            </a:r>
            <a:r>
              <a:rPr lang="en-US" dirty="0"/>
              <a:t> is a name that is temporarily associated with a SAS library.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09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LIBNAME </a:t>
            </a:r>
            <a:r>
              <a:rPr lang="en-US" b="1" i="1" dirty="0" err="1">
                <a:solidFill>
                  <a:srgbClr val="00B0F0"/>
                </a:solidFill>
              </a:rPr>
              <a:t>mylibref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‘</a:t>
            </a:r>
            <a:r>
              <a:rPr lang="en-US" b="1" dirty="0" err="1">
                <a:solidFill>
                  <a:srgbClr val="00B0F0"/>
                </a:solidFill>
              </a:rPr>
              <a:t>driveLetter</a:t>
            </a:r>
            <a:r>
              <a:rPr lang="en-US" b="1" dirty="0">
                <a:solidFill>
                  <a:srgbClr val="00B0F0"/>
                </a:solidFill>
              </a:rPr>
              <a:t>:\path\to\directory\’;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keyword </a:t>
            </a:r>
            <a:r>
              <a:rPr lang="en-US" b="1" dirty="0"/>
              <a:t>LIBNAME</a:t>
            </a:r>
            <a:r>
              <a:rPr lang="en-US" dirty="0"/>
              <a:t>, specify the libref, then the location of your permanent SAS data set (in quotation marks).</a:t>
            </a:r>
            <a:endParaRPr lang="en-US" b="1" dirty="0"/>
          </a:p>
          <a:p>
            <a:r>
              <a:rPr lang="en-US" dirty="0" err="1"/>
              <a:t>Librefs</a:t>
            </a:r>
            <a:r>
              <a:rPr lang="en-US" dirty="0"/>
              <a:t> defined using a </a:t>
            </a:r>
            <a:r>
              <a:rPr lang="en-US" b="1" dirty="0"/>
              <a:t>LIBNAME</a:t>
            </a:r>
            <a:r>
              <a:rPr lang="en-US" dirty="0"/>
              <a:t> statement appear in the Explorer window in Active Libraries.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72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permanent SAS data set, you can use a </a:t>
            </a:r>
            <a:r>
              <a:rPr lang="en-US" b="1" dirty="0"/>
              <a:t>LIBNAME</a:t>
            </a:r>
            <a:r>
              <a:rPr lang="en-US" dirty="0"/>
              <a:t> statement and refer to the data set by its two-level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LIBNAME </a:t>
            </a:r>
            <a:r>
              <a:rPr lang="en-US" dirty="0" err="1">
                <a:solidFill>
                  <a:srgbClr val="00B0F0"/>
                </a:solidFill>
              </a:rPr>
              <a:t>mylib</a:t>
            </a:r>
            <a:r>
              <a:rPr lang="en-US" dirty="0">
                <a:solidFill>
                  <a:srgbClr val="00B0F0"/>
                </a:solidFill>
              </a:rPr>
              <a:t> ‘c:\</a:t>
            </a:r>
            <a:r>
              <a:rPr lang="en-US" dirty="0" err="1">
                <a:solidFill>
                  <a:srgbClr val="00B0F0"/>
                </a:solidFill>
              </a:rPr>
              <a:t>mySASlibrary</a:t>
            </a:r>
            <a:r>
              <a:rPr lang="en-US" dirty="0">
                <a:solidFill>
                  <a:srgbClr val="00B0F0"/>
                </a:solidFill>
              </a:rPr>
              <a:t>;’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</a:t>
            </a:r>
            <a:r>
              <a:rPr lang="en-US" dirty="0" err="1">
                <a:solidFill>
                  <a:srgbClr val="00B0F0"/>
                </a:solidFill>
              </a:rPr>
              <a:t>mylib.carsales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5168752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>
                <a:solidFill>
                  <a:srgbClr val="FF0000"/>
                </a:solidFill>
              </a:rPr>
              <a:t>Mylib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is the libref and </a:t>
            </a:r>
            <a:r>
              <a:rPr lang="en-US" sz="2200" b="1" dirty="0" err="1">
                <a:solidFill>
                  <a:srgbClr val="FF0000"/>
                </a:solidFill>
              </a:rPr>
              <a:t>mylib.</a:t>
            </a:r>
            <a:r>
              <a:rPr lang="en-US" sz="2200" b="1" i="1" dirty="0" err="1">
                <a:solidFill>
                  <a:srgbClr val="FF0000"/>
                </a:solidFill>
              </a:rPr>
              <a:t>carsales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is the permanent data set.</a:t>
            </a:r>
          </a:p>
        </p:txBody>
      </p:sp>
    </p:spTree>
    <p:extLst>
      <p:ext uri="{BB962C8B-B14F-4D97-AF65-F5344CB8AC3E}">
        <p14:creationId xmlns:p14="http://schemas.microsoft.com/office/powerpoint/2010/main" val="256042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Editor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LIBNAME statement for the </a:t>
            </a:r>
            <a:r>
              <a:rPr lang="en-US" b="1" dirty="0"/>
              <a:t>classds</a:t>
            </a:r>
            <a:r>
              <a:rPr lang="en-US" dirty="0"/>
              <a:t> data set that is saved in your flash drive.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libname </a:t>
            </a:r>
            <a:r>
              <a:rPr lang="en-US" sz="3000" dirty="0" err="1">
                <a:solidFill>
                  <a:srgbClr val="00B0F0"/>
                </a:solidFill>
              </a:rPr>
              <a:t>libref</a:t>
            </a:r>
            <a:r>
              <a:rPr lang="en-US" sz="3000" dirty="0">
                <a:solidFill>
                  <a:srgbClr val="00B0F0"/>
                </a:solidFill>
              </a:rPr>
              <a:t> '</a:t>
            </a:r>
            <a:r>
              <a:rPr lang="en-US" sz="3000" dirty="0" err="1">
                <a:solidFill>
                  <a:srgbClr val="00B0F0"/>
                </a:solidFill>
              </a:rPr>
              <a:t>driveLetter</a:t>
            </a:r>
            <a:r>
              <a:rPr lang="en-US" sz="3000" dirty="0">
                <a:solidFill>
                  <a:srgbClr val="00B0F0"/>
                </a:solidFill>
              </a:rPr>
              <a:t>:\path\to\directory';</a:t>
            </a:r>
          </a:p>
        </p:txBody>
      </p:sp>
    </p:spTree>
    <p:extLst>
      <p:ext uri="{BB962C8B-B14F-4D97-AF65-F5344CB8AC3E}">
        <p14:creationId xmlns:p14="http://schemas.microsoft.com/office/powerpoint/2010/main" val="299168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PROC PRINT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PROC PRINT:  Procedure that provides a description of data set</a:t>
            </a:r>
          </a:p>
          <a:p>
            <a:pPr eaLnBrk="1" hangingPunct="1"/>
            <a:r>
              <a:rPr lang="en-US" dirty="0"/>
              <a:t>Default setting:</a:t>
            </a:r>
          </a:p>
          <a:p>
            <a:pPr lvl="1" eaLnBrk="1" hangingPunct="1"/>
            <a:r>
              <a:rPr lang="en-US" dirty="0"/>
              <a:t>all observations </a:t>
            </a:r>
          </a:p>
          <a:p>
            <a:pPr lvl="1" eaLnBrk="1" hangingPunct="1"/>
            <a:r>
              <a:rPr lang="en-US" dirty="0"/>
              <a:t>all variables </a:t>
            </a:r>
          </a:p>
          <a:p>
            <a:pPr lvl="1" eaLnBrk="1" hangingPunct="1"/>
            <a:r>
              <a:rPr lang="en-US" dirty="0"/>
              <a:t>column for observation numbers</a:t>
            </a:r>
          </a:p>
          <a:p>
            <a:pPr lvl="1" eaLnBrk="1" hangingPunct="1"/>
            <a:r>
              <a:rPr lang="en-US" dirty="0"/>
              <a:t>variables in the order in which they occur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3200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>
                <a:solidFill>
                  <a:srgbClr val="00B0F0"/>
                </a:solidFill>
              </a:rPr>
              <a:t> = classone.classds;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9155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Proc Print – </a:t>
            </a:r>
            <a:r>
              <a:rPr lang="en-US" sz="4000" dirty="0" err="1"/>
              <a:t>noobs</a:t>
            </a:r>
            <a:r>
              <a:rPr lang="en-US" sz="4000" dirty="0"/>
              <a:t>, label options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2514600"/>
          </a:xfrm>
        </p:spPr>
        <p:txBody>
          <a:bodyPr/>
          <a:lstStyle/>
          <a:p>
            <a:pPr eaLnBrk="1" hangingPunct="1"/>
            <a:r>
              <a:rPr lang="en-US" dirty="0" err="1"/>
              <a:t>Noobs</a:t>
            </a:r>
            <a:r>
              <a:rPr lang="en-US" dirty="0"/>
              <a:t> option – suppresses the observation numbers in the output</a:t>
            </a:r>
          </a:p>
          <a:p>
            <a:pPr eaLnBrk="1" hangingPunct="1"/>
            <a:r>
              <a:rPr lang="en-US" dirty="0"/>
              <a:t>Label option – use variable labels as headings</a:t>
            </a:r>
          </a:p>
          <a:p>
            <a:pPr eaLnBrk="1" hangingPunct="1"/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>
                <a:solidFill>
                  <a:srgbClr val="00B0F0"/>
                </a:solidFill>
              </a:rPr>
              <a:t> = classone.classds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97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Proc Print – var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2514600"/>
          </a:xfrm>
        </p:spPr>
        <p:txBody>
          <a:bodyPr/>
          <a:lstStyle/>
          <a:p>
            <a:pPr eaLnBrk="1" hangingPunct="1"/>
            <a:r>
              <a:rPr lang="en-US" dirty="0"/>
              <a:t>Var statement – identifies one or more variables in the report and the order of their appearance</a:t>
            </a:r>
          </a:p>
          <a:p>
            <a:pPr eaLnBrk="1" hangingPunct="1"/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= hippo.classds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</a:rPr>
              <a:t>	</a:t>
            </a:r>
            <a:r>
              <a:rPr lang="en-US" sz="3200" dirty="0">
                <a:solidFill>
                  <a:srgbClr val="7030A0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uniqueid </a:t>
            </a:r>
            <a:r>
              <a:rPr lang="en-US" sz="3200" dirty="0" err="1">
                <a:solidFill>
                  <a:srgbClr val="00B0F0"/>
                </a:solidFill>
              </a:rPr>
              <a:t>fakedob</a:t>
            </a:r>
            <a:r>
              <a:rPr lang="en-US" sz="3200" dirty="0">
                <a:solidFill>
                  <a:srgbClr val="00B0F0"/>
                </a:solidFill>
              </a:rPr>
              <a:t> gender race (etc);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8600" y="2187554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Review of last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Windows file location tips</a:t>
            </a:r>
            <a:endParaRPr lang="en-US" dirty="0"/>
          </a:p>
          <a:p>
            <a:r>
              <a:rPr lang="en-US" dirty="0"/>
              <a:t>Permanent vs. temporary data sets</a:t>
            </a:r>
          </a:p>
          <a:p>
            <a:r>
              <a:rPr lang="en-US" dirty="0"/>
              <a:t>Libname statements</a:t>
            </a:r>
          </a:p>
          <a:p>
            <a:r>
              <a:rPr lang="en-US" dirty="0"/>
              <a:t>More PROC PRINT</a:t>
            </a:r>
          </a:p>
          <a:p>
            <a:r>
              <a:rPr lang="en-US" dirty="0"/>
              <a:t>DATA step statement options</a:t>
            </a:r>
          </a:p>
          <a:p>
            <a:pPr lvl="1"/>
            <a:r>
              <a:rPr lang="en-US" dirty="0"/>
              <a:t>DATA vs. SET statements</a:t>
            </a:r>
          </a:p>
          <a:p>
            <a:pPr lvl="1"/>
            <a:r>
              <a:rPr lang="en-US" dirty="0"/>
              <a:t>DROP and KEEP statements</a:t>
            </a:r>
          </a:p>
          <a:p>
            <a:pPr lvl="1"/>
            <a:r>
              <a:rPr lang="en-US" dirty="0"/>
              <a:t>WHERE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Creating new variables</a:t>
            </a:r>
          </a:p>
          <a:p>
            <a:pPr lvl="1"/>
            <a:r>
              <a:rPr lang="en-US" dirty="0"/>
              <a:t>IF/THEN/ELSE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Print – id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229600" cy="2514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ID statement – specifies one or more variables that are used to identify observations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= hippo.classds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3333FF"/>
                </a:solidFill>
              </a:rPr>
              <a:t>	</a:t>
            </a:r>
            <a:r>
              <a:rPr lang="en-US" sz="3200" dirty="0">
                <a:solidFill>
                  <a:srgbClr val="7030A0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B0F0"/>
                </a:solidFill>
              </a:rPr>
              <a:t>fakedob</a:t>
            </a:r>
            <a:r>
              <a:rPr lang="en-US" sz="3200" dirty="0">
                <a:solidFill>
                  <a:srgbClr val="00B0F0"/>
                </a:solidFill>
              </a:rPr>
              <a:t> gender race (etc);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7030A0"/>
                </a:solidFill>
              </a:rPr>
              <a:t>id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uniqueid;</a:t>
            </a:r>
          </a:p>
        </p:txBody>
      </p:sp>
    </p:spTree>
    <p:extLst>
      <p:ext uri="{BB962C8B-B14F-4D97-AF65-F5344CB8AC3E}">
        <p14:creationId xmlns:p14="http://schemas.microsoft.com/office/powerpoint/2010/main" val="201395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Print -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</a:t>
            </a:r>
            <a:r>
              <a:rPr lang="en-US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= temp (</a:t>
            </a:r>
            <a:r>
              <a:rPr lang="en-US" dirty="0" err="1">
                <a:solidFill>
                  <a:srgbClr val="7030A0"/>
                </a:solidFill>
              </a:rPr>
              <a:t>obs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00B0F0"/>
                </a:solidFill>
              </a:rPr>
              <a:t>); </a:t>
            </a:r>
            <a:r>
              <a:rPr lang="en-US" dirty="0">
                <a:solidFill>
                  <a:srgbClr val="7030A0"/>
                </a:solidFill>
              </a:rPr>
              <a:t>run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Print a limited number of observations</a:t>
            </a:r>
          </a:p>
          <a:p>
            <a:r>
              <a:rPr lang="en-US" dirty="0"/>
              <a:t>Previews dataset </a:t>
            </a:r>
          </a:p>
          <a:p>
            <a:r>
              <a:rPr lang="en-US" dirty="0"/>
              <a:t>Preferred over </a:t>
            </a:r>
            <a:r>
              <a:rPr lang="en-US" dirty="0" err="1"/>
              <a:t>Table.View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Set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newdataset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libref.originaldataset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The data set named in the DATA statement is the </a:t>
            </a:r>
            <a:r>
              <a:rPr lang="en-US" sz="3200" i="1" dirty="0">
                <a:latin typeface="Calibri" pitchFamily="34" charset="0"/>
              </a:rPr>
              <a:t>new</a:t>
            </a:r>
            <a:r>
              <a:rPr lang="en-US" sz="3200" dirty="0">
                <a:latin typeface="Calibri" pitchFamily="34" charset="0"/>
              </a:rPr>
              <a:t> data set.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 The data set referenced in the SET statement is the basis for the new data set.</a:t>
            </a:r>
          </a:p>
        </p:txBody>
      </p:sp>
    </p:spTree>
    <p:extLst>
      <p:ext uri="{BB962C8B-B14F-4D97-AF65-F5344CB8AC3E}">
        <p14:creationId xmlns:p14="http://schemas.microsoft.com/office/powerpoint/2010/main" val="34772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Set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myversion;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classone.classds;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‘myversion’ is the </a:t>
            </a:r>
            <a:r>
              <a:rPr lang="en-US" sz="3200" i="1" dirty="0">
                <a:latin typeface="Calibri" pitchFamily="34" charset="0"/>
              </a:rPr>
              <a:t>new</a:t>
            </a:r>
            <a:r>
              <a:rPr lang="en-US" sz="3200" dirty="0">
                <a:latin typeface="Calibri" pitchFamily="34" charset="0"/>
              </a:rPr>
              <a:t> temporary data set.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‘Data myversion;’ = ‘data </a:t>
            </a:r>
            <a:r>
              <a:rPr lang="en-US" sz="3200" dirty="0" err="1">
                <a:latin typeface="Calibri" pitchFamily="34" charset="0"/>
              </a:rPr>
              <a:t>work.myversion</a:t>
            </a:r>
            <a:r>
              <a:rPr lang="en-US" sz="3200" dirty="0">
                <a:latin typeface="Calibri" pitchFamily="34" charset="0"/>
              </a:rPr>
              <a:t>’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</a:t>
            </a:r>
            <a:r>
              <a:rPr lang="en-US" sz="3200" dirty="0" err="1">
                <a:latin typeface="Calibri" pitchFamily="34" charset="0"/>
              </a:rPr>
              <a:t>classone</a:t>
            </a:r>
            <a:r>
              <a:rPr lang="en-US" sz="3200" dirty="0">
                <a:latin typeface="Calibri" pitchFamily="34" charset="0"/>
              </a:rPr>
              <a:t>’ is the libref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 ‘</a:t>
            </a:r>
            <a:r>
              <a:rPr lang="en-US" sz="3200" dirty="0" err="1">
                <a:latin typeface="Calibri" pitchFamily="34" charset="0"/>
              </a:rPr>
              <a:t>classds</a:t>
            </a:r>
            <a:r>
              <a:rPr lang="en-US" sz="3200" dirty="0">
                <a:latin typeface="Calibri" pitchFamily="34" charset="0"/>
              </a:rPr>
              <a:t>’ is the original data set.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DROP option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myversion;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classone.classds (</a:t>
            </a:r>
            <a:r>
              <a:rPr lang="en-US" dirty="0">
                <a:solidFill>
                  <a:srgbClr val="7030A0"/>
                </a:solidFill>
              </a:rPr>
              <a:t>drop</a:t>
            </a:r>
            <a:r>
              <a:rPr lang="en-US" dirty="0">
                <a:solidFill>
                  <a:srgbClr val="00B0F0"/>
                </a:solidFill>
              </a:rPr>
              <a:t> = zip uhf </a:t>
            </a:r>
            <a:r>
              <a:rPr lang="en-US" dirty="0" err="1">
                <a:solidFill>
                  <a:srgbClr val="00B0F0"/>
                </a:solidFill>
              </a:rPr>
              <a:t>pob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alibri" pitchFamily="34" charset="0"/>
              </a:rPr>
              <a:t>Drop excludes variables when processing</a:t>
            </a:r>
          </a:p>
        </p:txBody>
      </p:sp>
    </p:spTree>
    <p:extLst>
      <p:ext uri="{BB962C8B-B14F-4D97-AF65-F5344CB8AC3E}">
        <p14:creationId xmlns:p14="http://schemas.microsoft.com/office/powerpoint/2010/main" val="328943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KEEP option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26203" y="3377339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Keep includes variables when processing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26203" y="16764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  <a:latin typeface="Calibri" pitchFamily="34" charset="0"/>
              </a:rPr>
              <a:t>Data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myversion;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set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classone.classds (</a:t>
            </a: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keep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= gender location);</a:t>
            </a:r>
          </a:p>
        </p:txBody>
      </p:sp>
    </p:spTree>
    <p:extLst>
      <p:ext uri="{BB962C8B-B14F-4D97-AF65-F5344CB8AC3E}">
        <p14:creationId xmlns:p14="http://schemas.microsoft.com/office/powerpoint/2010/main" val="170048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Drop/keep cont’d</a:t>
            </a:r>
          </a:p>
        </p:txBody>
      </p:sp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457200" y="1219200"/>
            <a:ext cx="8229600" cy="425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b="1" dirty="0">
                <a:solidFill>
                  <a:srgbClr val="000080"/>
                </a:solidFill>
              </a:rPr>
              <a:t>Data</a:t>
            </a:r>
            <a:r>
              <a:rPr lang="en-US" sz="2200" dirty="0">
                <a:solidFill>
                  <a:srgbClr val="000000"/>
                </a:solidFill>
              </a:rPr>
              <a:t> myversion;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set</a:t>
            </a:r>
            <a:r>
              <a:rPr lang="en-US" sz="2200" dirty="0">
                <a:solidFill>
                  <a:srgbClr val="000000"/>
                </a:solidFill>
              </a:rPr>
              <a:t> classone.classds;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if</a:t>
            </a:r>
            <a:r>
              <a:rPr lang="en-US" sz="2200" dirty="0">
                <a:solidFill>
                  <a:srgbClr val="000000"/>
                </a:solidFill>
              </a:rPr>
              <a:t> gender = </a:t>
            </a:r>
            <a:r>
              <a:rPr lang="en-US" sz="2200" b="1" dirty="0">
                <a:solidFill>
                  <a:srgbClr val="008080"/>
                </a:solidFill>
              </a:rPr>
              <a:t>1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"M"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else if </a:t>
            </a:r>
            <a:r>
              <a:rPr lang="en-US" sz="2200" dirty="0">
                <a:solidFill>
                  <a:srgbClr val="000000"/>
                </a:solidFill>
              </a:rPr>
              <a:t>gender = </a:t>
            </a:r>
            <a:r>
              <a:rPr lang="en-US" sz="2200" b="1" dirty="0">
                <a:solidFill>
                  <a:srgbClr val="008080"/>
                </a:solidFill>
              </a:rPr>
              <a:t>2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"F"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else if </a:t>
            </a:r>
            <a:r>
              <a:rPr lang="en-US" sz="2200" dirty="0">
                <a:solidFill>
                  <a:srgbClr val="000000"/>
                </a:solidFill>
              </a:rPr>
              <a:t>gender = </a:t>
            </a:r>
            <a:r>
              <a:rPr lang="en-US" sz="2200" b="1" dirty="0">
                <a:solidFill>
                  <a:srgbClr val="008080"/>
                </a:solidFill>
              </a:rPr>
              <a:t>99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"U"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drop</a:t>
            </a:r>
            <a:r>
              <a:rPr lang="en-US" sz="2200" dirty="0">
                <a:solidFill>
                  <a:srgbClr val="000000"/>
                </a:solidFill>
              </a:rPr>
              <a:t> gender;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000080"/>
                </a:solidFill>
              </a:rPr>
              <a:t>Proc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80"/>
                </a:solidFill>
              </a:rPr>
              <a:t>print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data</a:t>
            </a:r>
            <a:r>
              <a:rPr lang="en-US" sz="2200" dirty="0">
                <a:solidFill>
                  <a:srgbClr val="000000"/>
                </a:solidFill>
              </a:rPr>
              <a:t> = myversion;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var</a:t>
            </a:r>
            <a:r>
              <a:rPr lang="en-US" sz="2200" dirty="0">
                <a:solidFill>
                  <a:srgbClr val="000000"/>
                </a:solidFill>
              </a:rPr>
              <a:t> gender_MF;</a:t>
            </a:r>
          </a:p>
          <a:p>
            <a:r>
              <a:rPr lang="en-US" sz="2200" b="1" dirty="0">
                <a:solidFill>
                  <a:srgbClr val="000080"/>
                </a:solidFill>
              </a:rPr>
              <a:t>Run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  <a:endParaRPr lang="en-US" sz="2200" dirty="0"/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327026" y="5471162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</a:rPr>
              <a:t>Drop/keep </a:t>
            </a:r>
            <a:r>
              <a:rPr lang="en-US" sz="2000" i="1" dirty="0">
                <a:latin typeface="Calibri" pitchFamily="34" charset="0"/>
              </a:rPr>
              <a:t>statements</a:t>
            </a:r>
            <a:r>
              <a:rPr lang="en-US" sz="2000" dirty="0">
                <a:latin typeface="Calibri" pitchFamily="34" charset="0"/>
              </a:rPr>
              <a:t> within the data step indicate all variables to drop or keep (including new variables and variables taken from previous data set)</a:t>
            </a:r>
          </a:p>
        </p:txBody>
      </p:sp>
    </p:spTree>
    <p:extLst>
      <p:ext uri="{BB962C8B-B14F-4D97-AF65-F5344CB8AC3E}">
        <p14:creationId xmlns:p14="http://schemas.microsoft.com/office/powerpoint/2010/main" val="396912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statement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classone.classds;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where</a:t>
            </a:r>
            <a:r>
              <a:rPr lang="en-US" sz="2400" dirty="0"/>
              <a:t> gender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;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38100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Calibri" pitchFamily="34" charset="0"/>
              </a:rPr>
              <a:t>Where</a:t>
            </a:r>
            <a:r>
              <a:rPr lang="en-US" sz="3200" dirty="0">
                <a:latin typeface="Calibri" pitchFamily="34" charset="0"/>
              </a:rPr>
              <a:t> limits the observations that are read in to the new data set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Processed before other statements in data step</a:t>
            </a:r>
          </a:p>
        </p:txBody>
      </p:sp>
    </p:spTree>
    <p:extLst>
      <p:ext uri="{BB962C8B-B14F-4D97-AF65-F5344CB8AC3E}">
        <p14:creationId xmlns:p14="http://schemas.microsoft.com/office/powerpoint/2010/main" val="90289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statement cont’d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be used in many procedures, just as it can in the data step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3429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Calibri" pitchFamily="34" charset="0"/>
              </a:rPr>
              <a:t>proc print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data</a:t>
            </a:r>
            <a:r>
              <a:rPr lang="en-US" sz="3200" dirty="0">
                <a:latin typeface="Calibri" pitchFamily="34" charset="0"/>
              </a:rPr>
              <a:t> = classone.classds </a:t>
            </a:r>
            <a:r>
              <a:rPr lang="en-US" sz="3200" dirty="0" err="1">
                <a:solidFill>
                  <a:srgbClr val="3333FF"/>
                </a:solidFill>
                <a:latin typeface="Calibri" pitchFamily="34" charset="0"/>
              </a:rPr>
              <a:t>noobs</a:t>
            </a:r>
            <a:r>
              <a:rPr lang="en-US" sz="3200" dirty="0">
                <a:latin typeface="Calibri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	var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fakedob</a:t>
            </a:r>
            <a:r>
              <a:rPr lang="en-US" sz="3200" dirty="0">
                <a:latin typeface="Calibri" pitchFamily="34" charset="0"/>
              </a:rPr>
              <a:t> race borough;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id</a:t>
            </a:r>
            <a:r>
              <a:rPr lang="en-US" sz="3200" dirty="0">
                <a:latin typeface="Calibri" pitchFamily="34" charset="0"/>
              </a:rPr>
              <a:t> uniqueid;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where</a:t>
            </a:r>
            <a:r>
              <a:rPr lang="en-US" sz="3200" dirty="0">
                <a:latin typeface="Calibri" pitchFamily="34" charset="0"/>
              </a:rPr>
              <a:t> gender =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Calibri" pitchFamily="34" charset="0"/>
              </a:rPr>
              <a:t>run;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799" y="5181600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Here we are telling SAS to print certain variables , but only where gender = 1.</a:t>
            </a:r>
          </a:p>
        </p:txBody>
      </p:sp>
    </p:spTree>
    <p:extLst>
      <p:ext uri="{BB962C8B-B14F-4D97-AF65-F5344CB8AC3E}">
        <p14:creationId xmlns:p14="http://schemas.microsoft.com/office/powerpoint/2010/main" val="2855448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 allows for the continued processing of the data step if the expression is true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50742" y="35052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</a:rPr>
              <a:t>Data</a:t>
            </a:r>
            <a:r>
              <a:rPr lang="en-US" sz="2400" dirty="0">
                <a:latin typeface="Calibri" pitchFamily="34" charset="0"/>
              </a:rPr>
              <a:t> myversion;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>
                <a:solidFill>
                  <a:srgbClr val="3333FF"/>
                </a:solidFill>
                <a:latin typeface="Calibri" pitchFamily="34" charset="0"/>
              </a:rPr>
              <a:t>set </a:t>
            </a:r>
            <a:r>
              <a:rPr lang="en-US" sz="2400" dirty="0">
                <a:latin typeface="Calibri" pitchFamily="34" charset="0"/>
              </a:rPr>
              <a:t>classone.classds;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3333FF"/>
                </a:solidFill>
                <a:latin typeface="Calibri" pitchFamily="34" charset="0"/>
              </a:rPr>
              <a:t>	if</a:t>
            </a:r>
            <a:r>
              <a:rPr lang="en-US" sz="2400" dirty="0">
                <a:latin typeface="Calibri" pitchFamily="34" charset="0"/>
              </a:rPr>
              <a:t> location = </a:t>
            </a:r>
            <a:r>
              <a:rPr lang="en-US" sz="2400" dirty="0">
                <a:solidFill>
                  <a:srgbClr val="339966"/>
                </a:solidFill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01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programs are sequences of statements, executed in order.</a:t>
            </a:r>
          </a:p>
          <a:p>
            <a:r>
              <a:rPr lang="en-US" dirty="0"/>
              <a:t>2 basic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Data step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Proc step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9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keywords together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581400"/>
            <a:ext cx="8229600" cy="99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classone.classds (</a:t>
            </a:r>
            <a:r>
              <a:rPr lang="en-US" sz="2400" dirty="0">
                <a:solidFill>
                  <a:srgbClr val="3333FF"/>
                </a:solidFill>
              </a:rPr>
              <a:t>where </a:t>
            </a:r>
            <a:r>
              <a:rPr lang="en-US" sz="2400" dirty="0"/>
              <a:t>= (gender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) drop = race);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Keywords can be used together in a statement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In the example below, WHERE and DROP keywords are both used.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4648200"/>
            <a:ext cx="3810000" cy="1720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5334000"/>
            <a:ext cx="3200400" cy="10345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5334000"/>
            <a:ext cx="609600" cy="103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55887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700" y="4666326"/>
            <a:ext cx="99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 </a:t>
            </a:r>
          </a:p>
          <a:p>
            <a:pPr algn="r"/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0700" y="64447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132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variables</a:t>
            </a: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1447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New variable name: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Can be up to 32 characters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Begin with letter or underscore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Can use lower, upper or mixed case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Value determines variable type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Calibri" pitchFamily="34" charset="0"/>
              </a:rPr>
              <a:t>Character:  </a:t>
            </a:r>
            <a:r>
              <a:rPr lang="en-US" sz="2800" dirty="0" err="1">
                <a:latin typeface="Calibri" pitchFamily="34" charset="0"/>
              </a:rPr>
              <a:t>Newvariable</a:t>
            </a:r>
            <a:r>
              <a:rPr lang="en-US" sz="2800" dirty="0">
                <a:latin typeface="Calibri" pitchFamily="34" charset="0"/>
              </a:rPr>
              <a:t> = </a:t>
            </a:r>
            <a:r>
              <a:rPr lang="en-US" sz="2800" dirty="0">
                <a:solidFill>
                  <a:srgbClr val="993366"/>
                </a:solidFill>
                <a:latin typeface="Calibri" pitchFamily="34" charset="0"/>
              </a:rPr>
              <a:t>‘text’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Calibri" pitchFamily="34" charset="0"/>
              </a:rPr>
              <a:t>Numeric:     </a:t>
            </a:r>
            <a:r>
              <a:rPr lang="en-US" sz="2800" dirty="0" err="1">
                <a:latin typeface="Calibri" pitchFamily="34" charset="0"/>
              </a:rPr>
              <a:t>Newvariable</a:t>
            </a:r>
            <a:r>
              <a:rPr lang="en-US" sz="2800" dirty="0">
                <a:latin typeface="Calibri" pitchFamily="34" charset="0"/>
              </a:rPr>
              <a:t> = </a:t>
            </a:r>
            <a:r>
              <a:rPr lang="en-US" sz="2800" dirty="0">
                <a:solidFill>
                  <a:srgbClr val="339966"/>
                </a:solidFill>
                <a:latin typeface="Calibri" pitchFamily="34" charset="0"/>
              </a:rPr>
              <a:t>325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8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IF/THEN statements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48000"/>
            <a:ext cx="8229600" cy="33205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 </a:t>
            </a:r>
            <a:r>
              <a:rPr lang="en-US" sz="2400" dirty="0"/>
              <a:t>classone.classds;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if</a:t>
            </a:r>
            <a:r>
              <a:rPr lang="en-US" sz="2400" dirty="0"/>
              <a:t> location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FF"/>
                </a:solidFill>
              </a:rPr>
              <a:t>then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 </a:t>
            </a:r>
            <a:r>
              <a:rPr lang="en-US" sz="2400" dirty="0">
                <a:solidFill>
                  <a:srgbClr val="993366"/>
                </a:solidFill>
              </a:rPr>
              <a:t>‘within NYC’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= myversion;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var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location 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Executing statements conditionally using If-then logic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268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IF/THEN/ELSE statements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myversion;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if</a:t>
            </a:r>
            <a:r>
              <a:rPr lang="en-US" sz="2400" dirty="0"/>
              <a:t> location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FF"/>
                </a:solidFill>
              </a:rPr>
              <a:t>then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993366"/>
                </a:solidFill>
              </a:rPr>
              <a:t>‘within NYC’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else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993366"/>
                </a:solidFill>
              </a:rPr>
              <a:t>‘else’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= myversion2;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4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IF/THEN/ELSE statements</a:t>
            </a:r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57200" y="1066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</a:rPr>
              <a:t>Data</a:t>
            </a:r>
            <a:r>
              <a:rPr lang="en-US" sz="2200" dirty="0">
                <a:latin typeface="Calibri" pitchFamily="34" charset="0"/>
              </a:rPr>
              <a:t> myversion3;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set </a:t>
            </a:r>
            <a:r>
              <a:rPr lang="en-US" sz="2200" dirty="0">
                <a:latin typeface="Calibri" pitchFamily="34" charset="0"/>
              </a:rPr>
              <a:t>myverion2;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if</a:t>
            </a:r>
            <a:r>
              <a:rPr lang="en-US" sz="2200" dirty="0">
                <a:latin typeface="Calibri" pitchFamily="34" charset="0"/>
              </a:rPr>
              <a:t> location =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1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‘within NYC’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	else if</a:t>
            </a:r>
            <a:r>
              <a:rPr lang="en-US" sz="2200" dirty="0">
                <a:latin typeface="Calibri" pitchFamily="34" charset="0"/>
              </a:rPr>
              <a:t> location =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.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‘unknown’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else if</a:t>
            </a:r>
            <a:r>
              <a:rPr lang="en-US" sz="2200" dirty="0">
                <a:latin typeface="Calibri" pitchFamily="34" charset="0"/>
              </a:rPr>
              <a:t> location in (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2</a:t>
            </a:r>
            <a:r>
              <a:rPr lang="en-US" sz="2200" dirty="0">
                <a:latin typeface="Calibri" pitchFamily="34" charset="0"/>
              </a:rPr>
              <a:t>,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6</a:t>
            </a:r>
            <a:r>
              <a:rPr lang="en-US" sz="2200" dirty="0">
                <a:latin typeface="Calibri" pitchFamily="34" charset="0"/>
              </a:rPr>
              <a:t>)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‘NYS’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	else if</a:t>
            </a:r>
            <a:r>
              <a:rPr lang="en-US" sz="2200" dirty="0">
                <a:latin typeface="Calibri" pitchFamily="34" charset="0"/>
              </a:rPr>
              <a:t> location in (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3</a:t>
            </a:r>
            <a:r>
              <a:rPr lang="en-US" sz="2200" dirty="0">
                <a:latin typeface="Calibri" pitchFamily="34" charset="0"/>
              </a:rPr>
              <a:t>,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4</a:t>
            </a:r>
            <a:r>
              <a:rPr lang="en-US" sz="2200" dirty="0">
                <a:latin typeface="Calibri" pitchFamily="34" charset="0"/>
              </a:rPr>
              <a:t>)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‘out of NYS’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else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‘?’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latin typeface="Calibri" pitchFamily="34" charset="0"/>
            </a:endParaRP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= myversion3;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contents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= myversion3;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your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b="1" dirty="0" smtClean="0">
                <a:solidFill>
                  <a:srgbClr val="002060"/>
                </a:solidFill>
              </a:rPr>
              <a:t>Right Click</a:t>
            </a:r>
            <a:r>
              <a:rPr lang="en-US" dirty="0" smtClean="0"/>
              <a:t>] on file &gt; “</a:t>
            </a:r>
            <a:r>
              <a:rPr lang="en-US" i="1" dirty="0" smtClean="0"/>
              <a:t>Properties</a:t>
            </a:r>
            <a:r>
              <a:rPr lang="en-US" dirty="0" smtClean="0"/>
              <a:t>” : Location</a:t>
            </a:r>
          </a:p>
          <a:p>
            <a:r>
              <a:rPr lang="en-US" dirty="0" smtClean="0"/>
              <a:t>Browse to folder &gt; click on </a:t>
            </a:r>
            <a:r>
              <a:rPr lang="en-US" dirty="0" smtClean="0">
                <a:solidFill>
                  <a:srgbClr val="00B050"/>
                </a:solidFill>
              </a:rPr>
              <a:t>Windows Explorer</a:t>
            </a:r>
            <a:r>
              <a:rPr lang="en-US" dirty="0" smtClean="0"/>
              <a:t> Address bar</a:t>
            </a:r>
          </a:p>
          <a:p>
            <a:r>
              <a:rPr lang="en-US" dirty="0" smtClean="0"/>
              <a:t>[</a:t>
            </a:r>
            <a:r>
              <a:rPr lang="en-US" b="1" dirty="0" smtClean="0">
                <a:solidFill>
                  <a:srgbClr val="002060"/>
                </a:solidFill>
              </a:rPr>
              <a:t>Shift</a:t>
            </a:r>
            <a:r>
              <a:rPr lang="en-US" dirty="0" smtClean="0"/>
              <a:t>] + [</a:t>
            </a:r>
            <a:r>
              <a:rPr lang="en-US" b="1" dirty="0" smtClean="0">
                <a:solidFill>
                  <a:srgbClr val="002060"/>
                </a:solidFill>
              </a:rPr>
              <a:t>Right Click</a:t>
            </a:r>
            <a:r>
              <a:rPr lang="en-US" dirty="0" smtClean="0"/>
              <a:t>] &gt; “Copy as path”</a:t>
            </a:r>
            <a:endParaRPr lang="en-US" dirty="0"/>
          </a:p>
        </p:txBody>
      </p:sp>
      <p:pic>
        <p:nvPicPr>
          <p:cNvPr id="1026" name="Picture 2" descr="C:\Users\Hunter\AppData\Local\Microsoft\Windows\Temporary Internet Files\Content.IE5\J75SFBEI\127964337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79" y="5029200"/>
            <a:ext cx="1629599" cy="12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SAS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2895600" cy="4800600"/>
          </a:xfrm>
        </p:spPr>
        <p:txBody>
          <a:bodyPr>
            <a:normAutofit/>
          </a:bodyPr>
          <a:lstStyle/>
          <a:p>
            <a:r>
              <a:rPr lang="en-US" dirty="0"/>
              <a:t>Two types of SAS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Character</a:t>
            </a:r>
          </a:p>
          <a:p>
            <a:r>
              <a:rPr lang="en-US" dirty="0"/>
              <a:t>In a data set:</a:t>
            </a:r>
          </a:p>
          <a:p>
            <a:pPr lvl="1"/>
            <a:r>
              <a:rPr lang="en-US" dirty="0"/>
              <a:t>Columns are variables</a:t>
            </a:r>
          </a:p>
          <a:p>
            <a:pPr lvl="1"/>
            <a:r>
              <a:rPr lang="en-US" dirty="0"/>
              <a:t>Rows are observations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9890"/>
              </p:ext>
            </p:extLst>
          </p:nvPr>
        </p:nvGraphicFramePr>
        <p:xfrm>
          <a:off x="4114800" y="3001927"/>
          <a:ext cx="4800600" cy="303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0769" y="4091553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Rows = Observations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632805"/>
            <a:ext cx="2698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Columns = Variables</a:t>
            </a:r>
          </a:p>
        </p:txBody>
      </p:sp>
    </p:spTree>
    <p:extLst>
      <p:ext uri="{BB962C8B-B14F-4D97-AF65-F5344CB8AC3E}">
        <p14:creationId xmlns:p14="http://schemas.microsoft.com/office/powerpoint/2010/main" val="6294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 SAS windowing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Tree of all your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Explorer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navigation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program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 for errors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 for results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Contents is a simple procedure for getting a description of a data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PROC CONTENTS </a:t>
            </a:r>
            <a:r>
              <a:rPr lang="en-US" dirty="0">
                <a:solidFill>
                  <a:srgbClr val="7030A0"/>
                </a:solidFill>
              </a:rPr>
              <a:t>DATA </a:t>
            </a:r>
            <a:r>
              <a:rPr lang="en-US" dirty="0">
                <a:solidFill>
                  <a:srgbClr val="00B0F0"/>
                </a:solidFill>
              </a:rPr>
              <a:t>=  </a:t>
            </a:r>
            <a:r>
              <a:rPr lang="en-US" i="1" dirty="0" err="1" smtClean="0">
                <a:solidFill>
                  <a:srgbClr val="00B0F0"/>
                </a:solidFill>
              </a:rPr>
              <a:t>datasetname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Run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24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SAS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where data sets are stored.</a:t>
            </a:r>
          </a:p>
          <a:p>
            <a:r>
              <a:rPr lang="en-US" dirty="0"/>
              <a:t>Before you can use a dataset, you need to tell SAS what library it’s in.  (More on this later.)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SAS data sets inherently have a two-level name. </a:t>
            </a:r>
          </a:p>
          <a:p>
            <a:pPr marL="0" indent="0">
              <a:buNone/>
            </a:pPr>
            <a:r>
              <a:rPr lang="en-US" b="1" dirty="0"/>
              <a:t>Example:   </a:t>
            </a:r>
            <a:r>
              <a:rPr lang="en-US" b="1" dirty="0" err="1">
                <a:solidFill>
                  <a:srgbClr val="00B0F0"/>
                </a:solidFill>
              </a:rPr>
              <a:t>work.carsales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First level of a SAS data set name is called a libref (library reference) ; in this example, </a:t>
            </a:r>
            <a:r>
              <a:rPr lang="en-US" b="1" dirty="0"/>
              <a:t>work</a:t>
            </a:r>
          </a:p>
          <a:p>
            <a:r>
              <a:rPr lang="en-US" dirty="0"/>
              <a:t>The second level is a data set in a library; in this example, </a:t>
            </a:r>
            <a:r>
              <a:rPr lang="en-US" b="1" dirty="0" err="1">
                <a:solidFill>
                  <a:srgbClr val="00B0F0"/>
                </a:solidFill>
              </a:rPr>
              <a:t>carsales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1309</Words>
  <Application>Microsoft Office PowerPoint</Application>
  <PresentationFormat>On-screen Show (4:3)</PresentationFormat>
  <Paragraphs>315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SAS for Data Management and Analysis</vt:lpstr>
      <vt:lpstr>Outline for today</vt:lpstr>
      <vt:lpstr>Review: SAS programs</vt:lpstr>
      <vt:lpstr>Finding your files </vt:lpstr>
      <vt:lpstr>Review:  SAS data sets</vt:lpstr>
      <vt:lpstr>Review:  SAS windowing environment</vt:lpstr>
      <vt:lpstr>Review:  proc contents</vt:lpstr>
      <vt:lpstr>Review:  SAS libraries</vt:lpstr>
      <vt:lpstr>Temporary vs. Permanent Data Sets</vt:lpstr>
      <vt:lpstr>Temporary vs. Permanent Data Sets cont’d</vt:lpstr>
      <vt:lpstr>Temporary vs. Permanent Data Sets cont’d</vt:lpstr>
      <vt:lpstr>Temporary vs. Permanent Data Sets cont’d</vt:lpstr>
      <vt:lpstr>Libname statements</vt:lpstr>
      <vt:lpstr>Libname statements cont’d</vt:lpstr>
      <vt:lpstr>Libname statements cont’d</vt:lpstr>
      <vt:lpstr>Practice Exercise</vt:lpstr>
      <vt:lpstr>More PROC PRINT</vt:lpstr>
      <vt:lpstr>Proc Print – noobs, label options</vt:lpstr>
      <vt:lpstr>Proc Print – var statement</vt:lpstr>
      <vt:lpstr>Proc Print – id</vt:lpstr>
      <vt:lpstr>Proc Print - Observations</vt:lpstr>
      <vt:lpstr>Creating a new Data Set</vt:lpstr>
      <vt:lpstr>Creating a new Data Set</vt:lpstr>
      <vt:lpstr>The DROP option</vt:lpstr>
      <vt:lpstr>The KEEP option</vt:lpstr>
      <vt:lpstr>Drop/keep cont’d</vt:lpstr>
      <vt:lpstr>The WHERE statement</vt:lpstr>
      <vt:lpstr>WHERE statement cont’d</vt:lpstr>
      <vt:lpstr>IF statement</vt:lpstr>
      <vt:lpstr>Using keywords together</vt:lpstr>
      <vt:lpstr>Creating new variables</vt:lpstr>
      <vt:lpstr>IF/THEN statements</vt:lpstr>
      <vt:lpstr>IF/THEN/ELSE statements</vt:lpstr>
      <vt:lpstr>IF/THEN/ELSE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Hunter</cp:lastModifiedBy>
  <cp:revision>64</cp:revision>
  <dcterms:created xsi:type="dcterms:W3CDTF">2013-06-16T21:16:23Z</dcterms:created>
  <dcterms:modified xsi:type="dcterms:W3CDTF">2016-07-21T21:36:30Z</dcterms:modified>
</cp:coreProperties>
</file>