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4" r:id="rId3"/>
    <p:sldId id="257" r:id="rId4"/>
    <p:sldId id="258" r:id="rId5"/>
    <p:sldId id="259" r:id="rId6"/>
    <p:sldId id="280" r:id="rId7"/>
    <p:sldId id="281" r:id="rId8"/>
    <p:sldId id="282" r:id="rId9"/>
    <p:sldId id="260" r:id="rId10"/>
    <p:sldId id="262" r:id="rId11"/>
    <p:sldId id="269" r:id="rId12"/>
    <p:sldId id="264" r:id="rId13"/>
    <p:sldId id="265" r:id="rId14"/>
    <p:sldId id="268" r:id="rId15"/>
    <p:sldId id="267" r:id="rId16"/>
    <p:sldId id="275" r:id="rId17"/>
    <p:sldId id="270" r:id="rId18"/>
    <p:sldId id="283" r:id="rId19"/>
    <p:sldId id="274" r:id="rId20"/>
    <p:sldId id="271" r:id="rId21"/>
    <p:sldId id="272" r:id="rId22"/>
    <p:sldId id="273" r:id="rId23"/>
    <p:sldId id="285" r:id="rId24"/>
    <p:sldId id="276" r:id="rId25"/>
    <p:sldId id="266" r:id="rId26"/>
    <p:sldId id="286" r:id="rId27"/>
    <p:sldId id="277" r:id="rId28"/>
    <p:sldId id="279" r:id="rId29"/>
    <p:sldId id="27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D9229-E041-46E9-A133-A4A9343D5C9E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F6AD9-CA92-496A-BBD3-971B49747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59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Statements always end with ;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F6AD9-CA92-496A-BBD3-971B497472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39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F6AD9-CA92-496A-BBD3-971B4974727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71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E899-5251-4811-BE95-EE8790C08E87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9E80-0243-4CAF-99F3-EC5D59F78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1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E899-5251-4811-BE95-EE8790C08E87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9E80-0243-4CAF-99F3-EC5D59F78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7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E899-5251-4811-BE95-EE8790C08E87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9E80-0243-4CAF-99F3-EC5D59F78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1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E899-5251-4811-BE95-EE8790C08E87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9E80-0243-4CAF-99F3-EC5D59F78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3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E899-5251-4811-BE95-EE8790C08E87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9E80-0243-4CAF-99F3-EC5D59F78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7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E899-5251-4811-BE95-EE8790C08E87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9E80-0243-4CAF-99F3-EC5D59F78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5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E899-5251-4811-BE95-EE8790C08E87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9E80-0243-4CAF-99F3-EC5D59F78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3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E899-5251-4811-BE95-EE8790C08E87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9E80-0243-4CAF-99F3-EC5D59F78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3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E899-5251-4811-BE95-EE8790C08E87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9E80-0243-4CAF-99F3-EC5D59F78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65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E899-5251-4811-BE95-EE8790C08E87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9E80-0243-4CAF-99F3-EC5D59F78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7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E899-5251-4811-BE95-EE8790C08E87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9E80-0243-4CAF-99F3-EC5D59F78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8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AE899-5251-4811-BE95-EE8790C08E87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09E80-0243-4CAF-99F3-EC5D59F78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4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SAS for Data Management and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0" y="3810000"/>
            <a:ext cx="7239000" cy="1752600"/>
          </a:xfrm>
        </p:spPr>
        <p:txBody>
          <a:bodyPr>
            <a:normAutofit/>
          </a:bodyPr>
          <a:lstStyle/>
          <a:p>
            <a:r>
              <a:rPr lang="en-US" dirty="0"/>
              <a:t>July 19, 2016</a:t>
            </a:r>
          </a:p>
          <a:p>
            <a:r>
              <a:rPr lang="en-US" dirty="0"/>
              <a:t>CUNY School of Public Health</a:t>
            </a:r>
          </a:p>
          <a:p>
            <a:r>
              <a:rPr lang="en-US" dirty="0"/>
              <a:t>Tuesdays &amp; Thursdays 6:00 PM to 8:00 PM</a:t>
            </a:r>
          </a:p>
        </p:txBody>
      </p:sp>
    </p:spTree>
    <p:extLst>
      <p:ext uri="{BB962C8B-B14F-4D97-AF65-F5344CB8AC3E}">
        <p14:creationId xmlns:p14="http://schemas.microsoft.com/office/powerpoint/2010/main" val="3670840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SAS “program”?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SAS program:  a sequence of statements executed in order.</a:t>
            </a:r>
          </a:p>
          <a:p>
            <a:r>
              <a:rPr lang="en-US" sz="3600" dirty="0"/>
              <a:t>2 basic components: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600" dirty="0"/>
              <a:t>Data step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600" dirty="0"/>
              <a:t>Proc step</a:t>
            </a:r>
          </a:p>
        </p:txBody>
      </p:sp>
    </p:spTree>
    <p:extLst>
      <p:ext uri="{BB962C8B-B14F-4D97-AF65-F5344CB8AC3E}">
        <p14:creationId xmlns:p14="http://schemas.microsoft.com/office/powerpoint/2010/main" val="764390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SAS Program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step:</a:t>
            </a:r>
          </a:p>
          <a:p>
            <a:pPr lvl="1"/>
            <a:r>
              <a:rPr lang="en-US" dirty="0"/>
              <a:t>Begins with Data statement </a:t>
            </a:r>
          </a:p>
          <a:p>
            <a:pPr lvl="1"/>
            <a:r>
              <a:rPr lang="en-US" dirty="0"/>
              <a:t>Reads and modifies data</a:t>
            </a:r>
          </a:p>
          <a:p>
            <a:pPr lvl="1"/>
            <a:r>
              <a:rPr lang="en-US" dirty="0"/>
              <a:t>Creates a SAS data set</a:t>
            </a:r>
          </a:p>
          <a:p>
            <a:pPr marL="514350" indent="-457200"/>
            <a:r>
              <a:rPr lang="en-US" dirty="0"/>
              <a:t>Proc step:</a:t>
            </a:r>
          </a:p>
          <a:p>
            <a:pPr marL="914400" lvl="1" indent="-457200"/>
            <a:r>
              <a:rPr lang="en-US" dirty="0"/>
              <a:t>Begins with Proc statement</a:t>
            </a:r>
          </a:p>
          <a:p>
            <a:pPr marL="914400" lvl="1" indent="-457200"/>
            <a:r>
              <a:rPr lang="en-US" dirty="0"/>
              <a:t>Performs analysis/function</a:t>
            </a:r>
          </a:p>
          <a:p>
            <a:pPr marL="914400" lvl="1" indent="-457200"/>
            <a:r>
              <a:rPr lang="en-US" dirty="0"/>
              <a:t>Produces results</a:t>
            </a:r>
          </a:p>
          <a:p>
            <a:pPr marL="9144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09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SAS Program Characteristics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Statements:</a:t>
            </a:r>
          </a:p>
          <a:p>
            <a:pPr lvl="1"/>
            <a:r>
              <a:rPr lang="en-US" dirty="0"/>
              <a:t>Sometimes begin with a keyword</a:t>
            </a:r>
          </a:p>
          <a:p>
            <a:pPr lvl="1"/>
            <a:r>
              <a:rPr lang="en-US" b="1" dirty="0"/>
              <a:t>ALWAYS end with a semicolon</a:t>
            </a:r>
            <a:endParaRPr lang="en-US" sz="3600" dirty="0"/>
          </a:p>
          <a:p>
            <a:r>
              <a:rPr lang="en-US" sz="3600" dirty="0"/>
              <a:t>Steps:</a:t>
            </a:r>
          </a:p>
          <a:p>
            <a:pPr lvl="1"/>
            <a:r>
              <a:rPr lang="en-US" dirty="0"/>
              <a:t>Are made up of statements</a:t>
            </a:r>
          </a:p>
          <a:p>
            <a:pPr lvl="1"/>
            <a:r>
              <a:rPr lang="en-US" dirty="0"/>
              <a:t>Can be as few as one or as many as hundreds of statements</a:t>
            </a:r>
          </a:p>
          <a:p>
            <a:pPr lvl="1"/>
            <a:r>
              <a:rPr lang="en-US" dirty="0"/>
              <a:t>End when SAS encounters a new step (marked by DATA or PROC statement) or a RUN statement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4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Example SAS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6553200" cy="4876800"/>
          </a:xfrm>
          <a:noFill/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DATA distance;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	Miles = 26.22;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	Kilometers = 1.61 * Miles;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PROC PRINT DATA = distance;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RUN;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>
            <a:off x="1479731" y="1709980"/>
            <a:ext cx="425269" cy="1828800"/>
          </a:xfrm>
          <a:prstGeom prst="leftBrace">
            <a:avLst>
              <a:gd name="adj1" fmla="val 32739"/>
              <a:gd name="adj2" fmla="val 491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1503297" y="3968858"/>
            <a:ext cx="401703" cy="1371600"/>
          </a:xfrm>
          <a:prstGeom prst="leftBrace">
            <a:avLst>
              <a:gd name="adj1" fmla="val 32739"/>
              <a:gd name="adj2" fmla="val 491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267" y="2393547"/>
            <a:ext cx="146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DATA step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423825"/>
            <a:ext cx="1503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PROC step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400" y="5662046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Each line ending in a semicolon is a statement.</a:t>
            </a:r>
          </a:p>
        </p:txBody>
      </p:sp>
    </p:spTree>
    <p:extLst>
      <p:ext uri="{BB962C8B-B14F-4D97-AF65-F5344CB8AC3E}">
        <p14:creationId xmlns:p14="http://schemas.microsoft.com/office/powerpoint/2010/main" val="3874351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Program Characteristics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Layout of program: </a:t>
            </a:r>
          </a:p>
          <a:p>
            <a:pPr lvl="1"/>
            <a:r>
              <a:rPr lang="en-US" dirty="0"/>
              <a:t>Has no rules.</a:t>
            </a:r>
          </a:p>
          <a:p>
            <a:pPr lvl="1"/>
            <a:r>
              <a:rPr lang="en-US" dirty="0"/>
              <a:t>SAS statements can be upper- or lower-case</a:t>
            </a:r>
          </a:p>
          <a:p>
            <a:pPr lvl="1"/>
            <a:r>
              <a:rPr lang="en-US" dirty="0"/>
              <a:t>Statements can continue on next line.</a:t>
            </a:r>
          </a:p>
          <a:p>
            <a:pPr lvl="1"/>
            <a:r>
              <a:rPr lang="en-US" dirty="0"/>
              <a:t>Statements can be on same line as other statements.</a:t>
            </a:r>
          </a:p>
          <a:p>
            <a:pPr lvl="1"/>
            <a:r>
              <a:rPr lang="en-US" dirty="0"/>
              <a:t>Statements can be written anywhere on page.</a:t>
            </a:r>
          </a:p>
        </p:txBody>
      </p:sp>
    </p:spTree>
    <p:extLst>
      <p:ext uri="{BB962C8B-B14F-4D97-AF65-F5344CB8AC3E}">
        <p14:creationId xmlns:p14="http://schemas.microsoft.com/office/powerpoint/2010/main" val="382330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Data Sets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only 2 types of SAS data: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Numeric</a:t>
            </a:r>
            <a:r>
              <a:rPr lang="en-US" dirty="0"/>
              <a:t>:  numbers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Character</a:t>
            </a:r>
            <a:r>
              <a:rPr lang="en-US" dirty="0"/>
              <a:t>:  everything besides numbers</a:t>
            </a:r>
          </a:p>
          <a:p>
            <a:pPr marL="914400" lvl="1" indent="-514350"/>
            <a:r>
              <a:rPr lang="en-US" dirty="0"/>
              <a:t>Can contain numerals, letters, or special characters (such as ! or $) </a:t>
            </a:r>
          </a:p>
          <a:p>
            <a:pPr marL="914400" lvl="1" indent="-514350"/>
            <a:r>
              <a:rPr lang="en-US" dirty="0"/>
              <a:t>Can be up to 32,767 characters long</a:t>
            </a:r>
          </a:p>
          <a:p>
            <a:pPr marL="514350" indent="-514350"/>
            <a:r>
              <a:rPr lang="en-US" dirty="0"/>
              <a:t>Missing data are represented either by a blank (character) or a period ( . ) (numeric).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003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Data Sets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Variables</a:t>
            </a:r>
            <a:r>
              <a:rPr lang="en-US" dirty="0"/>
              <a:t> are columns</a:t>
            </a:r>
          </a:p>
          <a:p>
            <a:r>
              <a:rPr lang="en-US" b="1" dirty="0"/>
              <a:t>Observations</a:t>
            </a:r>
            <a:r>
              <a:rPr lang="en-US" dirty="0"/>
              <a:t> are rows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868975"/>
              </p:ext>
            </p:extLst>
          </p:nvPr>
        </p:nvGraphicFramePr>
        <p:xfrm>
          <a:off x="1143000" y="3319131"/>
          <a:ext cx="7162800" cy="3162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1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85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Lisa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85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David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85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James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85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Sara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85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Mark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85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4516221"/>
            <a:ext cx="17966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Observations (also called Rows)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2800" y="2921913"/>
            <a:ext cx="4267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Variables (also called Columns)</a:t>
            </a:r>
          </a:p>
        </p:txBody>
      </p:sp>
      <p:sp>
        <p:nvSpPr>
          <p:cNvPr id="7" name="Oval 6"/>
          <p:cNvSpPr/>
          <p:nvPr/>
        </p:nvSpPr>
        <p:spPr>
          <a:xfrm>
            <a:off x="3886200" y="5933268"/>
            <a:ext cx="1752600" cy="6858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743700" y="5499876"/>
            <a:ext cx="1752600" cy="6858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01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windowing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Five basic SAS windows: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Results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Editor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007870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6947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/>
              <a:t>Select code from the editor window by using shift and arrow keys (i.e., [</a:t>
            </a:r>
            <a:r>
              <a:rPr lang="en-US" b="1" dirty="0">
                <a:solidFill>
                  <a:schemeClr val="tx2"/>
                </a:solidFill>
              </a:rPr>
              <a:t>Shift</a:t>
            </a:r>
            <a:r>
              <a:rPr lang="en-US" dirty="0"/>
              <a:t>] + </a:t>
            </a:r>
            <a:r>
              <a:rPr lang="en-US" b="1" dirty="0">
                <a:solidFill>
                  <a:schemeClr val="tx2"/>
                </a:solidFill>
              </a:rPr>
              <a:t>↑</a:t>
            </a:r>
            <a:r>
              <a:rPr lang="en-US" dirty="0"/>
              <a:t>)</a:t>
            </a:r>
          </a:p>
          <a:p>
            <a:r>
              <a:rPr lang="en-US" dirty="0"/>
              <a:t>Press [</a:t>
            </a:r>
            <a:r>
              <a:rPr lang="en-US" b="1" dirty="0">
                <a:solidFill>
                  <a:schemeClr val="tx2"/>
                </a:solidFill>
              </a:rPr>
              <a:t>F3</a:t>
            </a:r>
            <a:r>
              <a:rPr lang="en-US" dirty="0"/>
              <a:t>] to execute highlighted code</a:t>
            </a:r>
          </a:p>
          <a:p>
            <a:r>
              <a:rPr lang="en-US" dirty="0"/>
              <a:t>Use [</a:t>
            </a:r>
            <a:r>
              <a:rPr lang="en-US" b="1" dirty="0">
                <a:solidFill>
                  <a:schemeClr val="tx2"/>
                </a:solidFill>
              </a:rPr>
              <a:t>Ctrl</a:t>
            </a:r>
            <a:r>
              <a:rPr lang="en-US" dirty="0"/>
              <a:t>] + [</a:t>
            </a:r>
            <a:r>
              <a:rPr lang="en-US" b="1" dirty="0">
                <a:solidFill>
                  <a:schemeClr val="tx2"/>
                </a:solidFill>
              </a:rPr>
              <a:t>Tab</a:t>
            </a:r>
            <a:r>
              <a:rPr lang="en-US" dirty="0"/>
              <a:t>] to switch from windows</a:t>
            </a:r>
          </a:p>
          <a:p>
            <a:r>
              <a:rPr lang="en-US" dirty="0"/>
              <a:t>[</a:t>
            </a:r>
            <a:r>
              <a:rPr lang="en-US" b="1" dirty="0">
                <a:solidFill>
                  <a:schemeClr val="tx2"/>
                </a:solidFill>
              </a:rPr>
              <a:t>Alt</a:t>
            </a:r>
            <a:r>
              <a:rPr lang="en-US" dirty="0"/>
              <a:t>] + [</a:t>
            </a:r>
            <a:r>
              <a:rPr lang="en-US" b="1" dirty="0">
                <a:solidFill>
                  <a:schemeClr val="tx2"/>
                </a:solidFill>
              </a:rPr>
              <a:t>W</a:t>
            </a:r>
            <a:r>
              <a:rPr lang="en-US" dirty="0"/>
              <a:t>] + # to select a specific one</a:t>
            </a:r>
          </a:p>
          <a:p>
            <a:r>
              <a:rPr lang="en-US" dirty="0"/>
              <a:t>Add comment section with [</a:t>
            </a:r>
            <a:r>
              <a:rPr lang="en-US" b="1" dirty="0">
                <a:solidFill>
                  <a:srgbClr val="1F497D"/>
                </a:solidFill>
              </a:rPr>
              <a:t>Ctrl</a:t>
            </a:r>
            <a:r>
              <a:rPr lang="en-US" dirty="0"/>
              <a:t>] + [</a:t>
            </a:r>
            <a:r>
              <a:rPr lang="en-US" b="1" dirty="0">
                <a:solidFill>
                  <a:srgbClr val="1F497D"/>
                </a:solidFill>
              </a:rPr>
              <a:t>/</a:t>
            </a:r>
            <a:r>
              <a:rPr lang="en-US" dirty="0"/>
              <a:t>] on highlighted text</a:t>
            </a:r>
          </a:p>
          <a:p>
            <a:r>
              <a:rPr lang="en-US" dirty="0"/>
              <a:t>Remove comment section [</a:t>
            </a:r>
            <a:r>
              <a:rPr lang="en-US" b="1" dirty="0">
                <a:solidFill>
                  <a:srgbClr val="1F497D"/>
                </a:solidFill>
              </a:rPr>
              <a:t>Ctrl</a:t>
            </a:r>
            <a:r>
              <a:rPr lang="en-US" dirty="0"/>
              <a:t>] + [</a:t>
            </a:r>
            <a:r>
              <a:rPr lang="en-US" b="1" dirty="0">
                <a:solidFill>
                  <a:srgbClr val="1F497D"/>
                </a:solidFill>
              </a:rPr>
              <a:t>Shift</a:t>
            </a:r>
            <a:r>
              <a:rPr lang="en-US" dirty="0"/>
              <a:t>] + [</a:t>
            </a:r>
            <a:r>
              <a:rPr lang="en-US" b="1" dirty="0">
                <a:solidFill>
                  <a:srgbClr val="1F497D"/>
                </a:solidFill>
              </a:rPr>
              <a:t>/</a:t>
            </a:r>
            <a:r>
              <a:rPr lang="en-US" dirty="0"/>
              <a:t>] </a:t>
            </a:r>
          </a:p>
        </p:txBody>
      </p:sp>
      <p:sp>
        <p:nvSpPr>
          <p:cNvPr id="4" name="Lightning Bolt 3"/>
          <p:cNvSpPr/>
          <p:nvPr/>
        </p:nvSpPr>
        <p:spPr>
          <a:xfrm rot="762892">
            <a:off x="2501115" y="488601"/>
            <a:ext cx="1303237" cy="715073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Exercise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295400"/>
            <a:ext cx="8610600" cy="5181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100" b="1" dirty="0"/>
              <a:t>Try copying this program in your EDITOR window. After you hit ‘run’, check the OUTPUT and LOG windows.</a:t>
            </a:r>
          </a:p>
          <a:p>
            <a:pPr marL="0" indent="0">
              <a:buNone/>
            </a:pPr>
            <a:r>
              <a:rPr lang="en-US" sz="3000" i="1" dirty="0"/>
              <a:t>(Don’t worry about understanding the code right now.)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100" dirty="0">
                <a:solidFill>
                  <a:srgbClr val="00B0F0"/>
                </a:solidFill>
              </a:rPr>
              <a:t>DATA distance;</a:t>
            </a:r>
          </a:p>
          <a:p>
            <a:pPr marL="0" indent="0">
              <a:buNone/>
            </a:pPr>
            <a:r>
              <a:rPr lang="en-US" sz="5100" dirty="0">
                <a:solidFill>
                  <a:srgbClr val="00B0F0"/>
                </a:solidFill>
              </a:rPr>
              <a:t>	Miles = 26.22;</a:t>
            </a:r>
          </a:p>
          <a:p>
            <a:pPr marL="0" indent="0">
              <a:buNone/>
            </a:pPr>
            <a:r>
              <a:rPr lang="en-US" sz="5100" dirty="0">
                <a:solidFill>
                  <a:srgbClr val="00B0F0"/>
                </a:solidFill>
              </a:rPr>
              <a:t>	Kilometers = 1.61 * Miles;</a:t>
            </a:r>
          </a:p>
          <a:p>
            <a:pPr marL="0" indent="0">
              <a:buNone/>
            </a:pPr>
            <a:endParaRPr lang="en-US" sz="51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5100" dirty="0">
                <a:solidFill>
                  <a:srgbClr val="00B0F0"/>
                </a:solidFill>
              </a:rPr>
              <a:t>PROC PRINT DATA = distance;</a:t>
            </a:r>
          </a:p>
          <a:p>
            <a:pPr marL="0" indent="0">
              <a:buNone/>
            </a:pPr>
            <a:r>
              <a:rPr lang="en-US" sz="5100" dirty="0">
                <a:solidFill>
                  <a:srgbClr val="00B0F0"/>
                </a:solidFill>
              </a:rPr>
              <a:t>RUN;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14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Program</a:t>
            </a:r>
          </a:p>
          <a:p>
            <a:r>
              <a:rPr lang="en-US" dirty="0"/>
              <a:t>Level of familiarity with SAS</a:t>
            </a:r>
          </a:p>
          <a:p>
            <a:r>
              <a:rPr lang="en-US" dirty="0"/>
              <a:t>Expectations</a:t>
            </a:r>
          </a:p>
          <a:p>
            <a:r>
              <a:rPr lang="en-US" dirty="0"/>
              <a:t>Research interests</a:t>
            </a:r>
          </a:p>
          <a:p>
            <a:r>
              <a:rPr lang="en-US" dirty="0"/>
              <a:t>Fun fact</a:t>
            </a:r>
          </a:p>
        </p:txBody>
      </p:sp>
    </p:spTree>
    <p:extLst>
      <p:ext uri="{BB962C8B-B14F-4D97-AF65-F5344CB8AC3E}">
        <p14:creationId xmlns:p14="http://schemas.microsoft.com/office/powerpoint/2010/main" val="1296456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Data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 are where datasets are stored.</a:t>
            </a:r>
          </a:p>
          <a:p>
            <a:r>
              <a:rPr lang="en-US" dirty="0"/>
              <a:t>Before you can use a dataset, you need to tell SAS what library it’s in.</a:t>
            </a:r>
          </a:p>
          <a:p>
            <a:r>
              <a:rPr lang="en-US" dirty="0"/>
              <a:t>To set up a library, you just make up a name for the library and tell SAS where it is in your file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05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Data Libraries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Active Libraries Window: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SASHELP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SASUSER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WORK</a:t>
            </a:r>
          </a:p>
          <a:p>
            <a:pPr marL="914400" lvl="1" indent="-514350"/>
            <a:r>
              <a:rPr lang="en-US" dirty="0"/>
              <a:t>WORK library is a temporary storage location for data sets</a:t>
            </a:r>
          </a:p>
          <a:p>
            <a:pPr marL="914400" lvl="1" indent="-514350"/>
            <a:r>
              <a:rPr lang="en-US" dirty="0"/>
              <a:t>Default library</a:t>
            </a:r>
          </a:p>
        </p:txBody>
      </p:sp>
    </p:spTree>
    <p:extLst>
      <p:ext uri="{BB962C8B-B14F-4D97-AF65-F5344CB8AC3E}">
        <p14:creationId xmlns:p14="http://schemas.microsoft.com/office/powerpoint/2010/main" val="2690239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Data Libraries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way to create a new SAS library is by using the New Library window</a:t>
            </a:r>
          </a:p>
          <a:p>
            <a:r>
              <a:rPr lang="en-US" dirty="0"/>
              <a:t>Tools </a:t>
            </a:r>
            <a:r>
              <a:rPr lang="en-US" dirty="0">
                <a:sym typeface="Wingdings" pitchFamily="2" charset="2"/>
              </a:rPr>
              <a:t> New Library</a:t>
            </a:r>
          </a:p>
          <a:p>
            <a:r>
              <a:rPr lang="en-US" i="1" dirty="0" err="1">
                <a:sym typeface="Wingdings" pitchFamily="2" charset="2"/>
              </a:rPr>
              <a:t>Libref</a:t>
            </a:r>
            <a:r>
              <a:rPr lang="en-US" i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means </a:t>
            </a:r>
            <a:r>
              <a:rPr lang="en-US" i="1" dirty="0">
                <a:sym typeface="Wingdings" pitchFamily="2" charset="2"/>
              </a:rPr>
              <a:t>library reference</a:t>
            </a:r>
          </a:p>
          <a:p>
            <a:r>
              <a:rPr lang="en-US" dirty="0" err="1">
                <a:sym typeface="Wingdings" pitchFamily="2" charset="2"/>
              </a:rPr>
              <a:t>Librefs</a:t>
            </a:r>
            <a:r>
              <a:rPr lang="en-US" dirty="0">
                <a:sym typeface="Wingdings" pitchFamily="2" charset="2"/>
              </a:rPr>
              <a:t> can’t contain the word library</a:t>
            </a:r>
          </a:p>
          <a:p>
            <a:r>
              <a:rPr lang="en-US" dirty="0"/>
              <a:t>Another way is to set your </a:t>
            </a:r>
            <a:r>
              <a:rPr lang="en-US" b="1" dirty="0" err="1"/>
              <a:t>libname</a:t>
            </a:r>
            <a:r>
              <a:rPr lang="en-US" dirty="0"/>
              <a:t> statement! </a:t>
            </a:r>
          </a:p>
        </p:txBody>
      </p:sp>
    </p:spTree>
    <p:extLst>
      <p:ext uri="{BB962C8B-B14F-4D97-AF65-F5344CB8AC3E}">
        <p14:creationId xmlns:p14="http://schemas.microsoft.com/office/powerpoint/2010/main" val="3100224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Pseudocode: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libname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i="1" dirty="0" err="1">
                <a:solidFill>
                  <a:srgbClr val="00B0F0"/>
                </a:solidFill>
              </a:rPr>
              <a:t>librefname</a:t>
            </a:r>
            <a:r>
              <a:rPr lang="en-US" dirty="0">
                <a:solidFill>
                  <a:srgbClr val="00B0F0"/>
                </a:solidFill>
              </a:rPr>
              <a:t> ‘C:\path\to\folder’; </a:t>
            </a:r>
          </a:p>
          <a:p>
            <a:pPr marL="0" indent="0">
              <a:buNone/>
            </a:pPr>
            <a:r>
              <a:rPr lang="en-US" dirty="0"/>
              <a:t>Real Code: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* Actual </a:t>
            </a:r>
            <a:r>
              <a:rPr lang="en-US" dirty="0" err="1">
                <a:solidFill>
                  <a:srgbClr val="00B0F0"/>
                </a:solidFill>
              </a:rPr>
              <a:t>libname</a:t>
            </a:r>
            <a:r>
              <a:rPr lang="en-US" dirty="0">
                <a:solidFill>
                  <a:srgbClr val="00B0F0"/>
                </a:solidFill>
              </a:rPr>
              <a:t> statement below;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* This is a comment;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/* This is a comment code chunk */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Libname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mylibref</a:t>
            </a:r>
            <a:r>
              <a:rPr lang="en-US" dirty="0">
                <a:solidFill>
                  <a:srgbClr val="00B0F0"/>
                </a:solidFill>
              </a:rPr>
              <a:t> ‘C:\Users\User\Documents’;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49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Viewing Data Sets in </a:t>
            </a:r>
            <a:r>
              <a:rPr lang="en-US" dirty="0" err="1"/>
              <a:t>Viewtable</a:t>
            </a:r>
            <a:r>
              <a:rPr lang="en-US" dirty="0"/>
              <a:t>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Explorer &gt; Contents window</a:t>
            </a:r>
          </a:p>
          <a:p>
            <a:r>
              <a:rPr lang="en-US" dirty="0"/>
              <a:t>Data sets are represented by table icon</a:t>
            </a:r>
          </a:p>
          <a:p>
            <a:r>
              <a:rPr lang="en-US" dirty="0" err="1"/>
              <a:t>Viewtable</a:t>
            </a:r>
            <a:r>
              <a:rPr lang="en-US" dirty="0"/>
              <a:t> window (double click dataset)</a:t>
            </a:r>
          </a:p>
          <a:p>
            <a:r>
              <a:rPr lang="en-US" dirty="0">
                <a:sym typeface="Wingdings" pitchFamily="2" charset="2"/>
              </a:rPr>
              <a:t>Properties window (after right click)</a:t>
            </a:r>
          </a:p>
          <a:p>
            <a:pPr lvl="1"/>
            <a:r>
              <a:rPr lang="en-US" dirty="0">
                <a:sym typeface="Wingdings" pitchFamily="2" charset="2"/>
              </a:rPr>
              <a:t>General tab</a:t>
            </a:r>
          </a:p>
          <a:p>
            <a:pPr lvl="1"/>
            <a:r>
              <a:rPr lang="en-US" dirty="0">
                <a:sym typeface="Wingdings" pitchFamily="2" charset="2"/>
              </a:rPr>
              <a:t>Columns tab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118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Beginner Programming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 slow.  Write programs in small steps.</a:t>
            </a:r>
          </a:p>
          <a:p>
            <a:r>
              <a:rPr lang="en-US" dirty="0"/>
              <a:t>To improve, you have to put in the time.</a:t>
            </a:r>
          </a:p>
          <a:p>
            <a:r>
              <a:rPr lang="en-US" dirty="0"/>
              <a:t>SAS reads each statements and checks  for errors, so:</a:t>
            </a:r>
          </a:p>
          <a:p>
            <a:pPr lvl="1"/>
            <a:r>
              <a:rPr lang="en-US" dirty="0"/>
              <a:t>Check the Log window for mistakes.</a:t>
            </a:r>
          </a:p>
          <a:p>
            <a:pPr lvl="1"/>
            <a:r>
              <a:rPr lang="en-US" dirty="0"/>
              <a:t>Check results.</a:t>
            </a:r>
          </a:p>
          <a:p>
            <a:r>
              <a:rPr lang="en-US" b="1" dirty="0"/>
              <a:t>Every SAS statement must end with a semicolon.</a:t>
            </a:r>
          </a:p>
          <a:p>
            <a:r>
              <a:rPr lang="en-US" dirty="0"/>
              <a:t>Take breaks!</a:t>
            </a:r>
          </a:p>
        </p:txBody>
      </p:sp>
    </p:spTree>
    <p:extLst>
      <p:ext uri="{BB962C8B-B14F-4D97-AF65-F5344CB8AC3E}">
        <p14:creationId xmlns:p14="http://schemas.microsoft.com/office/powerpoint/2010/main" val="2794023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step and working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Data </a:t>
            </a:r>
            <a:r>
              <a:rPr lang="en-US" dirty="0" err="1">
                <a:solidFill>
                  <a:srgbClr val="00B0F0"/>
                </a:solidFill>
              </a:rPr>
              <a:t>work.temp</a:t>
            </a:r>
            <a:r>
              <a:rPr lang="en-US" dirty="0">
                <a:solidFill>
                  <a:srgbClr val="00B0F0"/>
                </a:solidFill>
              </a:rPr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Set </a:t>
            </a:r>
            <a:r>
              <a:rPr lang="en-US" dirty="0" err="1">
                <a:solidFill>
                  <a:srgbClr val="00B0F0"/>
                </a:solidFill>
              </a:rPr>
              <a:t>mylibref.</a:t>
            </a:r>
            <a:r>
              <a:rPr lang="en-US" i="1" dirty="0" err="1">
                <a:solidFill>
                  <a:srgbClr val="00B0F0"/>
                </a:solidFill>
              </a:rPr>
              <a:t>datasetname</a:t>
            </a:r>
            <a:r>
              <a:rPr lang="en-US" dirty="0">
                <a:solidFill>
                  <a:srgbClr val="00B0F0"/>
                </a:solidFill>
              </a:rPr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Run; </a:t>
            </a:r>
          </a:p>
          <a:p>
            <a:pPr marL="0" indent="0">
              <a:buNone/>
            </a:pPr>
            <a:r>
              <a:rPr lang="en-US" b="1" dirty="0"/>
              <a:t>Equivalent to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Data temp;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Set </a:t>
            </a:r>
            <a:r>
              <a:rPr lang="en-US" dirty="0" err="1">
                <a:solidFill>
                  <a:srgbClr val="00B0F0"/>
                </a:solidFill>
              </a:rPr>
              <a:t>mylibref.</a:t>
            </a:r>
            <a:r>
              <a:rPr lang="en-US" i="1" dirty="0" err="1">
                <a:solidFill>
                  <a:srgbClr val="00B0F0"/>
                </a:solidFill>
              </a:rPr>
              <a:t>datasetname</a:t>
            </a:r>
            <a:r>
              <a:rPr lang="en-US" dirty="0">
                <a:solidFill>
                  <a:srgbClr val="00B0F0"/>
                </a:solidFill>
              </a:rPr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Run;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22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599"/>
          </a:xfrm>
        </p:spPr>
        <p:txBody>
          <a:bodyPr>
            <a:normAutofit/>
          </a:bodyPr>
          <a:lstStyle/>
          <a:p>
            <a:r>
              <a:rPr lang="en-US" dirty="0"/>
              <a:t>Proc Contents is a simple procedure for getting a description of a data set.</a:t>
            </a:r>
          </a:p>
          <a:p>
            <a:r>
              <a:rPr lang="en-US" dirty="0"/>
              <a:t>The output of Proc Contents is like a table of contents for your data set.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PROC CONTENTS DATA = </a:t>
            </a:r>
            <a:r>
              <a:rPr lang="en-US" i="1" dirty="0" err="1">
                <a:solidFill>
                  <a:srgbClr val="00B0F0"/>
                </a:solidFill>
              </a:rPr>
              <a:t>datasetname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Run; </a:t>
            </a:r>
          </a:p>
          <a:p>
            <a:r>
              <a:rPr lang="en-US" dirty="0"/>
              <a:t>Dataset is usually your working dataset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19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we learned today: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characteristics of SAS programs</a:t>
            </a:r>
          </a:p>
          <a:p>
            <a:r>
              <a:rPr lang="en-US" dirty="0"/>
              <a:t>Basic characteristics of SAS data sets</a:t>
            </a:r>
          </a:p>
          <a:p>
            <a:r>
              <a:rPr lang="en-US" dirty="0"/>
              <a:t>SAS windows</a:t>
            </a:r>
          </a:p>
          <a:p>
            <a:r>
              <a:rPr lang="en-US" dirty="0"/>
              <a:t>SAS libraries</a:t>
            </a:r>
          </a:p>
          <a:p>
            <a:r>
              <a:rPr lang="en-US" dirty="0"/>
              <a:t>Proc contents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21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 proc 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2103119"/>
            <a:ext cx="6600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Download Exercise_1 and classds </a:t>
            </a:r>
            <a:r>
              <a:rPr lang="en-US" sz="2400"/>
              <a:t>from Blackboard.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757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and short exercises:  45 minutes</a:t>
            </a:r>
          </a:p>
          <a:p>
            <a:r>
              <a:rPr lang="en-US" dirty="0"/>
              <a:t>Break:  5- 10 minutes</a:t>
            </a:r>
          </a:p>
          <a:p>
            <a:r>
              <a:rPr lang="en-US" dirty="0"/>
              <a:t>Exercise:  60 minutes</a:t>
            </a:r>
          </a:p>
          <a:p>
            <a:r>
              <a:rPr lang="en-US" dirty="0"/>
              <a:t>Discussion:  10 minutes</a:t>
            </a:r>
          </a:p>
        </p:txBody>
      </p:sp>
    </p:spTree>
    <p:extLst>
      <p:ext uri="{BB962C8B-B14F-4D97-AF65-F5344CB8AC3E}">
        <p14:creationId xmlns:p14="http://schemas.microsoft.com/office/powerpoint/2010/main" val="310788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Attendance:  15%</a:t>
            </a:r>
          </a:p>
          <a:p>
            <a:r>
              <a:rPr lang="en-US" dirty="0"/>
              <a:t>Quizzes:  20%</a:t>
            </a:r>
          </a:p>
          <a:p>
            <a:r>
              <a:rPr lang="en-US" dirty="0"/>
              <a:t>Exercises:  65%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599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743827"/>
              </p:ext>
            </p:extLst>
          </p:nvPr>
        </p:nvGraphicFramePr>
        <p:xfrm>
          <a:off x="1447800" y="1752600"/>
          <a:ext cx="6012180" cy="390144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897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Tuesday July</a:t>
                      </a:r>
                      <a:r>
                        <a:rPr lang="en-US" sz="1600" baseline="0" dirty="0">
                          <a:effectLst/>
                          <a:latin typeface="Garamond"/>
                          <a:ea typeface="Times New Roman"/>
                        </a:rPr>
                        <a:t> 19</a:t>
                      </a:r>
                      <a:r>
                        <a:rPr lang="en-US" sz="1600" baseline="30000" dirty="0">
                          <a:effectLst/>
                          <a:latin typeface="Garamond"/>
                          <a:ea typeface="Times New Roman"/>
                        </a:rPr>
                        <a:t>th</a:t>
                      </a:r>
                      <a:r>
                        <a:rPr lang="en-US" sz="1600" baseline="0" dirty="0">
                          <a:effectLst/>
                          <a:latin typeface="Garamond"/>
                          <a:ea typeface="Times New Roman"/>
                        </a:rPr>
                        <a:t> 2016</a:t>
                      </a: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:  Session 1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 indent="-18288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Basic concepts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182880" marR="0" indent="-18288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SAS libraries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182880" marR="0" indent="-18288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Navigating the SAS workspace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182880" marR="0" indent="-18288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Proc contents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Exercise 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Thursday July 21</a:t>
                      </a:r>
                      <a:r>
                        <a:rPr lang="en-US" sz="1600" baseline="30000" dirty="0">
                          <a:effectLst/>
                          <a:latin typeface="Garamond"/>
                          <a:ea typeface="Times New Roman"/>
                        </a:rPr>
                        <a:t>st</a:t>
                      </a: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, 2016:  Session 2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Proc print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Garamond"/>
                          <a:ea typeface="Times New Roman"/>
                        </a:rPr>
                        <a:t>Libname</a:t>
                      </a: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 statements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Introduction to the data step: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365760" marR="0" indent="-18288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Data versus set statement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365760" marR="0" indent="-18288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Drop and keep options and statements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365760" marR="0" indent="-18288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Where statement</a:t>
                      </a:r>
                    </a:p>
                    <a:p>
                      <a:pPr marL="365760" marR="0" indent="-18288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If statement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365760" marR="0" indent="-18288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Creating new variables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365760" marR="0" indent="-18288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If/then/else statements</a:t>
                      </a:r>
                    </a:p>
                    <a:p>
                      <a:pPr marL="365760" marR="0" indent="-18288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Exercise and quiz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36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 cont’d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7000428"/>
              </p:ext>
            </p:extLst>
          </p:nvPr>
        </p:nvGraphicFramePr>
        <p:xfrm>
          <a:off x="1447800" y="1828800"/>
          <a:ext cx="6012180" cy="365760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897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Tuesday July 26</a:t>
                      </a:r>
                      <a:r>
                        <a:rPr lang="en-US" sz="1600" baseline="30000" dirty="0">
                          <a:effectLst/>
                          <a:latin typeface="Garamond"/>
                          <a:ea typeface="Times New Roman"/>
                        </a:rPr>
                        <a:t>th</a:t>
                      </a: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, 2016:  Session 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 indent="-18288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More data step: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365760" marR="0" indent="-18288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Variable lengths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365760" marR="0" indent="-18288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Label statements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365760" marR="0" indent="-18288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Attribute statements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365760" marR="0" indent="-18288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Rename option and statement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365760" marR="0" indent="-18288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Comment statements/annotation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182880" marR="0" indent="-18288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Proc print (more options)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Titles and footnotes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/>
                          <a:ea typeface="Times New Roman"/>
                        </a:rPr>
                        <a:t>Exercise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Thursday July 28th, 2016:  Session 4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Proc </a:t>
                      </a:r>
                      <a:r>
                        <a:rPr lang="en-US" sz="1600" dirty="0" err="1">
                          <a:effectLst/>
                          <a:latin typeface="Garamond"/>
                          <a:ea typeface="Times New Roman"/>
                        </a:rPr>
                        <a:t>freq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Proc means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Proc format and format statements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Basic ODS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Exercise and quiz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17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 cont’d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974405"/>
              </p:ext>
            </p:extLst>
          </p:nvPr>
        </p:nvGraphicFramePr>
        <p:xfrm>
          <a:off x="1676400" y="1676400"/>
          <a:ext cx="5935980" cy="463296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873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9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9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Tuesday August 2</a:t>
                      </a:r>
                      <a:r>
                        <a:rPr lang="en-US" sz="1600" baseline="30000" dirty="0">
                          <a:effectLst/>
                          <a:latin typeface="Garamond"/>
                          <a:ea typeface="Times New Roman"/>
                        </a:rPr>
                        <a:t>nd</a:t>
                      </a: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, 2016:  Session 5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/>
                          <a:ea typeface="Times New Roman"/>
                        </a:rPr>
                        <a:t>Overview of functions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/>
                          <a:ea typeface="Times New Roman"/>
                        </a:rPr>
                        <a:t>Date functions: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18288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/>
                          <a:ea typeface="Times New Roman"/>
                        </a:rPr>
                        <a:t>Month, day, year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18288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/>
                          <a:ea typeface="Times New Roman"/>
                        </a:rPr>
                        <a:t>MDY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18288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/>
                          <a:ea typeface="Times New Roman"/>
                        </a:rPr>
                        <a:t>Datepart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18288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/>
                          <a:ea typeface="Times New Roman"/>
                        </a:rPr>
                        <a:t>Intck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/>
                          <a:ea typeface="Times New Roman"/>
                        </a:rPr>
                        <a:t>Numeric functions: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18288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/>
                          <a:ea typeface="Times New Roman"/>
                        </a:rPr>
                        <a:t>Rounding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18288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/>
                          <a:ea typeface="Times New Roman"/>
                        </a:rPr>
                        <a:t>Sum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18288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/>
                          <a:ea typeface="Times New Roman"/>
                        </a:rPr>
                        <a:t>Min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18288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/>
                          <a:ea typeface="Times New Roman"/>
                        </a:rPr>
                        <a:t>Max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18288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/>
                          <a:ea typeface="Times New Roman"/>
                        </a:rPr>
                        <a:t>Mean 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/>
                          <a:ea typeface="Times New Roman"/>
                        </a:rPr>
                        <a:t>Calculating age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/>
                          <a:ea typeface="Times New Roman"/>
                        </a:rPr>
                        <a:t>Conversion functions: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18288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/>
                          <a:ea typeface="Times New Roman"/>
                        </a:rPr>
                        <a:t>Put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18288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/>
                          <a:ea typeface="Times New Roman"/>
                        </a:rPr>
                        <a:t>Input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/>
                          <a:ea typeface="Times New Roman"/>
                        </a:rPr>
                        <a:t>Exercise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4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Thursday August 4</a:t>
                      </a:r>
                      <a:r>
                        <a:rPr lang="en-US" sz="1600" baseline="30000" dirty="0">
                          <a:effectLst/>
                          <a:latin typeface="Garamond"/>
                          <a:ea typeface="Times New Roman"/>
                        </a:rPr>
                        <a:t>th</a:t>
                      </a: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, 2016:  Session 6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Proc import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Proc export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Proc tabulate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Exercise and quiz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50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 cont’d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643468"/>
              </p:ext>
            </p:extLst>
          </p:nvPr>
        </p:nvGraphicFramePr>
        <p:xfrm>
          <a:off x="1676400" y="2209800"/>
          <a:ext cx="6012180" cy="292608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897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Tuesday August 9th, 2016:  Session 7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Proc sort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Combining data sets: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18288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Concatenating data sets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18288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Match merges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Summarizing values within the data step: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18288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First. and last.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18288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Retain statement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/>
                          <a:ea typeface="Times New Roman"/>
                        </a:rPr>
                        <a:t>Exercise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Thursday August 11</a:t>
                      </a:r>
                      <a:r>
                        <a:rPr lang="en-US" sz="1600" baseline="30000" dirty="0">
                          <a:effectLst/>
                          <a:latin typeface="Garamond"/>
                          <a:ea typeface="Times New Roman"/>
                        </a:rPr>
                        <a:t>th</a:t>
                      </a: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 2016:  Session 8 (</a:t>
                      </a:r>
                      <a:r>
                        <a:rPr lang="en-US" sz="1600" b="1" dirty="0">
                          <a:effectLst/>
                          <a:latin typeface="Garamond"/>
                          <a:ea typeface="Times New Roman"/>
                        </a:rPr>
                        <a:t>ONLINE</a:t>
                      </a: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)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Arrays and do loops 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Proc summary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Proc </a:t>
                      </a:r>
                      <a:r>
                        <a:rPr lang="en-US" sz="1600" dirty="0" err="1">
                          <a:effectLst/>
                          <a:latin typeface="Garamond"/>
                          <a:ea typeface="Times New Roman"/>
                        </a:rPr>
                        <a:t>univariate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Macros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Exercise and quiz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072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today’s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characteristics of SAS programs</a:t>
            </a:r>
          </a:p>
          <a:p>
            <a:r>
              <a:rPr lang="en-US" dirty="0"/>
              <a:t>Basic characteristics of SAS data sets</a:t>
            </a:r>
          </a:p>
          <a:p>
            <a:r>
              <a:rPr lang="en-US" dirty="0"/>
              <a:t>SAS windows</a:t>
            </a:r>
          </a:p>
          <a:p>
            <a:r>
              <a:rPr lang="en-US" dirty="0"/>
              <a:t>SAS libraries</a:t>
            </a:r>
          </a:p>
          <a:p>
            <a:r>
              <a:rPr lang="en-US" dirty="0"/>
              <a:t>Exercise 1:  Proc contents</a:t>
            </a:r>
          </a:p>
        </p:txBody>
      </p:sp>
    </p:spTree>
    <p:extLst>
      <p:ext uri="{BB962C8B-B14F-4D97-AF65-F5344CB8AC3E}">
        <p14:creationId xmlns:p14="http://schemas.microsoft.com/office/powerpoint/2010/main" val="3049937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5983</TotalTime>
  <Words>1116</Words>
  <Application>Microsoft Office PowerPoint</Application>
  <PresentationFormat>On-screen Show (4:3)</PresentationFormat>
  <Paragraphs>275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Garamond</vt:lpstr>
      <vt:lpstr>Times New Roman</vt:lpstr>
      <vt:lpstr>Wingdings</vt:lpstr>
      <vt:lpstr>Office Theme</vt:lpstr>
      <vt:lpstr>Introduction to SAS for Data Management and Analysis</vt:lpstr>
      <vt:lpstr>Introductions</vt:lpstr>
      <vt:lpstr>Class structure</vt:lpstr>
      <vt:lpstr>Grading</vt:lpstr>
      <vt:lpstr>Course Outline</vt:lpstr>
      <vt:lpstr>Course Outline cont’d</vt:lpstr>
      <vt:lpstr>Course Outline cont’d</vt:lpstr>
      <vt:lpstr>Course outline cont’d</vt:lpstr>
      <vt:lpstr>Outline for today’s class</vt:lpstr>
      <vt:lpstr>What is a SAS “program”?</vt:lpstr>
      <vt:lpstr>SAS Program Characteristics</vt:lpstr>
      <vt:lpstr>SAS Program Characteristics cont’d</vt:lpstr>
      <vt:lpstr>Example SAS program</vt:lpstr>
      <vt:lpstr>SAS Program Characteristics cont’d</vt:lpstr>
      <vt:lpstr>SAS Data Sets </vt:lpstr>
      <vt:lpstr>SAS Data Sets cont’d</vt:lpstr>
      <vt:lpstr>SAS windowing environment</vt:lpstr>
      <vt:lpstr>Tips </vt:lpstr>
      <vt:lpstr>Practice Exercise </vt:lpstr>
      <vt:lpstr>SAS Data Libraries</vt:lpstr>
      <vt:lpstr>SAS Data Libraries cont’d</vt:lpstr>
      <vt:lpstr>SAS Data Libraries cont’d</vt:lpstr>
      <vt:lpstr>Code Example</vt:lpstr>
      <vt:lpstr>Viewing Data Sets in Viewtable window</vt:lpstr>
      <vt:lpstr>Beginner Programming Tips</vt:lpstr>
      <vt:lpstr>DATA step and working dataset</vt:lpstr>
      <vt:lpstr>Proc contents</vt:lpstr>
      <vt:lpstr>What we learned today:</vt:lpstr>
      <vt:lpstr>Exercise 1:  proc 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SAS for Data Management and Analysis</dc:title>
  <dc:creator>brigid</dc:creator>
  <cp:lastModifiedBy>LBlaze</cp:lastModifiedBy>
  <cp:revision>102</cp:revision>
  <dcterms:created xsi:type="dcterms:W3CDTF">2013-06-09T23:58:41Z</dcterms:created>
  <dcterms:modified xsi:type="dcterms:W3CDTF">2016-07-20T03:23:15Z</dcterms:modified>
</cp:coreProperties>
</file>