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4" y="-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EFEBD-73CB-4B66-A0F9-69C8885F226C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B26D0-40DF-4B6D-88E7-28501E356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88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81D374-95F4-483B-99B6-BF09E96657F4}" type="slidenum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6646324-CA82-457D-B7D4-2FF3050DF278}" type="slidenum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**Dollar sign only works for character variables!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C7F35-3F8C-401F-981F-83320A43C525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4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A651ED-0FE4-4FB7-97BD-313C4E674B72}" type="slidenum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Label</a:t>
            </a:r>
            <a:r>
              <a:rPr lang="en-US" baseline="0" dirty="0" smtClean="0"/>
              <a:t> statements in the </a:t>
            </a:r>
            <a:r>
              <a:rPr lang="en-US" baseline="0" dirty="0" err="1" smtClean="0"/>
              <a:t>proc</a:t>
            </a:r>
            <a:r>
              <a:rPr lang="en-US" baseline="0" dirty="0" smtClean="0"/>
              <a:t> print command only change the variable labels temporarily!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Attribute</a:t>
            </a:r>
            <a:r>
              <a:rPr lang="en-US" baseline="0" dirty="0" smtClean="0"/>
              <a:t> command edits length and label of variable.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C7F35-3F8C-401F-981F-83320A43C52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8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Subcommands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proc</a:t>
            </a:r>
            <a:r>
              <a:rPr lang="en-US" baseline="0" dirty="0" smtClean="0"/>
              <a:t> print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C7F35-3F8C-401F-981F-83320A43C525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40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 </a:t>
            </a:r>
            <a:r>
              <a:rPr lang="en-US" dirty="0" err="1" smtClean="0"/>
              <a:t>proc</a:t>
            </a:r>
            <a:r>
              <a:rPr lang="en-US" dirty="0" smtClean="0"/>
              <a:t> print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C7F35-3F8C-401F-981F-83320A43C525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3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</a:t>
            </a:r>
            <a:r>
              <a:rPr lang="en-US" baseline="0" dirty="0" smtClean="0"/>
              <a:t> quotes differentiate apostrophes from text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C7F35-3F8C-401F-981F-83320A43C525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2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D564-0233-4370-8B7B-EEE8A2519F0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337B-3B14-4D99-AB2D-0448D667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5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D564-0233-4370-8B7B-EEE8A2519F0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337B-3B14-4D99-AB2D-0448D667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2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D564-0233-4370-8B7B-EEE8A2519F0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337B-3B14-4D99-AB2D-0448D667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68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0BAF-57F3-5740-8DB9-84AC8E5D3E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3EB3-6A45-224A-8DF3-4DA8C57097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42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8ABA-703C-034D-BB6D-A9050104A3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3EB3-6A45-224A-8DF3-4DA8C57097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145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522EE9F-0014-7F4E-B324-3660B25AF7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7/26/2016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2ED3EB3-6A45-224A-8DF3-4DA8C57097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185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522EE9F-0014-7F4E-B324-3660B25AF7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7/26/2016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2ED3EB3-6A45-224A-8DF3-4DA8C57097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493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522EE9F-0014-7F4E-B324-3660B25AF7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7/26/2016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2ED3EB3-6A45-224A-8DF3-4DA8C57097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4036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522EE9F-0014-7F4E-B324-3660B25AF7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7/26/2016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2ED3EB3-6A45-224A-8DF3-4DA8C57097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737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B879-DFBA-FF4D-B761-EA9934954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E296-D7B4-4D44-92E4-835B64770D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47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522EE9F-0014-7F4E-B324-3660B25AF7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7/26/2016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2ED3EB3-6A45-224A-8DF3-4DA8C57097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8189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D564-0233-4370-8B7B-EEE8A2519F0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337B-3B14-4D99-AB2D-0448D667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65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522EE9F-0014-7F4E-B324-3660B25AF7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7/26/2016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2ED3EB3-6A45-224A-8DF3-4DA8C57097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85620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522EE9F-0014-7F4E-B324-3660B25AF7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7/26/2016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2ED3EB3-6A45-224A-8DF3-4DA8C57097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212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522EE9F-0014-7F4E-B324-3660B25AF7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7/26/2016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2ED3EB3-6A45-224A-8DF3-4DA8C57097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311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D564-0233-4370-8B7B-EEE8A2519F0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337B-3B14-4D99-AB2D-0448D667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0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D564-0233-4370-8B7B-EEE8A2519F0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337B-3B14-4D99-AB2D-0448D667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3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D564-0233-4370-8B7B-EEE8A2519F0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337B-3B14-4D99-AB2D-0448D667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D564-0233-4370-8B7B-EEE8A2519F0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337B-3B14-4D99-AB2D-0448D667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8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D564-0233-4370-8B7B-EEE8A2519F0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337B-3B14-4D99-AB2D-0448D667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4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D564-0233-4370-8B7B-EEE8A2519F0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337B-3B14-4D99-AB2D-0448D667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D564-0233-4370-8B7B-EEE8A2519F0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337B-3B14-4D99-AB2D-0448D667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8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D564-0233-4370-8B7B-EEE8A2519F07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3337B-3B14-4D99-AB2D-0448D667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522EE9F-0014-7F4E-B324-3660B25AF747}" type="datetime1">
              <a:rPr lang="en-US">
                <a:solidFill>
                  <a:prstClr val="black">
                    <a:tint val="75000"/>
                  </a:prstClr>
                </a:solidFill>
              </a:rPr>
              <a:pPr defTabSz="457200"/>
              <a:t>7/26/2016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E2ED3EB3-6A45-224A-8DF3-4DA8C570979D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117844" y="635000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>
              <a:defRPr/>
            </a:pPr>
            <a:r>
              <a:rPr lang="en-US" sz="1600" dirty="0" err="1" smtClean="0">
                <a:solidFill>
                  <a:prstClr val="black">
                    <a:tint val="75000"/>
                  </a:prstClr>
                </a:solidFill>
                <a:latin typeface="Wingdings" charset="2"/>
                <a:ea typeface="Wingdings"/>
                <a:cs typeface="Wingdings" charset="2"/>
              </a:rPr>
              <a:t></a:t>
            </a:r>
            <a:r>
              <a:rPr lang="en-US" sz="1600" dirty="0" smtClean="0">
                <a:solidFill>
                  <a:prstClr val="black">
                    <a:tint val="75000"/>
                  </a:prstClr>
                </a:solidFill>
                <a:latin typeface="Wingdings" charset="2"/>
                <a:ea typeface="Wingdings"/>
                <a:cs typeface="Wingdings" charset="2"/>
              </a:rPr>
              <a:t>         </a:t>
            </a:r>
            <a:r>
              <a:rPr lang="en-US" sz="1600" dirty="0" err="1" smtClean="0">
                <a:solidFill>
                  <a:prstClr val="black">
                    <a:tint val="75000"/>
                  </a:prstClr>
                </a:solidFill>
                <a:latin typeface="Wingdings" charset="2"/>
                <a:ea typeface="Wingdings"/>
                <a:cs typeface="Wingdings" charset="2"/>
              </a:rPr>
              <a:t></a:t>
            </a:r>
            <a:endParaRPr lang="en-US" sz="1600" dirty="0">
              <a:solidFill>
                <a:prstClr val="black">
                  <a:tint val="75000"/>
                </a:prstClr>
              </a:solidFill>
              <a:latin typeface="Wingdings" charset="2"/>
              <a:cs typeface="Wingdings" charset="2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148124" y="63436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>
              <a:defRPr/>
            </a:pPr>
            <a:r>
              <a:rPr lang="en-US" sz="1800" dirty="0" smtClean="0">
                <a:solidFill>
                  <a:prstClr val="black">
                    <a:tint val="75000"/>
                  </a:prstClr>
                </a:solidFill>
                <a:ea typeface="Wingdings"/>
                <a:cs typeface="Wingdings" charset="2"/>
              </a:rPr>
              <a:t>M  R  Pfeiffer</a:t>
            </a:r>
            <a:endParaRPr lang="en-US" sz="1800" dirty="0">
              <a:solidFill>
                <a:prstClr val="black">
                  <a:tint val="75000"/>
                </a:prstClr>
              </a:solidFill>
              <a:cs typeface="Wingding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3183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SAS for Data Management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10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Label Statement</a:t>
            </a:r>
          </a:p>
        </p:txBody>
      </p:sp>
      <p:sp>
        <p:nvSpPr>
          <p:cNvPr id="73730" name="Rectangle 3"/>
          <p:cNvSpPr>
            <a:spLocks noChangeArrowheads="1"/>
          </p:cNvSpPr>
          <p:nvPr/>
        </p:nvSpPr>
        <p:spPr bwMode="auto">
          <a:xfrm>
            <a:off x="457200" y="1524000"/>
            <a:ext cx="838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2400" b="1" dirty="0">
                <a:solidFill>
                  <a:srgbClr val="000066"/>
                </a:solidFill>
              </a:rPr>
              <a:t>Proc print</a:t>
            </a:r>
            <a:r>
              <a:rPr lang="en-US" sz="2400" dirty="0">
                <a:solidFill>
                  <a:srgbClr val="000066"/>
                </a:solidFill>
              </a:rPr>
              <a:t> </a:t>
            </a:r>
            <a:r>
              <a:rPr lang="en-US" sz="2400" dirty="0">
                <a:solidFill>
                  <a:srgbClr val="3333FF"/>
                </a:solidFill>
              </a:rPr>
              <a:t>data </a:t>
            </a:r>
            <a:r>
              <a:rPr lang="en-US" sz="2400" dirty="0">
                <a:solidFill>
                  <a:prstClr val="black"/>
                </a:solidFill>
              </a:rPr>
              <a:t>= myversion </a:t>
            </a:r>
            <a:r>
              <a:rPr lang="en-US" sz="2400" dirty="0">
                <a:solidFill>
                  <a:srgbClr val="3333FF"/>
                </a:solidFill>
              </a:rPr>
              <a:t>label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>
                <a:solidFill>
                  <a:srgbClr val="3333FF"/>
                </a:solidFill>
              </a:rPr>
              <a:t>var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uniqueid location_group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>
                <a:solidFill>
                  <a:srgbClr val="3333FF"/>
                </a:solidFill>
              </a:rPr>
              <a:t>label </a:t>
            </a:r>
            <a:r>
              <a:rPr lang="en-US" sz="2400" dirty="0">
                <a:solidFill>
                  <a:prstClr val="black"/>
                </a:solidFill>
              </a:rPr>
              <a:t>location_group = </a:t>
            </a:r>
            <a:r>
              <a:rPr lang="en-US" sz="2400" dirty="0">
                <a:solidFill>
                  <a:srgbClr val="993366"/>
                </a:solidFill>
              </a:rPr>
              <a:t>‘Location of gasoline purchase (grouped)’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2400" b="1" dirty="0">
                <a:solidFill>
                  <a:srgbClr val="000066"/>
                </a:solidFill>
              </a:rPr>
              <a:t>Run</a:t>
            </a:r>
            <a:r>
              <a:rPr lang="en-US" sz="2400" dirty="0">
                <a:solidFill>
                  <a:srgbClr val="000066"/>
                </a:solidFill>
              </a:rPr>
              <a:t>;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endParaRPr lang="en-US" sz="2400" dirty="0">
              <a:solidFill>
                <a:srgbClr val="000066"/>
              </a:solidFill>
            </a:endParaRP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Same structure as in the data step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Only associated with variable during the procedure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228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Associates </a:t>
            </a:r>
            <a:r>
              <a:rPr lang="en-US" dirty="0"/>
              <a:t>a length, label, or both with one or more variables in a single statement</a:t>
            </a:r>
          </a:p>
          <a:p>
            <a:pPr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</a:rPr>
              <a:t>attrib</a:t>
            </a:r>
            <a:r>
              <a:rPr lang="en-US" dirty="0"/>
              <a:t> variable&lt;s&gt; attribute-list&lt;s&gt; ;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pPr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</a:rPr>
              <a:t>attrib </a:t>
            </a:r>
            <a:r>
              <a:rPr lang="en-US" dirty="0"/>
              <a:t>location_group length = $</a:t>
            </a:r>
            <a:r>
              <a:rPr lang="en-US" dirty="0">
                <a:solidFill>
                  <a:srgbClr val="339966"/>
                </a:solidFill>
              </a:rPr>
              <a:t>15</a:t>
            </a:r>
          </a:p>
          <a:p>
            <a:pPr>
              <a:buFont typeface="Arial" charset="0"/>
              <a:buNone/>
            </a:pPr>
            <a:r>
              <a:rPr lang="en-US" dirty="0">
                <a:solidFill>
                  <a:srgbClr val="339966"/>
                </a:solidFill>
              </a:rPr>
              <a:t>				</a:t>
            </a:r>
            <a:r>
              <a:rPr lang="en-US" dirty="0"/>
              <a:t>label</a:t>
            </a:r>
            <a:r>
              <a:rPr lang="en-US" dirty="0">
                <a:solidFill>
                  <a:srgbClr val="339966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993366"/>
                </a:solidFill>
              </a:rPr>
              <a:t>‘Location of gasoline purchase 						(grouped)’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3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statement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/>
              <a:buChar char="•"/>
              <a:defRPr/>
            </a:pPr>
            <a:r>
              <a:rPr lang="en-US" dirty="0"/>
              <a:t>Can have more than one variable in an attribute statement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3333FF"/>
                </a:solidFill>
              </a:rPr>
              <a:t>attrib </a:t>
            </a:r>
            <a:r>
              <a:rPr lang="en-US" dirty="0"/>
              <a:t>location_group length = $</a:t>
            </a:r>
            <a:r>
              <a:rPr lang="en-US" dirty="0">
                <a:solidFill>
                  <a:srgbClr val="339966"/>
                </a:solidFill>
              </a:rPr>
              <a:t>15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339966"/>
                </a:solidFill>
              </a:rPr>
              <a:t>				</a:t>
            </a:r>
            <a:r>
              <a:rPr lang="en-US" dirty="0"/>
              <a:t>label</a:t>
            </a:r>
            <a:r>
              <a:rPr lang="en-US" dirty="0">
                <a:solidFill>
                  <a:srgbClr val="339966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993366"/>
                </a:solidFill>
              </a:rPr>
              <a:t>‘Location of gasoline purchase 						(grouped)’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993366"/>
                </a:solidFill>
              </a:rPr>
              <a:t>			</a:t>
            </a:r>
            <a:r>
              <a:rPr lang="en-US" dirty="0"/>
              <a:t>genderword length = $</a:t>
            </a:r>
            <a:r>
              <a:rPr lang="en-US" dirty="0">
                <a:solidFill>
                  <a:srgbClr val="339966"/>
                </a:solidFill>
              </a:rPr>
              <a:t>6</a:t>
            </a:r>
            <a:endParaRPr lang="en-US" dirty="0"/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				label =</a:t>
            </a:r>
            <a:r>
              <a:rPr lang="en-US" dirty="0">
                <a:solidFill>
                  <a:srgbClr val="993366"/>
                </a:solidFill>
              </a:rPr>
              <a:t> ‘Gender as Male or Female’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			;		</a:t>
            </a:r>
          </a:p>
        </p:txBody>
      </p:sp>
    </p:spTree>
    <p:extLst>
      <p:ext uri="{BB962C8B-B14F-4D97-AF65-F5344CB8AC3E}">
        <p14:creationId xmlns:p14="http://schemas.microsoft.com/office/powerpoint/2010/main" val="317779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a new name for variables in the output (new) SAS data set</a:t>
            </a:r>
          </a:p>
          <a:p>
            <a:r>
              <a:rPr lang="en-US" dirty="0"/>
              <a:t>Renaming occurs after processing complete</a:t>
            </a:r>
          </a:p>
          <a:p>
            <a:pPr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</a:rPr>
              <a:t>rename</a:t>
            </a:r>
            <a:r>
              <a:rPr lang="en-US" dirty="0"/>
              <a:t> oldname = newname ;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pPr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</a:rPr>
              <a:t>rename </a:t>
            </a:r>
            <a:r>
              <a:rPr lang="en-US" dirty="0"/>
              <a:t>genderword = newgender;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60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option – data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Specifies a new name for variables in the output (new) SAS data set</a:t>
            </a:r>
          </a:p>
          <a:p>
            <a:r>
              <a:rPr lang="en-US" dirty="0"/>
              <a:t>Renaming occurs after processing complete</a:t>
            </a:r>
          </a:p>
          <a:p>
            <a:pPr>
              <a:buFont typeface="Arial" charset="0"/>
              <a:buNone/>
            </a:pPr>
            <a:r>
              <a:rPr lang="en-US" b="1" dirty="0">
                <a:solidFill>
                  <a:srgbClr val="000066"/>
                </a:solidFill>
              </a:rPr>
              <a:t>Data </a:t>
            </a:r>
            <a:r>
              <a:rPr lang="en-US" dirty="0"/>
              <a:t>newset (rename=(oldname = newname));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alibri" pitchFamily="34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myversion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(rename=(gender = newgender));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classone.classds;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alibri" pitchFamily="34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alibri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= myversion;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newgender;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428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option- set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/>
              <a:buChar char="•"/>
              <a:defRPr/>
            </a:pPr>
            <a:r>
              <a:rPr lang="en-US" dirty="0"/>
              <a:t>Specifies a new name to be used for variables in the output (new) SAS data set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Renaming occurs </a:t>
            </a:r>
            <a:r>
              <a:rPr lang="en-US" i="1" dirty="0"/>
              <a:t>before</a:t>
            </a:r>
            <a:r>
              <a:rPr lang="en-US" dirty="0"/>
              <a:t> processing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b="1" dirty="0">
                <a:solidFill>
                  <a:srgbClr val="000066"/>
                </a:solidFill>
              </a:rPr>
              <a:t>Data </a:t>
            </a:r>
            <a:r>
              <a:rPr lang="en-US" dirty="0"/>
              <a:t>newset ;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dirty="0">
                <a:solidFill>
                  <a:srgbClr val="3333FF"/>
                </a:solidFill>
              </a:rPr>
              <a:t>set </a:t>
            </a:r>
            <a:r>
              <a:rPr lang="en-US" dirty="0" smtClean="0"/>
              <a:t>originaldataset </a:t>
            </a:r>
            <a:r>
              <a:rPr lang="en-US" dirty="0"/>
              <a:t>(rename=(oldname = newname));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alibri" pitchFamily="34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myversion;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classone.classds (rename=(gender = oldgender));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alibri" pitchFamily="34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alibri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= myversion;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oldgender;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32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Comments/annotation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for documenting the purpose of statements or programs</a:t>
            </a:r>
          </a:p>
          <a:p>
            <a:r>
              <a:rPr lang="en-US" dirty="0"/>
              <a:t>text or code within the comment is ignored during processing</a:t>
            </a:r>
          </a:p>
          <a:p>
            <a:r>
              <a:rPr lang="en-US" dirty="0" smtClean="0"/>
              <a:t>Comment statement:</a:t>
            </a:r>
            <a:r>
              <a:rPr lang="en-US" dirty="0"/>
              <a:t>	</a:t>
            </a:r>
            <a:r>
              <a:rPr lang="en-US" b="1" dirty="0" smtClean="0">
                <a:solidFill>
                  <a:srgbClr val="00B050"/>
                </a:solidFill>
                <a:latin typeface="Courier New"/>
              </a:rPr>
              <a:t>* message</a:t>
            </a:r>
            <a:r>
              <a:rPr lang="en-US" b="1" dirty="0" smtClean="0">
                <a:solidFill>
                  <a:srgbClr val="00B050"/>
                </a:solidFill>
                <a:latin typeface="Courier New"/>
              </a:rPr>
              <a:t>;</a:t>
            </a:r>
          </a:p>
          <a:p>
            <a:r>
              <a:rPr lang="en-US" dirty="0" smtClean="0"/>
              <a:t>Comment:</a:t>
            </a: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  <a:latin typeface="Courier New"/>
              </a:rPr>
              <a:t>/* message */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718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/>
              <a:t>		</a:t>
            </a:r>
            <a:r>
              <a:rPr lang="en-US" b="1" dirty="0" smtClean="0">
                <a:solidFill>
                  <a:srgbClr val="00B050"/>
                </a:solidFill>
              </a:rPr>
              <a:t>* message ;</a:t>
            </a:r>
          </a:p>
          <a:p>
            <a:r>
              <a:rPr lang="en-US" dirty="0" smtClean="0"/>
              <a:t>comment can be any length</a:t>
            </a:r>
          </a:p>
          <a:p>
            <a:r>
              <a:rPr lang="en-US" dirty="0" smtClean="0"/>
              <a:t>end </a:t>
            </a:r>
            <a:r>
              <a:rPr lang="en-US" dirty="0"/>
              <a:t>with a semicolon</a:t>
            </a:r>
          </a:p>
          <a:p>
            <a:r>
              <a:rPr lang="en-US" dirty="0"/>
              <a:t>cannot contain internal semicolons </a:t>
            </a:r>
          </a:p>
          <a:p>
            <a:r>
              <a:rPr lang="en-US" dirty="0"/>
              <a:t>cannot be imbedded in another statement</a:t>
            </a:r>
          </a:p>
          <a:p>
            <a:endParaRPr lang="en-US" dirty="0"/>
          </a:p>
          <a:p>
            <a:pPr>
              <a:buFont typeface="Arial" charset="0"/>
              <a:buNone/>
            </a:pPr>
            <a:r>
              <a:rPr lang="en-US" b="1" dirty="0">
                <a:solidFill>
                  <a:srgbClr val="00B050"/>
                </a:solidFill>
              </a:rPr>
              <a:t>*	</a:t>
            </a:r>
            <a:r>
              <a:rPr lang="en-US" b="1" dirty="0" smtClean="0">
                <a:solidFill>
                  <a:srgbClr val="00B050"/>
                </a:solidFill>
              </a:rPr>
              <a:t>Create new variable for city of residence;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6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Comment </a:t>
            </a:r>
            <a:r>
              <a:rPr lang="en-US" dirty="0"/>
              <a:t>can be any length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Can </a:t>
            </a:r>
            <a:r>
              <a:rPr lang="en-US" dirty="0"/>
              <a:t>contain semicolons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Can </a:t>
            </a:r>
            <a:r>
              <a:rPr lang="en-US" dirty="0"/>
              <a:t>be imbedded inside another SAS statement</a:t>
            </a:r>
          </a:p>
        </p:txBody>
      </p:sp>
    </p:spTree>
    <p:extLst>
      <p:ext uri="{BB962C8B-B14F-4D97-AF65-F5344CB8AC3E}">
        <p14:creationId xmlns:p14="http://schemas.microsoft.com/office/powerpoint/2010/main" val="245870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make a comment, type text</a:t>
            </a:r>
            <a:r>
              <a:rPr lang="en-US" dirty="0"/>
              <a:t> </a:t>
            </a:r>
            <a:r>
              <a:rPr lang="en-US" dirty="0" smtClean="0"/>
              <a:t>and highlight, then hit: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rgbClr val="002060"/>
                </a:solidFill>
              </a:rPr>
              <a:t>Ctrl</a:t>
            </a:r>
            <a:r>
              <a:rPr lang="en-US" dirty="0" smtClean="0"/>
              <a:t>] + [</a:t>
            </a:r>
            <a:r>
              <a:rPr lang="en-US" b="1" dirty="0" smtClean="0">
                <a:solidFill>
                  <a:srgbClr val="002060"/>
                </a:solidFill>
              </a:rPr>
              <a:t>/</a:t>
            </a:r>
            <a:r>
              <a:rPr lang="en-US" dirty="0" smtClean="0"/>
              <a:t>]</a:t>
            </a: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/*Programmer</a:t>
            </a:r>
            <a:r>
              <a:rPr lang="en-US" b="1" dirty="0" smtClean="0">
                <a:solidFill>
                  <a:srgbClr val="00B050"/>
                </a:solidFill>
              </a:rPr>
              <a:t>: Jane Doe */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/*Date created: </a:t>
            </a:r>
            <a:r>
              <a:rPr lang="en-US" b="1" dirty="0" smtClean="0">
                <a:solidFill>
                  <a:srgbClr val="00B050"/>
                </a:solidFill>
              </a:rPr>
              <a:t>7/24/2016*/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/*Last updated:  </a:t>
            </a:r>
            <a:r>
              <a:rPr lang="en-US" b="1" dirty="0" smtClean="0">
                <a:solidFill>
                  <a:srgbClr val="00B050"/>
                </a:solidFill>
              </a:rPr>
              <a:t>7/26/2016*/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latin typeface="Calibri" pitchFamily="34" charset="0"/>
              </a:rPr>
              <a:t>To </a:t>
            </a:r>
            <a:r>
              <a:rPr lang="en-US" dirty="0" smtClean="0">
                <a:latin typeface="Calibri" pitchFamily="34" charset="0"/>
              </a:rPr>
              <a:t>un-comment</a:t>
            </a:r>
            <a:r>
              <a:rPr lang="en-US" dirty="0" smtClean="0">
                <a:latin typeface="Calibri" pitchFamily="34" charset="0"/>
              </a:rPr>
              <a:t>, highlight text and hit: </a:t>
            </a:r>
            <a:r>
              <a:rPr lang="en-US" dirty="0" smtClean="0">
                <a:latin typeface="Calibri" pitchFamily="34" charset="0"/>
              </a:rPr>
              <a:t>[</a:t>
            </a:r>
            <a:r>
              <a:rPr lang="en-US" b="1" dirty="0" smtClean="0">
                <a:solidFill>
                  <a:srgbClr val="002060"/>
                </a:solidFill>
                <a:latin typeface="Calibri" pitchFamily="34" charset="0"/>
              </a:rPr>
              <a:t>Ctrl</a:t>
            </a:r>
            <a:r>
              <a:rPr lang="en-US" dirty="0" smtClean="0">
                <a:latin typeface="Calibri" pitchFamily="34" charset="0"/>
              </a:rPr>
              <a:t>] + [</a:t>
            </a:r>
            <a:r>
              <a:rPr lang="en-US" b="1" dirty="0" smtClean="0">
                <a:solidFill>
                  <a:srgbClr val="002060"/>
                </a:solidFill>
                <a:latin typeface="Calibri" pitchFamily="34" charset="0"/>
              </a:rPr>
              <a:t>Shift</a:t>
            </a:r>
            <a:r>
              <a:rPr lang="en-US" dirty="0" smtClean="0">
                <a:latin typeface="Calibri" pitchFamily="34" charset="0"/>
              </a:rPr>
              <a:t>] + [</a:t>
            </a:r>
            <a:r>
              <a:rPr lang="en-US" b="1" dirty="0" smtClean="0">
                <a:solidFill>
                  <a:srgbClr val="002060"/>
                </a:solidFill>
                <a:latin typeface="Calibri" pitchFamily="34" charset="0"/>
              </a:rPr>
              <a:t>/</a:t>
            </a:r>
            <a:r>
              <a:rPr lang="en-US" dirty="0" smtClean="0">
                <a:latin typeface="Calibri" pitchFamily="34" charset="0"/>
              </a:rPr>
              <a:t>]</a:t>
            </a:r>
            <a:endParaRPr lang="en-US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US" dirty="0" smtClean="0"/>
              <a:t>Programmer</a:t>
            </a:r>
            <a:r>
              <a:rPr lang="en-US" dirty="0"/>
              <a:t>:  </a:t>
            </a:r>
            <a:r>
              <a:rPr lang="en-US" dirty="0" smtClean="0"/>
              <a:t>Jane Doe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Date created: </a:t>
            </a:r>
            <a:r>
              <a:rPr lang="en-US" dirty="0" smtClean="0"/>
              <a:t>7/24/2016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Last updated:  </a:t>
            </a:r>
            <a:r>
              <a:rPr lang="en-US" dirty="0" smtClean="0"/>
              <a:t>7/</a:t>
            </a:r>
            <a:r>
              <a:rPr lang="en-US" dirty="0" smtClean="0"/>
              <a:t>26</a:t>
            </a:r>
            <a:r>
              <a:rPr lang="en-US" dirty="0" smtClean="0"/>
              <a:t>/2016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42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on the </a:t>
            </a:r>
            <a:r>
              <a:rPr lang="en-US" b="1" dirty="0" smtClean="0">
                <a:solidFill>
                  <a:srgbClr val="0070C0"/>
                </a:solidFill>
              </a:rPr>
              <a:t>Data </a:t>
            </a:r>
            <a:r>
              <a:rPr lang="en-US" dirty="0" smtClean="0"/>
              <a:t>step:</a:t>
            </a:r>
          </a:p>
          <a:p>
            <a:pPr lvl="1"/>
            <a:r>
              <a:rPr lang="en-US" dirty="0" smtClean="0"/>
              <a:t>Variable lengths</a:t>
            </a:r>
          </a:p>
          <a:p>
            <a:pPr lvl="1"/>
            <a:r>
              <a:rPr lang="en-US" dirty="0" smtClean="0"/>
              <a:t>Label option and statements</a:t>
            </a:r>
          </a:p>
          <a:p>
            <a:pPr lvl="1"/>
            <a:r>
              <a:rPr lang="en-US" dirty="0" smtClean="0"/>
              <a:t>Attribute statements</a:t>
            </a:r>
          </a:p>
          <a:p>
            <a:pPr lvl="1"/>
            <a:r>
              <a:rPr lang="en-US" dirty="0" smtClean="0"/>
              <a:t>Rename statements</a:t>
            </a:r>
          </a:p>
          <a:p>
            <a:pPr lvl="1"/>
            <a:r>
              <a:rPr lang="en-US" dirty="0" smtClean="0"/>
              <a:t>Annotation/comments</a:t>
            </a:r>
          </a:p>
          <a:p>
            <a:r>
              <a:rPr lang="en-US" dirty="0" smtClean="0"/>
              <a:t>Titles and footnotes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85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</a:t>
            </a:r>
            <a:r>
              <a:rPr lang="en-US" dirty="0"/>
              <a:t> Print – double,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66"/>
                </a:solidFill>
              </a:rPr>
              <a:t>proc</a:t>
            </a:r>
            <a:r>
              <a:rPr lang="en-US" dirty="0">
                <a:solidFill>
                  <a:srgbClr val="000066"/>
                </a:solidFill>
              </a:rPr>
              <a:t> print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 = </a:t>
            </a:r>
            <a:r>
              <a:rPr lang="en-US" dirty="0" err="1" smtClean="0"/>
              <a:t>classone.classds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3333FF"/>
                </a:solidFill>
              </a:rPr>
              <a:t>noobs</a:t>
            </a:r>
            <a:r>
              <a:rPr lang="en-US" dirty="0">
                <a:solidFill>
                  <a:srgbClr val="3333FF"/>
                </a:solidFill>
              </a:rPr>
              <a:t> label double </a:t>
            </a:r>
            <a:r>
              <a:rPr lang="en-US" dirty="0"/>
              <a:t>n;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	</a:t>
            </a:r>
            <a:r>
              <a:rPr lang="en-US" dirty="0" err="1">
                <a:solidFill>
                  <a:srgbClr val="3333FF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fakedob</a:t>
            </a:r>
            <a:r>
              <a:rPr lang="en-US" dirty="0"/>
              <a:t> gender race (</a:t>
            </a:r>
            <a:r>
              <a:rPr lang="en-US" dirty="0" err="1"/>
              <a:t>etc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id</a:t>
            </a:r>
            <a:r>
              <a:rPr lang="en-US" dirty="0"/>
              <a:t> </a:t>
            </a:r>
            <a:r>
              <a:rPr lang="en-US" dirty="0" err="1"/>
              <a:t>uniqueid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66"/>
              </a:solidFill>
            </a:endParaRPr>
          </a:p>
          <a:p>
            <a:r>
              <a:rPr lang="en-US" dirty="0"/>
              <a:t>Double option (or just d) double-spaces the report</a:t>
            </a:r>
          </a:p>
          <a:p>
            <a:r>
              <a:rPr lang="en-US" dirty="0"/>
              <a:t>N option shows the number of observations printed </a:t>
            </a:r>
          </a:p>
          <a:p>
            <a:pPr marL="0" indent="0">
              <a:buNone/>
            </a:pPr>
            <a:endParaRPr lang="en-US" dirty="0">
              <a:solidFill>
                <a:srgbClr val="000066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20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Title1 </a:t>
            </a:r>
            <a:r>
              <a:rPr lang="en-US" dirty="0">
                <a:solidFill>
                  <a:srgbClr val="993366"/>
                </a:solidFill>
              </a:rPr>
              <a:t>‘Introduction to SAS’</a:t>
            </a:r>
            <a:r>
              <a:rPr lang="en-US" dirty="0">
                <a:solidFill>
                  <a:srgbClr val="000066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Title2 </a:t>
            </a:r>
            <a:r>
              <a:rPr lang="en-US" dirty="0">
                <a:solidFill>
                  <a:srgbClr val="993366"/>
                </a:solidFill>
              </a:rPr>
              <a:t>‘select variables from class data set’</a:t>
            </a:r>
            <a:r>
              <a:rPr lang="en-US" dirty="0">
                <a:solidFill>
                  <a:srgbClr val="000066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Footnote1</a:t>
            </a:r>
            <a:r>
              <a:rPr lang="en-US" dirty="0">
                <a:solidFill>
                  <a:srgbClr val="000066"/>
                </a:solidFill>
              </a:rPr>
              <a:t> </a:t>
            </a:r>
            <a:r>
              <a:rPr lang="en-US" dirty="0">
                <a:solidFill>
                  <a:srgbClr val="993366"/>
                </a:solidFill>
              </a:rPr>
              <a:t>‘</a:t>
            </a:r>
            <a:r>
              <a:rPr lang="en-US" dirty="0" smtClean="0">
                <a:solidFill>
                  <a:srgbClr val="993366"/>
                </a:solidFill>
              </a:rPr>
              <a:t>Draft </a:t>
            </a:r>
            <a:r>
              <a:rPr lang="en-US" dirty="0">
                <a:solidFill>
                  <a:srgbClr val="993366"/>
                </a:solidFill>
              </a:rPr>
              <a:t>not for distribution’</a:t>
            </a:r>
            <a:r>
              <a:rPr lang="en-US" dirty="0">
                <a:solidFill>
                  <a:srgbClr val="000066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66"/>
                </a:solidFill>
              </a:rPr>
              <a:t>proc</a:t>
            </a:r>
            <a:r>
              <a:rPr lang="en-US" dirty="0">
                <a:solidFill>
                  <a:srgbClr val="000066"/>
                </a:solidFill>
              </a:rPr>
              <a:t> print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 = </a:t>
            </a:r>
            <a:r>
              <a:rPr lang="en-US" dirty="0" err="1" smtClean="0"/>
              <a:t>classone.classds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3333FF"/>
                </a:solidFill>
              </a:rPr>
              <a:t>noobs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double </a:t>
            </a:r>
            <a:r>
              <a:rPr lang="en-US" dirty="0" smtClean="0"/>
              <a:t>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	</a:t>
            </a:r>
            <a:r>
              <a:rPr lang="en-US" dirty="0" err="1">
                <a:solidFill>
                  <a:srgbClr val="3333FF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fakedob</a:t>
            </a:r>
            <a:r>
              <a:rPr lang="en-US" dirty="0"/>
              <a:t> gender race (</a:t>
            </a:r>
            <a:r>
              <a:rPr lang="en-US" dirty="0" err="1"/>
              <a:t>etc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id</a:t>
            </a:r>
            <a:r>
              <a:rPr lang="en-US" dirty="0"/>
              <a:t> </a:t>
            </a:r>
            <a:r>
              <a:rPr lang="en-US" dirty="0" err="1"/>
              <a:t>uniqueid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71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  <a:r>
              <a:rPr lang="en-US" dirty="0"/>
              <a:t>statements remain in effect until</a:t>
            </a:r>
          </a:p>
          <a:p>
            <a:pPr lvl="1"/>
            <a:r>
              <a:rPr lang="en-US" dirty="0"/>
              <a:t>Modified</a:t>
            </a:r>
          </a:p>
          <a:p>
            <a:pPr lvl="1"/>
            <a:r>
              <a:rPr lang="en-US" dirty="0"/>
              <a:t>Canceled</a:t>
            </a:r>
          </a:p>
          <a:p>
            <a:pPr lvl="1"/>
            <a:r>
              <a:rPr lang="en-US" dirty="0"/>
              <a:t>SAS session ends</a:t>
            </a:r>
          </a:p>
          <a:p>
            <a:pPr lvl="1"/>
            <a:r>
              <a:rPr lang="en-US" dirty="0"/>
              <a:t>No run statement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0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Changing one title/footnote cancels all higher numbered title/footnotes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Changing title1 cancels or erases title2 – title10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Cancel or erase a title/footnote by submitting a blank one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Example:  </a:t>
            </a:r>
            <a:r>
              <a:rPr lang="en-US" sz="2400" dirty="0">
                <a:solidFill>
                  <a:srgbClr val="3333FF"/>
                </a:solidFill>
              </a:rPr>
              <a:t>title1</a:t>
            </a:r>
            <a:r>
              <a:rPr lang="en-US" sz="2400" dirty="0"/>
              <a:t> 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Important!  </a:t>
            </a:r>
            <a:r>
              <a:rPr lang="en-US" sz="2800" dirty="0"/>
              <a:t>All text – titles, footnotes, character variable values – that contains an apostrophe must be surrounded by </a:t>
            </a:r>
            <a:r>
              <a:rPr lang="en-US" sz="2800" i="1" dirty="0"/>
              <a:t>double</a:t>
            </a:r>
            <a:r>
              <a:rPr lang="en-US" sz="2800" dirty="0"/>
              <a:t> quotes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Example:  title2 </a:t>
            </a:r>
            <a:r>
              <a:rPr lang="en-US" sz="2400" dirty="0" smtClean="0"/>
              <a:t>‘</a:t>
            </a:r>
            <a:r>
              <a:rPr lang="en-US" sz="2400" dirty="0" err="1" smtClean="0"/>
              <a:t>Janes’s</a:t>
            </a:r>
            <a:r>
              <a:rPr lang="en-US" sz="2400" dirty="0" smtClean="0"/>
              <a:t> </a:t>
            </a:r>
            <a:r>
              <a:rPr lang="en-US" sz="2400" dirty="0"/>
              <a:t>data set’;  PROBLEM</a:t>
            </a:r>
          </a:p>
          <a:p>
            <a:pPr lvl="3">
              <a:lnSpc>
                <a:spcPct val="90000"/>
              </a:lnSpc>
              <a:buNone/>
            </a:pPr>
            <a:r>
              <a:rPr lang="en-US" sz="1800" dirty="0"/>
              <a:t>		     </a:t>
            </a:r>
            <a:r>
              <a:rPr lang="en-US" sz="2400" dirty="0"/>
              <a:t>title2 </a:t>
            </a:r>
            <a:r>
              <a:rPr lang="en-US" sz="2400" dirty="0" smtClean="0"/>
              <a:t>“Jane’s </a:t>
            </a:r>
            <a:r>
              <a:rPr lang="en-US" sz="2400" dirty="0"/>
              <a:t>data set”; CORRECT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4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Data Step – variable length</a:t>
            </a:r>
          </a:p>
        </p:txBody>
      </p:sp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533400" y="17526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prstClr val="black"/>
                </a:solidFill>
              </a:rPr>
              <a:t>Variable lengths are assigned the first time SAS encounters the variable</a:t>
            </a:r>
          </a:p>
          <a:p>
            <a:pPr marL="742950" lvl="1" indent="-285750" defTabSz="457200">
              <a:spcBef>
                <a:spcPct val="20000"/>
              </a:spcBef>
              <a:buFontTx/>
              <a:buChar char="–"/>
            </a:pPr>
            <a:r>
              <a:rPr lang="en-US" sz="2800">
                <a:solidFill>
                  <a:prstClr val="black"/>
                </a:solidFill>
              </a:rPr>
              <a:t>When reading a variable in from an input data set</a:t>
            </a:r>
          </a:p>
          <a:p>
            <a:pPr marL="742950" lvl="1" indent="-285750" defTabSz="457200">
              <a:spcBef>
                <a:spcPct val="20000"/>
              </a:spcBef>
              <a:buFontTx/>
              <a:buChar char="–"/>
            </a:pPr>
            <a:r>
              <a:rPr lang="en-US" sz="2800">
                <a:solidFill>
                  <a:prstClr val="black"/>
                </a:solidFill>
              </a:rPr>
              <a:t>The first time it is referenced in the data step</a:t>
            </a:r>
          </a:p>
        </p:txBody>
      </p:sp>
    </p:spTree>
    <p:extLst>
      <p:ext uri="{BB962C8B-B14F-4D97-AF65-F5344CB8AC3E}">
        <p14:creationId xmlns:p14="http://schemas.microsoft.com/office/powerpoint/2010/main" val="2025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Data Step – variable length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819400"/>
            <a:ext cx="8229600" cy="381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0080"/>
                </a:solidFill>
                <a:latin typeface="Calibri" pitchFamily="34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newdata;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alibri" pitchFamily="34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alibri" pitchFamily="34" charset="0"/>
              </a:rPr>
              <a:t>classone.classds</a:t>
            </a:r>
            <a:r>
              <a:rPr lang="en-US" sz="2200" dirty="0" smtClean="0">
                <a:solidFill>
                  <a:srgbClr val="000000"/>
                </a:solidFill>
                <a:latin typeface="Calibri" pitchFamily="34" charset="0"/>
              </a:rPr>
              <a:t>;  </a:t>
            </a:r>
            <a:r>
              <a:rPr lang="en-US" sz="2200" dirty="0" smtClean="0">
                <a:solidFill>
                  <a:srgbClr val="00B050"/>
                </a:solidFill>
                <a:latin typeface="Calibri" pitchFamily="34" charset="0"/>
              </a:rPr>
              <a:t>*</a:t>
            </a:r>
            <a:r>
              <a:rPr lang="en-US" sz="2200" dirty="0" smtClean="0">
                <a:solidFill>
                  <a:srgbClr val="00B050"/>
                </a:solidFill>
                <a:latin typeface="Calibri" pitchFamily="34" charset="0"/>
              </a:rPr>
              <a:t>use this dataset to make the new one;</a:t>
            </a:r>
            <a:endParaRPr lang="en-US" sz="2200" dirty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alibri" pitchFamily="34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gender = </a:t>
            </a:r>
            <a:r>
              <a:rPr lang="en-US" sz="2200" b="1" dirty="0">
                <a:solidFill>
                  <a:srgbClr val="008080"/>
                </a:solidFill>
                <a:latin typeface="Calibri" pitchFamily="34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libri" pitchFamily="34" charset="0"/>
              </a:rPr>
              <a:t>then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genderword = </a:t>
            </a:r>
            <a:r>
              <a:rPr lang="en-US" sz="2200" dirty="0">
                <a:solidFill>
                  <a:srgbClr val="800080"/>
                </a:solidFill>
                <a:latin typeface="Calibri" pitchFamily="34" charset="0"/>
              </a:rPr>
              <a:t>'Male'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alibri" pitchFamily="34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libri" pitchFamily="34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gender = </a:t>
            </a:r>
            <a:r>
              <a:rPr lang="en-US" sz="2200" b="1" dirty="0">
                <a:solidFill>
                  <a:srgbClr val="008080"/>
                </a:solidFill>
                <a:latin typeface="Calibri" pitchFamily="34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libri" pitchFamily="34" charset="0"/>
              </a:rPr>
              <a:t>then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genderword = </a:t>
            </a:r>
            <a:r>
              <a:rPr lang="en-US" sz="2200" dirty="0">
                <a:solidFill>
                  <a:srgbClr val="800080"/>
                </a:solidFill>
                <a:latin typeface="Calibri" pitchFamily="34" charset="0"/>
              </a:rPr>
              <a:t>'Female</a:t>
            </a:r>
            <a:r>
              <a:rPr lang="en-US" sz="2200" dirty="0" smtClean="0">
                <a:solidFill>
                  <a:srgbClr val="800080"/>
                </a:solidFill>
                <a:latin typeface="Calibri" pitchFamily="34" charset="0"/>
              </a:rPr>
              <a:t>'</a:t>
            </a:r>
            <a:r>
              <a:rPr lang="en-US" sz="2200" dirty="0" smtClean="0">
                <a:solidFill>
                  <a:srgbClr val="000000"/>
                </a:solidFill>
                <a:latin typeface="Calibri" pitchFamily="34" charset="0"/>
              </a:rPr>
              <a:t>;</a:t>
            </a:r>
            <a:endParaRPr lang="en-US" sz="22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sz="2200" dirty="0" smtClean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80"/>
                </a:solidFill>
                <a:latin typeface="Calibri" pitchFamily="34" charset="0"/>
              </a:rPr>
              <a:t>proc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alibri" pitchFamily="34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libri" pitchFamily="34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alibri" pitchFamily="34" charset="0"/>
              </a:rPr>
              <a:t>newdata</a:t>
            </a:r>
            <a:r>
              <a:rPr lang="en-US" sz="2200" dirty="0" smtClean="0">
                <a:solidFill>
                  <a:srgbClr val="000000"/>
                </a:solidFill>
                <a:latin typeface="Calibri" pitchFamily="34" charset="0"/>
              </a:rPr>
              <a:t>; 		</a:t>
            </a:r>
            <a:r>
              <a:rPr lang="en-US" sz="2200" dirty="0" smtClean="0">
                <a:solidFill>
                  <a:srgbClr val="00B050"/>
                </a:solidFill>
                <a:latin typeface="Calibri" pitchFamily="34" charset="0"/>
              </a:rPr>
              <a:t>*show data;</a:t>
            </a:r>
            <a:endParaRPr lang="en-US" sz="2200" dirty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alibri" pitchFamily="34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genderword;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/>
              <a:t>	</a:t>
            </a:r>
          </a:p>
        </p:txBody>
      </p:sp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503490" y="1447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Variable lengths are assigned the first time SAS encounters the variable</a:t>
            </a:r>
          </a:p>
        </p:txBody>
      </p:sp>
    </p:spTree>
    <p:extLst>
      <p:ext uri="{BB962C8B-B14F-4D97-AF65-F5344CB8AC3E}">
        <p14:creationId xmlns:p14="http://schemas.microsoft.com/office/powerpoint/2010/main" val="13723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dollar sign is required in front of the length to create a character variable.</a:t>
            </a:r>
          </a:p>
          <a:p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alibri" pitchFamily="34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newdata2;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classone.classds;</a:t>
            </a:r>
          </a:p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genderword $</a:t>
            </a:r>
            <a:r>
              <a:rPr lang="en-US" b="1" dirty="0">
                <a:solidFill>
                  <a:srgbClr val="008080"/>
                </a:solidFill>
                <a:latin typeface="Calibri" pitchFamily="34" charset="0"/>
              </a:rPr>
              <a:t>6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;  </a:t>
            </a:r>
            <a:r>
              <a:rPr lang="en-US" dirty="0" smtClean="0">
                <a:solidFill>
                  <a:srgbClr val="00B050"/>
                </a:solidFill>
                <a:latin typeface="Calibri" pitchFamily="34" charset="0"/>
              </a:rPr>
              <a:t>*length command for character variables; </a:t>
            </a:r>
            <a:endParaRPr lang="en-US" dirty="0">
              <a:solidFill>
                <a:srgbClr val="00B050"/>
              </a:solidFill>
              <a:latin typeface="Calibri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gender = </a:t>
            </a:r>
            <a:r>
              <a:rPr lang="en-US" b="1" dirty="0">
                <a:solidFill>
                  <a:srgbClr val="008080"/>
                </a:solidFill>
                <a:latin typeface="Calibri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genderword = </a:t>
            </a:r>
            <a:r>
              <a:rPr lang="en-US" dirty="0">
                <a:solidFill>
                  <a:srgbClr val="800080"/>
                </a:solidFill>
                <a:latin typeface="Calibri" pitchFamily="34" charset="0"/>
              </a:rPr>
              <a:t>'Male'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gender = </a:t>
            </a:r>
            <a:r>
              <a:rPr lang="en-US" b="1" dirty="0">
                <a:solidFill>
                  <a:srgbClr val="008080"/>
                </a:solidFill>
                <a:latin typeface="Calibri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genderword = </a:t>
            </a:r>
            <a:r>
              <a:rPr lang="en-US" dirty="0">
                <a:solidFill>
                  <a:srgbClr val="800080"/>
                </a:solidFill>
                <a:latin typeface="Calibri" pitchFamily="34" charset="0"/>
              </a:rPr>
              <a:t>'Female'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alibri" pitchFamily="34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alibri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newdata2;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genderword;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US" dirty="0">
                <a:latin typeface="Calibri" pitchFamily="34" charset="0"/>
              </a:rPr>
              <a:t>Syntax of label statement:  </a:t>
            </a:r>
            <a:endParaRPr lang="en-US" dirty="0" smtClean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3333FF"/>
                </a:solidFill>
                <a:latin typeface="Calibri" pitchFamily="34" charset="0"/>
              </a:rPr>
              <a:t>label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variablename = </a:t>
            </a:r>
            <a:r>
              <a:rPr lang="en-US" dirty="0">
                <a:solidFill>
                  <a:srgbClr val="993366"/>
                </a:solidFill>
                <a:latin typeface="Calibri" pitchFamily="34" charset="0"/>
              </a:rPr>
              <a:t>‘text for label’</a:t>
            </a:r>
            <a:r>
              <a:rPr lang="en-US" dirty="0">
                <a:latin typeface="Calibri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dirty="0">
              <a:latin typeface="Calibri" pitchFamily="34" charset="0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dirty="0">
                <a:latin typeface="Calibri" pitchFamily="34" charset="0"/>
              </a:rPr>
              <a:t>Can label more than one variable in a label statement.  Just add another </a:t>
            </a:r>
            <a:r>
              <a:rPr lang="en-US" dirty="0" smtClean="0">
                <a:latin typeface="Calibri" pitchFamily="34" charset="0"/>
              </a:rPr>
              <a:t>variablename </a:t>
            </a:r>
            <a:r>
              <a:rPr lang="en-US" dirty="0">
                <a:latin typeface="Calibri" pitchFamily="34" charset="0"/>
              </a:rPr>
              <a:t>= </a:t>
            </a:r>
            <a:r>
              <a:rPr lang="en-US" dirty="0">
                <a:solidFill>
                  <a:srgbClr val="993366"/>
                </a:solidFill>
                <a:latin typeface="Calibri" pitchFamily="34" charset="0"/>
              </a:rPr>
              <a:t>‘text for label’</a:t>
            </a:r>
            <a:r>
              <a:rPr lang="en-US" dirty="0">
                <a:latin typeface="Calibri" pitchFamily="34" charset="0"/>
              </a:rPr>
              <a:t> before the </a:t>
            </a:r>
            <a:r>
              <a:rPr lang="en-US" dirty="0" smtClean="0">
                <a:latin typeface="Calibri" pitchFamily="34" charset="0"/>
              </a:rPr>
              <a:t>semicolon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3333FF"/>
                </a:solidFill>
                <a:latin typeface="Calibri" pitchFamily="34" charset="0"/>
              </a:rPr>
              <a:t>label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variablename = </a:t>
            </a:r>
            <a:r>
              <a:rPr lang="en-US" dirty="0">
                <a:solidFill>
                  <a:srgbClr val="993366"/>
                </a:solidFill>
                <a:latin typeface="Calibri" pitchFamily="34" charset="0"/>
              </a:rPr>
              <a:t>‘text for label’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latin typeface="Calibri" pitchFamily="34" charset="0"/>
              </a:rPr>
              <a:t>variablename2 </a:t>
            </a:r>
            <a:r>
              <a:rPr lang="en-US" dirty="0">
                <a:latin typeface="Calibri" pitchFamily="34" charset="0"/>
              </a:rPr>
              <a:t>=</a:t>
            </a:r>
            <a:r>
              <a:rPr lang="en-US" dirty="0">
                <a:solidFill>
                  <a:srgbClr val="993366"/>
                </a:solidFill>
                <a:latin typeface="Calibri" pitchFamily="34" charset="0"/>
              </a:rPr>
              <a:t> ‘text for label2’</a:t>
            </a:r>
            <a:r>
              <a:rPr lang="en-US" dirty="0">
                <a:latin typeface="Calibri" pitchFamily="34" charset="0"/>
              </a:rPr>
              <a:t>;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dirty="0">
                <a:latin typeface="Calibri" pitchFamily="34" charset="0"/>
              </a:rPr>
              <a:t>Creating a new label replaces the old label, if there was 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3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option in proc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alibri" pitchFamily="34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alibri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newdata2 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noobs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surveydate;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SAS will print the label of the variable, if there is one.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735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statements in data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specify a LABEL statement for a variable in a DATA step, it will be stored.</a:t>
            </a:r>
          </a:p>
          <a:p>
            <a:r>
              <a:rPr lang="en-US" dirty="0" smtClean="0"/>
              <a:t> Label can later be printed by PROC CONTENTS.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1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statement cont’d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Calibri" pitchFamily="34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myversion;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alibri" pitchFamily="34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classone.classds;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alibri" pitchFamily="34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location_group $</a:t>
            </a:r>
            <a:r>
              <a:rPr lang="en-US" sz="1600" b="1" dirty="0">
                <a:solidFill>
                  <a:srgbClr val="008080"/>
                </a:solidFill>
                <a:latin typeface="Calibri" pitchFamily="34" charset="0"/>
              </a:rPr>
              <a:t>15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alibri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location = </a:t>
            </a:r>
            <a:r>
              <a:rPr lang="en-US" sz="1600" b="1" dirty="0">
                <a:solidFill>
                  <a:srgbClr val="008080"/>
                </a:solidFill>
                <a:latin typeface="Calibri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libri" pitchFamily="34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location_group = </a:t>
            </a:r>
            <a:r>
              <a:rPr lang="en-US" sz="1600" dirty="0">
                <a:solidFill>
                  <a:srgbClr val="800080"/>
                </a:solidFill>
                <a:latin typeface="Calibri" pitchFamily="34" charset="0"/>
              </a:rPr>
              <a:t>'within NYC'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alibri" pitchFamily="34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libri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location = </a:t>
            </a:r>
            <a:r>
              <a:rPr lang="en-US" sz="1600" b="1" dirty="0">
                <a:solidFill>
                  <a:srgbClr val="008080"/>
                </a:solidFill>
                <a:latin typeface="Calibri" pitchFamily="34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libri" pitchFamily="34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location_group = </a:t>
            </a:r>
            <a:r>
              <a:rPr lang="en-US" sz="1600" dirty="0">
                <a:solidFill>
                  <a:srgbClr val="800080"/>
                </a:solidFill>
                <a:latin typeface="Calibri" pitchFamily="34" charset="0"/>
              </a:rPr>
              <a:t>'unknown'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alibri" pitchFamily="34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libri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location in (</a:t>
            </a:r>
            <a:r>
              <a:rPr lang="en-US" sz="1600" b="1" dirty="0">
                <a:solidFill>
                  <a:srgbClr val="008080"/>
                </a:solidFill>
                <a:latin typeface="Calibri" pitchFamily="34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600" b="1" dirty="0">
                <a:solidFill>
                  <a:srgbClr val="008080"/>
                </a:solidFill>
                <a:latin typeface="Calibri" pitchFamily="34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alibri" pitchFamily="34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location_group = </a:t>
            </a:r>
            <a:r>
              <a:rPr lang="en-US" sz="1600" dirty="0">
                <a:solidFill>
                  <a:srgbClr val="800080"/>
                </a:solidFill>
                <a:latin typeface="Calibri" pitchFamily="34" charset="0"/>
              </a:rPr>
              <a:t>'NYS'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alibri" pitchFamily="34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libri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location in (</a:t>
            </a:r>
            <a:r>
              <a:rPr lang="en-US" sz="1600" b="1" dirty="0">
                <a:solidFill>
                  <a:srgbClr val="008080"/>
                </a:solidFill>
                <a:latin typeface="Calibri" pitchFamily="34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600" b="1" dirty="0">
                <a:solidFill>
                  <a:srgbClr val="008080"/>
                </a:solidFill>
                <a:latin typeface="Calibri" pitchFamily="34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alibri" pitchFamily="34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location_group = </a:t>
            </a:r>
            <a:r>
              <a:rPr lang="en-US" sz="1600" dirty="0">
                <a:solidFill>
                  <a:srgbClr val="800080"/>
                </a:solidFill>
                <a:latin typeface="Calibri" pitchFamily="34" charset="0"/>
              </a:rPr>
              <a:t>'out of NYS'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alibri" pitchFamily="34" charset="0"/>
              </a:rPr>
              <a:t>label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location_group = </a:t>
            </a:r>
            <a:r>
              <a:rPr lang="en-US" sz="1600" dirty="0">
                <a:solidFill>
                  <a:srgbClr val="800080"/>
                </a:solidFill>
                <a:latin typeface="Calibri" pitchFamily="34" charset="0"/>
              </a:rPr>
              <a:t>'Location of gasoline purchase (grouped)'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Calibri" pitchFamily="34" charset="0"/>
              </a:rPr>
              <a:t>proc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alibri" pitchFamily="34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libri" pitchFamily="34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= myversion </a:t>
            </a:r>
            <a:r>
              <a:rPr lang="en-US" sz="1600" dirty="0">
                <a:solidFill>
                  <a:srgbClr val="0000FF"/>
                </a:solidFill>
                <a:latin typeface="Calibri" pitchFamily="34" charset="0"/>
              </a:rPr>
              <a:t>label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alibri" pitchFamily="34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location_group;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;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010400" y="4495800"/>
            <a:ext cx="304800" cy="457200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91695" y="4495800"/>
            <a:ext cx="177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Label statement in data step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3505200" y="5334000"/>
            <a:ext cx="304800" cy="457200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3855" y="5408711"/>
            <a:ext cx="20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Label option in proc print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748</Words>
  <Application>Microsoft Office PowerPoint</Application>
  <PresentationFormat>On-screen Show (4:3)</PresentationFormat>
  <Paragraphs>203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1_Office Theme</vt:lpstr>
      <vt:lpstr>Intro to SAS for Data Management and Analysis</vt:lpstr>
      <vt:lpstr>Outline for today</vt:lpstr>
      <vt:lpstr>The Data Step – variable length</vt:lpstr>
      <vt:lpstr>The Data Step – variable length</vt:lpstr>
      <vt:lpstr>Variable length cont’d</vt:lpstr>
      <vt:lpstr>Label statement</vt:lpstr>
      <vt:lpstr>Label option in proc print</vt:lpstr>
      <vt:lpstr>Label statements in data step</vt:lpstr>
      <vt:lpstr>Label statement cont’d</vt:lpstr>
      <vt:lpstr>Label Statement</vt:lpstr>
      <vt:lpstr>Attribute statement</vt:lpstr>
      <vt:lpstr>Attribute statement cont’d</vt:lpstr>
      <vt:lpstr>Rename statement</vt:lpstr>
      <vt:lpstr>Rename option – data statement</vt:lpstr>
      <vt:lpstr>Rename option- set statement</vt:lpstr>
      <vt:lpstr>Comments/annotation</vt:lpstr>
      <vt:lpstr>Comment statement</vt:lpstr>
      <vt:lpstr>Comment </vt:lpstr>
      <vt:lpstr>Comments</vt:lpstr>
      <vt:lpstr>Proc Print – double, n</vt:lpstr>
      <vt:lpstr>Titles and Footnotes</vt:lpstr>
      <vt:lpstr>Titles and Footnotes</vt:lpstr>
      <vt:lpstr>Titles and Footnotes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SAS for Data Management and Analysis</dc:title>
  <dc:creator>Hunter</dc:creator>
  <cp:lastModifiedBy>Hunter</cp:lastModifiedBy>
  <cp:revision>11</cp:revision>
  <dcterms:created xsi:type="dcterms:W3CDTF">2016-07-26T20:32:43Z</dcterms:created>
  <dcterms:modified xsi:type="dcterms:W3CDTF">2016-07-26T21:00:38Z</dcterms:modified>
</cp:coreProperties>
</file>