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84" y="-9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B828-1002-4EF1-A3FF-C1A56375BDB8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425B-DC52-4E0A-896F-F6BA4839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87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B828-1002-4EF1-A3FF-C1A56375BDB8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425B-DC52-4E0A-896F-F6BA4839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7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B828-1002-4EF1-A3FF-C1A56375BDB8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425B-DC52-4E0A-896F-F6BA4839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20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B828-1002-4EF1-A3FF-C1A56375BDB8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425B-DC52-4E0A-896F-F6BA4839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53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B828-1002-4EF1-A3FF-C1A56375BDB8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425B-DC52-4E0A-896F-F6BA4839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3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B828-1002-4EF1-A3FF-C1A56375BDB8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425B-DC52-4E0A-896F-F6BA4839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15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B828-1002-4EF1-A3FF-C1A56375BDB8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425B-DC52-4E0A-896F-F6BA4839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8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B828-1002-4EF1-A3FF-C1A56375BDB8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425B-DC52-4E0A-896F-F6BA4839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5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B828-1002-4EF1-A3FF-C1A56375BDB8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425B-DC52-4E0A-896F-F6BA4839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51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B828-1002-4EF1-A3FF-C1A56375BDB8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425B-DC52-4E0A-896F-F6BA4839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55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B828-1002-4EF1-A3FF-C1A56375BDB8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425B-DC52-4E0A-896F-F6BA4839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84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CB828-1002-4EF1-A3FF-C1A56375BDB8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C425B-DC52-4E0A-896F-F6BA4839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24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SAS for Data Management and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Session 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487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7709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Proc means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87582"/>
            <a:ext cx="8229600" cy="57912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Options to control how data are summarized: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b="1" dirty="0" smtClean="0"/>
              <a:t>MAXDEC</a:t>
            </a:r>
            <a:r>
              <a:rPr lang="en-US" dirty="0" smtClean="0"/>
              <a:t>  </a:t>
            </a:r>
            <a:r>
              <a:rPr lang="en-US" b="1" dirty="0" smtClean="0"/>
              <a:t>=  </a:t>
            </a:r>
            <a:r>
              <a:rPr lang="en-US" b="1" i="1" dirty="0" smtClean="0"/>
              <a:t>n</a:t>
            </a:r>
            <a:r>
              <a:rPr lang="en-US" i="1" dirty="0" smtClean="0"/>
              <a:t>	</a:t>
            </a:r>
            <a:r>
              <a:rPr lang="en-US" dirty="0" smtClean="0"/>
              <a:t>specifies # of decimal places displayed</a:t>
            </a:r>
          </a:p>
          <a:p>
            <a:pPr lvl="1"/>
            <a:r>
              <a:rPr lang="en-US" b="1" dirty="0" smtClean="0"/>
              <a:t>MISSING</a:t>
            </a:r>
            <a:r>
              <a:rPr lang="en-US" dirty="0" smtClean="0"/>
              <a:t> 		adds a row for missing values in output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Some stats options (not full list):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b="1" dirty="0" smtClean="0"/>
              <a:t>MAX</a:t>
            </a:r>
            <a:r>
              <a:rPr lang="en-US" dirty="0" smtClean="0"/>
              <a:t>		maximum value</a:t>
            </a:r>
          </a:p>
          <a:p>
            <a:pPr lvl="1"/>
            <a:r>
              <a:rPr lang="en-US" b="1" dirty="0" smtClean="0"/>
              <a:t>MIN</a:t>
            </a:r>
            <a:r>
              <a:rPr lang="en-US" dirty="0" smtClean="0"/>
              <a:t>		minimum value</a:t>
            </a:r>
          </a:p>
          <a:p>
            <a:pPr lvl="1"/>
            <a:r>
              <a:rPr lang="en-US" b="1" dirty="0" smtClean="0"/>
              <a:t>MEAN</a:t>
            </a:r>
            <a:r>
              <a:rPr lang="en-US" dirty="0" smtClean="0"/>
              <a:t>		mean</a:t>
            </a:r>
          </a:p>
          <a:p>
            <a:pPr lvl="1"/>
            <a:r>
              <a:rPr lang="en-US" b="1" dirty="0" smtClean="0"/>
              <a:t>MEDIAN</a:t>
            </a:r>
            <a:r>
              <a:rPr lang="en-US" dirty="0" smtClean="0"/>
              <a:t>		median</a:t>
            </a:r>
          </a:p>
          <a:p>
            <a:pPr lvl="1"/>
            <a:r>
              <a:rPr lang="en-US" b="1" dirty="0" smtClean="0"/>
              <a:t>MODE</a:t>
            </a:r>
            <a:r>
              <a:rPr lang="en-US" dirty="0" smtClean="0"/>
              <a:t>		mode</a:t>
            </a:r>
          </a:p>
          <a:p>
            <a:pPr lvl="1"/>
            <a:r>
              <a:rPr lang="en-US" b="1" dirty="0" smtClean="0"/>
              <a:t>N</a:t>
            </a:r>
            <a:r>
              <a:rPr lang="en-US" dirty="0" smtClean="0"/>
              <a:t>			number of non-missing values</a:t>
            </a:r>
          </a:p>
          <a:p>
            <a:pPr lvl="1"/>
            <a:r>
              <a:rPr lang="en-US" b="1" dirty="0" smtClean="0"/>
              <a:t>RANGE</a:t>
            </a:r>
            <a:r>
              <a:rPr lang="en-US" dirty="0" smtClean="0"/>
              <a:t>		range</a:t>
            </a:r>
          </a:p>
          <a:p>
            <a:pPr lvl="1"/>
            <a:r>
              <a:rPr lang="en-US" b="1" dirty="0" smtClean="0"/>
              <a:t>STDDEV</a:t>
            </a:r>
            <a:r>
              <a:rPr lang="en-US" dirty="0" smtClean="0"/>
              <a:t>		standard deviation</a:t>
            </a:r>
          </a:p>
          <a:p>
            <a:pPr lvl="1"/>
            <a:r>
              <a:rPr lang="en-US" b="1" dirty="0" smtClean="0"/>
              <a:t>SUM</a:t>
            </a:r>
            <a:r>
              <a:rPr lang="en-US" dirty="0" smtClean="0"/>
              <a:t>		sum</a:t>
            </a:r>
          </a:p>
          <a:p>
            <a:pPr lvl="1"/>
            <a:r>
              <a:rPr lang="en-US" b="1" dirty="0" smtClean="0"/>
              <a:t>Q1 (P25)</a:t>
            </a:r>
            <a:r>
              <a:rPr lang="en-US" dirty="0" smtClean="0"/>
              <a:t>		25% quartile</a:t>
            </a:r>
          </a:p>
          <a:p>
            <a:pPr lvl="1"/>
            <a:r>
              <a:rPr lang="en-US" b="1" dirty="0" smtClean="0"/>
              <a:t>Q3 (P75) </a:t>
            </a:r>
            <a:r>
              <a:rPr lang="en-US" dirty="0" smtClean="0"/>
              <a:t>		75% quartile</a:t>
            </a:r>
          </a:p>
          <a:p>
            <a:pPr lvl="1"/>
            <a:r>
              <a:rPr lang="en-US" b="1" dirty="0" smtClean="0"/>
              <a:t>P90</a:t>
            </a:r>
            <a:r>
              <a:rPr lang="en-US" dirty="0" smtClean="0"/>
              <a:t>		90% quantile</a:t>
            </a:r>
          </a:p>
          <a:p>
            <a:pPr lvl="1"/>
            <a:r>
              <a:rPr lang="en-US" b="1" dirty="0" smtClean="0"/>
              <a:t>P99 </a:t>
            </a:r>
            <a:r>
              <a:rPr lang="en-US" dirty="0" smtClean="0"/>
              <a:t>		99% quantile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10400" y="6564124"/>
            <a:ext cx="19255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Source:  Little SAS Book 5</a:t>
            </a:r>
            <a:r>
              <a:rPr lang="en-US" sz="1100" i="1" baseline="30000" dirty="0" smtClean="0"/>
              <a:t>th</a:t>
            </a:r>
            <a:r>
              <a:rPr lang="en-US" sz="1100" i="1" dirty="0" smtClean="0"/>
              <a:t> ed.</a:t>
            </a: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2042879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 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763000" cy="4525963"/>
          </a:xfrm>
        </p:spPr>
        <p:txBody>
          <a:bodyPr/>
          <a:lstStyle/>
          <a:p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80"/>
                </a:solidFill>
                <a:latin typeface="Courier New"/>
              </a:rPr>
              <a:t>proc</a:t>
            </a:r>
            <a:r>
              <a:rPr lang="en-US" sz="2800" b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000080"/>
                </a:solidFill>
                <a:latin typeface="Courier New"/>
              </a:rPr>
              <a:t>means</a:t>
            </a:r>
            <a:r>
              <a:rPr lang="en-US" sz="2800" b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0" dirty="0" smtClean="0">
                <a:solidFill>
                  <a:srgbClr val="0000FF"/>
                </a:solidFill>
                <a:latin typeface="Courier New"/>
              </a:rPr>
              <a:t>data</a:t>
            </a:r>
            <a:r>
              <a:rPr lang="en-US" sz="2800" b="0" dirty="0" smtClean="0">
                <a:solidFill>
                  <a:srgbClr val="000000"/>
                </a:solidFill>
                <a:latin typeface="Courier New"/>
              </a:rPr>
              <a:t> = ref.classds </a:t>
            </a:r>
            <a:r>
              <a:rPr lang="en-US" sz="2800" b="0" dirty="0" smtClean="0">
                <a:solidFill>
                  <a:srgbClr val="0000FF"/>
                </a:solidFill>
                <a:latin typeface="Courier New"/>
              </a:rPr>
              <a:t>maxdec</a:t>
            </a:r>
            <a:r>
              <a:rPr lang="en-US" sz="2800" b="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800" b="1" dirty="0" smtClean="0">
                <a:solidFill>
                  <a:srgbClr val="008080"/>
                </a:solidFill>
                <a:latin typeface="Courier New"/>
              </a:rPr>
              <a:t>1</a:t>
            </a:r>
            <a:r>
              <a:rPr lang="en-US" sz="2800" b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0" dirty="0" smtClean="0">
                <a:solidFill>
                  <a:srgbClr val="0000FF"/>
                </a:solidFill>
                <a:latin typeface="Courier New"/>
              </a:rPr>
              <a:t>mean</a:t>
            </a:r>
            <a:r>
              <a:rPr lang="en-US" sz="2800" b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0" dirty="0" smtClean="0">
                <a:solidFill>
                  <a:srgbClr val="0000FF"/>
                </a:solidFill>
                <a:latin typeface="Courier New"/>
              </a:rPr>
              <a:t>median</a:t>
            </a:r>
            <a:r>
              <a:rPr lang="en-US" sz="2800" b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0" dirty="0" smtClean="0">
                <a:solidFill>
                  <a:srgbClr val="0000FF"/>
                </a:solidFill>
                <a:latin typeface="Courier New"/>
              </a:rPr>
              <a:t>range</a:t>
            </a:r>
            <a:r>
              <a:rPr lang="en-US" sz="2800" b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0" dirty="0" smtClean="0">
                <a:solidFill>
                  <a:srgbClr val="0000FF"/>
                </a:solidFill>
                <a:latin typeface="Courier New"/>
              </a:rPr>
              <a:t>min</a:t>
            </a:r>
            <a:r>
              <a:rPr lang="en-US" sz="2800" b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0" dirty="0" smtClean="0">
                <a:solidFill>
                  <a:srgbClr val="0000FF"/>
                </a:solidFill>
                <a:latin typeface="Courier New"/>
              </a:rPr>
              <a:t>max</a:t>
            </a:r>
            <a:r>
              <a:rPr lang="en-US" sz="2800" b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0" dirty="0" smtClean="0">
                <a:solidFill>
                  <a:srgbClr val="0000FF"/>
                </a:solidFill>
                <a:latin typeface="Courier New"/>
              </a:rPr>
              <a:t>Q1</a:t>
            </a:r>
            <a:r>
              <a:rPr lang="en-US" sz="2800" b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0" dirty="0" smtClean="0">
                <a:solidFill>
                  <a:srgbClr val="0000FF"/>
                </a:solidFill>
                <a:latin typeface="Courier New"/>
              </a:rPr>
              <a:t>Q3</a:t>
            </a:r>
            <a:r>
              <a:rPr lang="en-US" sz="2800" b="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sz="2800" b="0" dirty="0" smtClean="0">
                <a:solidFill>
                  <a:srgbClr val="0000FF"/>
                </a:solidFill>
                <a:latin typeface="Courier New"/>
              </a:rPr>
              <a:t>var</a:t>
            </a:r>
            <a:r>
              <a:rPr lang="en-US" sz="2800" b="0" dirty="0" smtClean="0">
                <a:solidFill>
                  <a:srgbClr val="000000"/>
                </a:solidFill>
                <a:latin typeface="Courier New"/>
              </a:rPr>
              <a:t> age; 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80"/>
                </a:solidFill>
                <a:latin typeface="Courier New"/>
              </a:rPr>
              <a:t>run</a:t>
            </a:r>
            <a:r>
              <a:rPr lang="en-US" sz="2800" b="0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49865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 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Can use BY statement to get means of one variable by another variable</a:t>
            </a:r>
          </a:p>
          <a:p>
            <a:pPr lvl="1"/>
            <a:r>
              <a:rPr lang="en-US" dirty="0" smtClean="0"/>
              <a:t>Need to sort data first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proc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sort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urier New"/>
              </a:rPr>
              <a:t>data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= ref.classds;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0000FF"/>
                </a:solidFill>
                <a:latin typeface="Courier New"/>
              </a:rPr>
              <a:t>by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condition;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run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endParaRPr lang="en-US" b="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proc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means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urier New"/>
              </a:rPr>
              <a:t>data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= ref.classds </a:t>
            </a:r>
            <a:r>
              <a:rPr lang="en-US" b="0" dirty="0" smtClean="0">
                <a:solidFill>
                  <a:srgbClr val="0000FF"/>
                </a:solidFill>
                <a:latin typeface="Courier New"/>
              </a:rPr>
              <a:t>maxdec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b="1" dirty="0" smtClean="0">
                <a:solidFill>
                  <a:srgbClr val="008080"/>
                </a:solidFill>
                <a:latin typeface="Courier New"/>
              </a:rPr>
              <a:t>1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urier New"/>
              </a:rPr>
              <a:t>mean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urier New"/>
              </a:rPr>
              <a:t>median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urier New"/>
              </a:rPr>
              <a:t>range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urier New"/>
              </a:rPr>
              <a:t>min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urier New"/>
              </a:rPr>
              <a:t>max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urier New"/>
              </a:rPr>
              <a:t>Q1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urier New"/>
              </a:rPr>
              <a:t>Q3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0000FF"/>
                </a:solidFill>
                <a:latin typeface="Courier New"/>
              </a:rPr>
              <a:t>var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age; 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0000FF"/>
                </a:solidFill>
                <a:latin typeface="Courier New"/>
              </a:rPr>
              <a:t>by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condition;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run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-20782" y="3200400"/>
            <a:ext cx="3657600" cy="609600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0" y="5638800"/>
            <a:ext cx="3657600" cy="609600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24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SAS functions…</a:t>
            </a:r>
          </a:p>
          <a:p>
            <a:pPr lvl="1"/>
            <a:r>
              <a:rPr lang="en-US" dirty="0" smtClean="0"/>
              <a:t>Provide a value from a computation or operation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SAS has hundreds of functions  in areas including:</a:t>
            </a:r>
          </a:p>
          <a:p>
            <a:pPr lvl="1"/>
            <a:r>
              <a:rPr lang="en-US" dirty="0" smtClean="0"/>
              <a:t>Character</a:t>
            </a:r>
          </a:p>
          <a:p>
            <a:pPr lvl="1"/>
            <a:r>
              <a:rPr lang="en-US" dirty="0" smtClean="0"/>
              <a:t>Numeric</a:t>
            </a:r>
          </a:p>
          <a:p>
            <a:pPr lvl="1"/>
            <a:r>
              <a:rPr lang="en-US" dirty="0" smtClean="0"/>
              <a:t>Date and Time</a:t>
            </a:r>
          </a:p>
          <a:p>
            <a:pPr lvl="1"/>
            <a:r>
              <a:rPr lang="en-US" dirty="0" smtClean="0"/>
              <a:t>Distance</a:t>
            </a:r>
          </a:p>
          <a:p>
            <a:pPr lvl="1"/>
            <a:r>
              <a:rPr lang="en-US" dirty="0" smtClean="0"/>
              <a:t>Financial</a:t>
            </a:r>
          </a:p>
          <a:p>
            <a:pPr lvl="1"/>
            <a:r>
              <a:rPr lang="en-US" dirty="0" smtClean="0"/>
              <a:t>State and zip code</a:t>
            </a:r>
          </a:p>
          <a:p>
            <a:pPr marL="457200" lvl="1" indent="0">
              <a:buNone/>
            </a:pPr>
            <a:r>
              <a:rPr lang="en-US" dirty="0" smtClean="0"/>
              <a:t>				…etc.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233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structure:</a:t>
            </a:r>
          </a:p>
          <a:p>
            <a:pPr lvl="1"/>
            <a:r>
              <a:rPr lang="en-US" dirty="0" smtClean="0"/>
              <a:t>Functionname</a:t>
            </a:r>
          </a:p>
          <a:p>
            <a:pPr lvl="1"/>
            <a:r>
              <a:rPr lang="en-US" dirty="0" smtClean="0"/>
              <a:t>Parentheses</a:t>
            </a:r>
          </a:p>
          <a:p>
            <a:pPr lvl="1"/>
            <a:r>
              <a:rPr lang="en-US" dirty="0" smtClean="0"/>
              <a:t>Usually, one or more argument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Font typeface="Wingdings" charset="2"/>
              <a:buNone/>
            </a:pPr>
            <a:r>
              <a:rPr lang="en-US" dirty="0" smtClean="0"/>
              <a:t>functionname(argument1)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658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structure:</a:t>
            </a:r>
          </a:p>
          <a:p>
            <a:pPr lvl="1"/>
            <a:r>
              <a:rPr lang="en-US" dirty="0" smtClean="0"/>
              <a:t>Functionname</a:t>
            </a:r>
          </a:p>
          <a:p>
            <a:pPr lvl="1"/>
            <a:r>
              <a:rPr lang="en-US" dirty="0" smtClean="0"/>
              <a:t>Parentheses</a:t>
            </a:r>
          </a:p>
          <a:p>
            <a:pPr lvl="1"/>
            <a:r>
              <a:rPr lang="en-US" dirty="0" smtClean="0"/>
              <a:t>Usually, one or more argument</a:t>
            </a:r>
          </a:p>
          <a:p>
            <a:pPr lvl="1"/>
            <a:r>
              <a:rPr lang="en-US" dirty="0" smtClean="0"/>
              <a:t>If more than one argument, separate by commas</a:t>
            </a:r>
          </a:p>
          <a:p>
            <a:pPr lvl="1"/>
            <a:endParaRPr lang="en-US" dirty="0" smtClean="0"/>
          </a:p>
          <a:p>
            <a:pPr lvl="1">
              <a:buFont typeface="Wingdings" charset="2"/>
              <a:buNone/>
            </a:pPr>
            <a:r>
              <a:rPr lang="en-US" dirty="0" smtClean="0"/>
              <a:t>functionname(argument1, argument2)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888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Arguments can be variable names, constant values such as numbers or characters enclosed in quotation marks, or 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284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Functions:  MEAN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urier New"/>
              </a:rPr>
              <a:t>*Make new variable "avg_age" that contains mean age;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Data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new;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0000FF"/>
                </a:solidFill>
                <a:latin typeface="Courier New"/>
              </a:rPr>
              <a:t>set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ref.classds;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Avg_age = mean(age);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run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endParaRPr lang="en-US" b="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proc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print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urier New"/>
              </a:rPr>
              <a:t>data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= new;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0000FF"/>
                </a:solidFill>
                <a:latin typeface="Courier New"/>
              </a:rPr>
              <a:t>var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avg_age  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run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62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Functions: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data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  <a:latin typeface="Courier New"/>
              </a:rPr>
              <a:t>todaydata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t= today();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y= today() -</a:t>
            </a:r>
            <a:r>
              <a:rPr lang="en-US" b="1" dirty="0" smtClean="0">
                <a:solidFill>
                  <a:srgbClr val="008080"/>
                </a:solidFill>
                <a:latin typeface="Courier New"/>
              </a:rPr>
              <a:t>1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run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endParaRPr lang="en-US" b="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proc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print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urier New"/>
              </a:rPr>
              <a:t>data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b="0" dirty="0" err="1" smtClean="0">
                <a:solidFill>
                  <a:srgbClr val="000000"/>
                </a:solidFill>
                <a:latin typeface="Courier New"/>
              </a:rPr>
              <a:t>todaydata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0000FF"/>
                </a:solidFill>
                <a:latin typeface="Courier New"/>
              </a:rPr>
              <a:t>var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t y ;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0000FF"/>
                </a:solidFill>
                <a:latin typeface="Courier New"/>
              </a:rPr>
              <a:t>format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t y </a:t>
            </a:r>
            <a:r>
              <a:rPr lang="en-US" b="0" dirty="0" smtClean="0">
                <a:solidFill>
                  <a:srgbClr val="008080"/>
                </a:solidFill>
                <a:latin typeface="Courier New"/>
              </a:rPr>
              <a:t>date10.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run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530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Functions:  Day, Month, Year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55626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urier New"/>
              </a:rPr>
              <a:t>*Make new variables day_var, month_var, year_var, qtr_var from variable fakedob;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Data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new;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0000FF"/>
                </a:solidFill>
                <a:latin typeface="Courier New"/>
              </a:rPr>
              <a:t>set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ref.classds;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day_var = day(fakedob);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month_var = month(fakedob);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year_var = year(fakedob);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qtr_var = qtr(fakedob);</a:t>
            </a:r>
          </a:p>
          <a:p>
            <a:pPr marL="0" indent="0">
              <a:buNone/>
            </a:pPr>
            <a:endParaRPr lang="en-US" b="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b="0" dirty="0" smtClean="0">
                <a:solidFill>
                  <a:srgbClr val="008000"/>
                </a:solidFill>
                <a:latin typeface="Courier New"/>
              </a:rPr>
              <a:t>*add labels to new variables;</a:t>
            </a:r>
            <a:endParaRPr lang="en-US" b="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b="0" dirty="0" smtClean="0">
                <a:solidFill>
                  <a:srgbClr val="0000FF"/>
                </a:solidFill>
                <a:latin typeface="Courier New"/>
              </a:rPr>
              <a:t>label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day_var = </a:t>
            </a:r>
            <a:r>
              <a:rPr lang="en-US" b="0" dirty="0" smtClean="0">
                <a:solidFill>
                  <a:srgbClr val="800080"/>
                </a:solidFill>
                <a:latin typeface="Courier New"/>
              </a:rPr>
              <a:t>'Day'</a:t>
            </a:r>
            <a:endParaRPr lang="en-US" b="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month_var = </a:t>
            </a:r>
            <a:r>
              <a:rPr lang="en-US" b="0" dirty="0" smtClean="0">
                <a:solidFill>
                  <a:srgbClr val="800080"/>
                </a:solidFill>
                <a:latin typeface="Courier New"/>
              </a:rPr>
              <a:t>'Month'</a:t>
            </a:r>
            <a:endParaRPr lang="en-US" b="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year_var = </a:t>
            </a:r>
            <a:r>
              <a:rPr lang="en-US" b="0" dirty="0" smtClean="0">
                <a:solidFill>
                  <a:srgbClr val="800080"/>
                </a:solidFill>
                <a:latin typeface="Courier New"/>
              </a:rPr>
              <a:t>'Year'</a:t>
            </a:r>
            <a:endParaRPr lang="en-US" b="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qtr_var = </a:t>
            </a:r>
            <a:r>
              <a:rPr lang="en-US" b="0" dirty="0" smtClean="0">
                <a:solidFill>
                  <a:srgbClr val="800080"/>
                </a:solidFill>
                <a:latin typeface="Courier New"/>
              </a:rPr>
              <a:t>'Quarter of Year'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run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endParaRPr lang="en-US" b="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proc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print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urier New"/>
              </a:rPr>
              <a:t>data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= new </a:t>
            </a:r>
            <a:r>
              <a:rPr lang="en-US" b="0" dirty="0" smtClean="0">
                <a:solidFill>
                  <a:srgbClr val="0000FF"/>
                </a:solidFill>
                <a:latin typeface="Courier New"/>
              </a:rPr>
              <a:t>label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urier New"/>
              </a:rPr>
              <a:t>noobs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0000FF"/>
                </a:solidFill>
                <a:latin typeface="Courier New"/>
              </a:rPr>
              <a:t>var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month_var day_var year_var qtr_var fakedob 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run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998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 sort</a:t>
            </a:r>
          </a:p>
          <a:p>
            <a:r>
              <a:rPr lang="en-US" dirty="0" smtClean="0"/>
              <a:t>Proc means</a:t>
            </a:r>
          </a:p>
          <a:p>
            <a:r>
              <a:rPr lang="en-US" dirty="0" smtClean="0"/>
              <a:t>Introduction to SAS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87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Functions: INTCK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intck(‘interval’, </a:t>
            </a:r>
            <a:r>
              <a:rPr lang="en-US" dirty="0" err="1" smtClean="0"/>
              <a:t>startdate</a:t>
            </a:r>
            <a:r>
              <a:rPr lang="en-US" dirty="0" smtClean="0"/>
              <a:t>, </a:t>
            </a:r>
            <a:r>
              <a:rPr lang="en-US" dirty="0" err="1" smtClean="0"/>
              <a:t>enddate</a:t>
            </a:r>
            <a:r>
              <a:rPr lang="en-US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intck returns the number of intervals from the start date until the end date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Intervals can be:  day, week, month, quarter, year, as well as many others</a:t>
            </a:r>
          </a:p>
          <a:p>
            <a:pPr>
              <a:lnSpc>
                <a:spcPct val="90000"/>
              </a:lnSpc>
            </a:pPr>
            <a:r>
              <a:rPr lang="en-US" dirty="0" err="1" smtClean="0"/>
              <a:t>Startdate</a:t>
            </a:r>
            <a:r>
              <a:rPr lang="en-US" dirty="0" smtClean="0"/>
              <a:t> and </a:t>
            </a:r>
            <a:r>
              <a:rPr lang="en-US" dirty="0" err="1" smtClean="0"/>
              <a:t>enddate</a:t>
            </a:r>
            <a:r>
              <a:rPr lang="en-US" dirty="0" smtClean="0"/>
              <a:t> can be variables or date constants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intck(‘month’, ’01jan07’d, ’02feb07’d) returns 1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intck(‘month’, ’01jan07’d, ’31jan07’d) returns 0</a:t>
            </a:r>
            <a:endParaRPr lang="en-US" u="sng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636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Functions: INTCK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data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  <a:latin typeface="Courier New"/>
              </a:rPr>
              <a:t>intck_practice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endParaRPr lang="en-US" b="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interval1 = intck(</a:t>
            </a:r>
            <a:r>
              <a:rPr lang="en-US" b="0" dirty="0" smtClean="0">
                <a:solidFill>
                  <a:srgbClr val="800080"/>
                </a:solidFill>
                <a:latin typeface="Courier New"/>
              </a:rPr>
              <a:t>'month'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b="1" dirty="0" smtClean="0">
                <a:solidFill>
                  <a:srgbClr val="008080"/>
                </a:solidFill>
                <a:latin typeface="Courier New"/>
              </a:rPr>
              <a:t>'01jan07'd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b="1" dirty="0" smtClean="0">
                <a:solidFill>
                  <a:srgbClr val="008080"/>
                </a:solidFill>
                <a:latin typeface="Courier New"/>
              </a:rPr>
              <a:t>'31jan07'd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interval2 = intck(</a:t>
            </a:r>
            <a:r>
              <a:rPr lang="en-US" b="0" dirty="0" smtClean="0">
                <a:solidFill>
                  <a:srgbClr val="800080"/>
                </a:solidFill>
                <a:latin typeface="Courier New"/>
              </a:rPr>
              <a:t>'month'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b="1" dirty="0" smtClean="0">
                <a:solidFill>
                  <a:srgbClr val="008080"/>
                </a:solidFill>
                <a:latin typeface="Courier New"/>
              </a:rPr>
              <a:t>'01jan07'd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b="1" dirty="0" smtClean="0">
                <a:solidFill>
                  <a:srgbClr val="008080"/>
                </a:solidFill>
                <a:latin typeface="Courier New"/>
              </a:rPr>
              <a:t>'02feb07'd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0" indent="0">
              <a:buNone/>
            </a:pPr>
            <a:endParaRPr lang="en-US" b="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run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endParaRPr lang="en-US" b="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proc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print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urier New"/>
              </a:rPr>
              <a:t>data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b="0" dirty="0" err="1" smtClean="0">
                <a:solidFill>
                  <a:srgbClr val="000000"/>
                </a:solidFill>
                <a:latin typeface="Courier New"/>
              </a:rPr>
              <a:t>intck_practice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0000FF"/>
                </a:solidFill>
                <a:latin typeface="Courier New"/>
              </a:rPr>
              <a:t>var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interval1 interval2;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run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986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Functions: INTCK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u="sng" dirty="0" smtClean="0"/>
              <a:t>Interval</a:t>
            </a:r>
            <a:r>
              <a:rPr lang="en-US" dirty="0" smtClean="0"/>
              <a:t>         		</a:t>
            </a:r>
            <a:r>
              <a:rPr lang="en-US" u="sng" dirty="0" smtClean="0"/>
              <a:t>Starting point</a:t>
            </a:r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Day				Daily</a:t>
            </a:r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Week			Sunday</a:t>
            </a:r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Month			First of the month</a:t>
            </a:r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Quarter			January 1, April 1, July 1, 			</a:t>
            </a:r>
            <a:r>
              <a:rPr lang="en-US" dirty="0"/>
              <a:t>	</a:t>
            </a:r>
            <a:r>
              <a:rPr lang="en-US" dirty="0" smtClean="0"/>
              <a:t>October 1</a:t>
            </a:r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Year				January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456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Calculating age with INTCK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915400" cy="4876800"/>
          </a:xfrm>
        </p:spPr>
        <p:txBody>
          <a:bodyPr>
            <a:normAutofit/>
          </a:bodyPr>
          <a:lstStyle/>
          <a:p>
            <a:endParaRPr lang="en-US" sz="24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80"/>
                </a:solidFill>
                <a:latin typeface="Courier New"/>
              </a:rPr>
              <a:t>Data</a:t>
            </a:r>
            <a:r>
              <a:rPr lang="en-US" sz="2400" b="0" dirty="0" smtClean="0">
                <a:solidFill>
                  <a:srgbClr val="000000"/>
                </a:solidFill>
                <a:latin typeface="Courier New"/>
              </a:rPr>
              <a:t> myversion;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rgbClr val="0000FF"/>
                </a:solidFill>
                <a:latin typeface="Courier New"/>
              </a:rPr>
              <a:t>set</a:t>
            </a:r>
            <a:r>
              <a:rPr lang="en-US" sz="2400" b="0" dirty="0" smtClean="0">
                <a:solidFill>
                  <a:srgbClr val="000000"/>
                </a:solidFill>
                <a:latin typeface="Courier New"/>
              </a:rPr>
              <a:t> ref.classds;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rgbClr val="000000"/>
                </a:solidFill>
                <a:latin typeface="Courier New"/>
              </a:rPr>
              <a:t>age_calc = intck(</a:t>
            </a:r>
            <a:r>
              <a:rPr lang="en-US" sz="2400" b="0" dirty="0" smtClean="0">
                <a:solidFill>
                  <a:srgbClr val="800080"/>
                </a:solidFill>
                <a:latin typeface="Courier New"/>
              </a:rPr>
              <a:t>'month'</a:t>
            </a:r>
            <a:r>
              <a:rPr lang="en-US" sz="2400" b="0" dirty="0" smtClean="0">
                <a:solidFill>
                  <a:srgbClr val="000000"/>
                </a:solidFill>
                <a:latin typeface="Courier New"/>
              </a:rPr>
              <a:t>, fakedob, </a:t>
            </a:r>
            <a:r>
              <a:rPr lang="en-US" sz="2400" b="1" dirty="0" smtClean="0">
                <a:solidFill>
                  <a:srgbClr val="008080"/>
                </a:solidFill>
                <a:latin typeface="Courier New"/>
              </a:rPr>
              <a:t>'06aug13'd</a:t>
            </a:r>
            <a:r>
              <a:rPr lang="en-US" sz="2400" b="0" dirty="0" smtClean="0">
                <a:solidFill>
                  <a:srgbClr val="000000"/>
                </a:solidFill>
                <a:latin typeface="Courier New"/>
              </a:rPr>
              <a:t>)/</a:t>
            </a:r>
            <a:r>
              <a:rPr lang="en-US" sz="2400" b="1" dirty="0" smtClean="0">
                <a:solidFill>
                  <a:srgbClr val="008080"/>
                </a:solidFill>
                <a:latin typeface="Courier New"/>
              </a:rPr>
              <a:t>12</a:t>
            </a:r>
            <a:r>
              <a:rPr lang="en-US" sz="2400" b="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80"/>
                </a:solidFill>
                <a:latin typeface="Courier New"/>
              </a:rPr>
              <a:t>run</a:t>
            </a:r>
            <a:r>
              <a:rPr lang="en-US" sz="2400" b="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endParaRPr lang="en-US" sz="2400" b="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80"/>
                </a:solidFill>
                <a:latin typeface="Courier New"/>
              </a:rPr>
              <a:t>proc</a:t>
            </a:r>
            <a:r>
              <a:rPr lang="en-US" sz="2400" b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latin typeface="Courier New"/>
              </a:rPr>
              <a:t>print</a:t>
            </a:r>
            <a:r>
              <a:rPr lang="en-US" sz="2400" b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0" dirty="0" smtClean="0">
                <a:solidFill>
                  <a:srgbClr val="0000FF"/>
                </a:solidFill>
                <a:latin typeface="Courier New"/>
              </a:rPr>
              <a:t>data</a:t>
            </a:r>
            <a:r>
              <a:rPr lang="en-US" sz="2400" b="0" dirty="0" smtClean="0">
                <a:solidFill>
                  <a:srgbClr val="000000"/>
                </a:solidFill>
                <a:latin typeface="Courier New"/>
              </a:rPr>
              <a:t> = myversion </a:t>
            </a:r>
            <a:r>
              <a:rPr lang="en-US" sz="2400" b="0" dirty="0" smtClean="0">
                <a:solidFill>
                  <a:srgbClr val="0000FF"/>
                </a:solidFill>
                <a:latin typeface="Courier New"/>
              </a:rPr>
              <a:t>noobs</a:t>
            </a:r>
            <a:r>
              <a:rPr lang="en-US" sz="2400" b="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rgbClr val="0000FF"/>
                </a:solidFill>
                <a:latin typeface="Courier New"/>
              </a:rPr>
              <a:t>var</a:t>
            </a:r>
            <a:r>
              <a:rPr lang="en-US" sz="2400" b="0" dirty="0" smtClean="0">
                <a:solidFill>
                  <a:srgbClr val="000000"/>
                </a:solidFill>
                <a:latin typeface="Courier New"/>
              </a:rPr>
              <a:t> age_calc;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rgbClr val="0000FF"/>
                </a:solidFill>
                <a:latin typeface="Courier New"/>
              </a:rPr>
              <a:t>id</a:t>
            </a:r>
            <a:r>
              <a:rPr lang="en-US" sz="2400" b="0" dirty="0" smtClean="0">
                <a:solidFill>
                  <a:srgbClr val="000000"/>
                </a:solidFill>
                <a:latin typeface="Courier New"/>
              </a:rPr>
              <a:t> uniqueid;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80"/>
                </a:solidFill>
                <a:latin typeface="Courier New"/>
              </a:rPr>
              <a:t>run</a:t>
            </a:r>
            <a:r>
              <a:rPr lang="en-US" sz="2400" b="0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81563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Functions:  Upcase, Lowcase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urier New"/>
              </a:rPr>
              <a:t>*Change variable </a:t>
            </a:r>
            <a:r>
              <a:rPr lang="en-US" i="1" dirty="0" smtClean="0">
                <a:solidFill>
                  <a:srgbClr val="008000"/>
                </a:solidFill>
                <a:latin typeface="Courier New"/>
              </a:rPr>
              <a:t>condition</a:t>
            </a:r>
            <a:r>
              <a:rPr lang="en-US" dirty="0" smtClean="0">
                <a:solidFill>
                  <a:srgbClr val="008000"/>
                </a:solidFill>
                <a:latin typeface="Courier New"/>
              </a:rPr>
              <a:t> to upper case;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Data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new;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0000FF"/>
                </a:solidFill>
                <a:latin typeface="Courier New"/>
              </a:rPr>
              <a:t>set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ref.classds;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condition = upcase(condition);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run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proc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print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urier New"/>
              </a:rPr>
              <a:t>data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= new;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0000FF"/>
                </a:solidFill>
                <a:latin typeface="Courier New"/>
              </a:rPr>
              <a:t>var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condition;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run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endParaRPr lang="en-US" b="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b="0" dirty="0" smtClean="0">
                <a:solidFill>
                  <a:srgbClr val="008000"/>
                </a:solidFill>
                <a:latin typeface="Courier New"/>
              </a:rPr>
              <a:t>*Change variable </a:t>
            </a:r>
            <a:r>
              <a:rPr lang="en-US" b="0" i="1" dirty="0" smtClean="0">
                <a:solidFill>
                  <a:srgbClr val="008000"/>
                </a:solidFill>
                <a:latin typeface="Courier New"/>
              </a:rPr>
              <a:t>condition</a:t>
            </a:r>
            <a:r>
              <a:rPr lang="en-US" b="0" dirty="0" smtClean="0">
                <a:solidFill>
                  <a:srgbClr val="008000"/>
                </a:solidFill>
                <a:latin typeface="Courier New"/>
              </a:rPr>
              <a:t> back to lower case;</a:t>
            </a:r>
            <a:endParaRPr lang="en-US" b="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data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new2;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0000FF"/>
                </a:solidFill>
                <a:latin typeface="Courier New"/>
              </a:rPr>
              <a:t>set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new;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condition = lowcase(condition);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run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proc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print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urier New"/>
              </a:rPr>
              <a:t>data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= new2;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0000FF"/>
                </a:solidFill>
                <a:latin typeface="Courier New"/>
              </a:rPr>
              <a:t>var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condition;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run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696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Functions: 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data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practice;</a:t>
            </a:r>
          </a:p>
          <a:p>
            <a:pPr marL="0" indent="0">
              <a:buNone/>
            </a:pPr>
            <a:endParaRPr lang="en-US" b="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A = </a:t>
            </a:r>
            <a:r>
              <a:rPr lang="en-US" b="0" dirty="0" smtClean="0">
                <a:solidFill>
                  <a:srgbClr val="800080"/>
                </a:solidFill>
                <a:latin typeface="Courier New"/>
              </a:rPr>
              <a:t>'goldfish'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B = </a:t>
            </a:r>
            <a:r>
              <a:rPr lang="en-US" b="0" dirty="0" smtClean="0">
                <a:solidFill>
                  <a:srgbClr val="800080"/>
                </a:solidFill>
                <a:latin typeface="Courier New"/>
              </a:rPr>
              <a:t>'iguana'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endParaRPr lang="en-US" b="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pets= CAT(A, B);</a:t>
            </a:r>
          </a:p>
          <a:p>
            <a:pPr marL="0" indent="0">
              <a:buNone/>
            </a:pPr>
            <a:endParaRPr lang="en-US" b="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run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endParaRPr lang="en-US" b="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proc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print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urier New"/>
              </a:rPr>
              <a:t>data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=practice;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0000FF"/>
                </a:solidFill>
                <a:latin typeface="Courier New"/>
              </a:rPr>
              <a:t>var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A B pets;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run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0" y="3276600"/>
            <a:ext cx="51228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CAT function combines two variables together.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987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Functions: CATX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data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practice;</a:t>
            </a:r>
          </a:p>
          <a:p>
            <a:pPr marL="0" indent="0">
              <a:buNone/>
            </a:pPr>
            <a:endParaRPr lang="en-US" b="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A = </a:t>
            </a:r>
            <a:r>
              <a:rPr lang="en-US" b="0" dirty="0" smtClean="0">
                <a:solidFill>
                  <a:srgbClr val="800080"/>
                </a:solidFill>
                <a:latin typeface="Courier New"/>
              </a:rPr>
              <a:t>'goldfish'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B = </a:t>
            </a:r>
            <a:r>
              <a:rPr lang="en-US" b="0" dirty="0" smtClean="0">
                <a:solidFill>
                  <a:srgbClr val="800080"/>
                </a:solidFill>
                <a:latin typeface="Courier New"/>
              </a:rPr>
              <a:t>'iguana'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endParaRPr lang="en-US" b="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pets= cat(A, B);</a:t>
            </a:r>
          </a:p>
          <a:p>
            <a:pPr marL="0" indent="0">
              <a:buNone/>
            </a:pPr>
            <a:endParaRPr lang="en-US" b="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pets2 = CATX(</a:t>
            </a:r>
            <a:r>
              <a:rPr lang="en-US" b="0" dirty="0" smtClean="0">
                <a:solidFill>
                  <a:srgbClr val="800080"/>
                </a:solidFill>
                <a:latin typeface="Courier New"/>
              </a:rPr>
              <a:t>' '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, A, B);</a:t>
            </a:r>
          </a:p>
          <a:p>
            <a:pPr marL="0" indent="0">
              <a:buNone/>
            </a:pPr>
            <a:endParaRPr lang="en-US" b="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run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endParaRPr lang="en-US" b="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proc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print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urier New"/>
              </a:rPr>
              <a:t>data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=practice;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0000FF"/>
                </a:solidFill>
                <a:latin typeface="Courier New"/>
              </a:rPr>
              <a:t>var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A B pets pets2;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run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43400" y="3581400"/>
            <a:ext cx="4665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CATX function puts something between two variables; in this case, a space.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990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Functions: COMPRESS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data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practice;</a:t>
            </a:r>
          </a:p>
          <a:p>
            <a:pPr marL="0" indent="0">
              <a:buNone/>
            </a:pPr>
            <a:endParaRPr lang="en-US" b="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A = </a:t>
            </a:r>
            <a:r>
              <a:rPr lang="en-US" b="0" dirty="0" smtClean="0">
                <a:solidFill>
                  <a:srgbClr val="800080"/>
                </a:solidFill>
                <a:latin typeface="Courier New"/>
              </a:rPr>
              <a:t>'goldfish'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B = </a:t>
            </a:r>
            <a:r>
              <a:rPr lang="en-US" b="0" dirty="0" smtClean="0">
                <a:solidFill>
                  <a:srgbClr val="800080"/>
                </a:solidFill>
                <a:latin typeface="Courier New"/>
              </a:rPr>
              <a:t>'iguana'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endParaRPr lang="en-US" b="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pets= cat(A, B);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pets2 = catx(</a:t>
            </a:r>
            <a:r>
              <a:rPr lang="en-US" b="1" dirty="0" smtClean="0">
                <a:solidFill>
                  <a:srgbClr val="008080"/>
                </a:solidFill>
                <a:latin typeface="Courier New"/>
              </a:rPr>
              <a:t>.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, A, B);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pets3 = COMPRESS(pets2);</a:t>
            </a:r>
          </a:p>
          <a:p>
            <a:pPr marL="0" indent="0">
              <a:buNone/>
            </a:pPr>
            <a:endParaRPr lang="en-US" b="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run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endParaRPr lang="en-US" b="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proc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print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urier New"/>
              </a:rPr>
              <a:t>data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=practice;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0000FF"/>
                </a:solidFill>
                <a:latin typeface="Courier New"/>
              </a:rPr>
              <a:t>var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A B pets pets2 pets3;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run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43400" y="3581400"/>
            <a:ext cx="4665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COMPRESS function eliminates spaces in a variable.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670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Proc sort</a:t>
            </a:r>
            <a:r>
              <a:rPr lang="en-US" dirty="0" smtClean="0"/>
              <a:t>:</a:t>
            </a:r>
            <a:r>
              <a:rPr lang="en-US" b="1" dirty="0" smtClean="0"/>
              <a:t>  </a:t>
            </a:r>
            <a:r>
              <a:rPr lang="en-US" dirty="0" smtClean="0"/>
              <a:t>A simple procedure that sorts data sets</a:t>
            </a:r>
          </a:p>
          <a:p>
            <a:r>
              <a:rPr lang="en-US" dirty="0" smtClean="0"/>
              <a:t>Reasons you might need to sort a data set: </a:t>
            </a:r>
          </a:p>
          <a:p>
            <a:pPr lvl="1"/>
            <a:r>
              <a:rPr lang="en-US" dirty="0" smtClean="0"/>
              <a:t>To organize data for a report</a:t>
            </a:r>
          </a:p>
          <a:p>
            <a:pPr lvl="1"/>
            <a:r>
              <a:rPr lang="en-US" dirty="0" smtClean="0"/>
              <a:t>Before combining data sets</a:t>
            </a:r>
          </a:p>
          <a:p>
            <a:pPr lvl="1"/>
            <a:r>
              <a:rPr lang="en-US" dirty="0" smtClean="0"/>
              <a:t>Before using a BY statement in another PROC or DATA 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065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305800" cy="4144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proc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sort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urier New"/>
              </a:rPr>
              <a:t>data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= dataset;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0000FF"/>
                </a:solidFill>
                <a:latin typeface="Courier New"/>
              </a:rPr>
              <a:t>by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variable;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run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Default: ascending order (lowest to highest)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b="0" dirty="0" smtClean="0">
              <a:solidFill>
                <a:srgbClr val="000000"/>
              </a:solidFill>
              <a:latin typeface="Courier New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205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proc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sort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urier New"/>
              </a:rPr>
              <a:t>data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= ref.classds;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0000FF"/>
                </a:solidFill>
                <a:latin typeface="Courier New"/>
              </a:rPr>
              <a:t>by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fakedob;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run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endParaRPr lang="en-US" b="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endParaRPr lang="en-US" b="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proc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print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urier New"/>
              </a:rPr>
              <a:t>data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= ref.classds;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0000FF"/>
                </a:solidFill>
                <a:latin typeface="Courier New"/>
              </a:rPr>
              <a:t>var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fakedob; 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0000FF"/>
                </a:solidFill>
                <a:latin typeface="Courier New"/>
              </a:rPr>
              <a:t>id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uniqueid;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run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580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To sort in descending order, use DESCENDING in front of variable in BY statement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proc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sort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urier New"/>
              </a:rPr>
              <a:t>data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= ref.classds;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0000FF"/>
                </a:solidFill>
                <a:latin typeface="Courier New"/>
              </a:rPr>
              <a:t>by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b="0" dirty="0" smtClean="0">
                <a:solidFill>
                  <a:srgbClr val="0000FF"/>
                </a:solidFill>
                <a:latin typeface="Courier New"/>
              </a:rPr>
              <a:t>DESCENDING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fakedob 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run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endParaRPr lang="en-US" b="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endParaRPr lang="en-US" b="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proc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print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urier New"/>
              </a:rPr>
              <a:t>data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= ref.classds;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0000FF"/>
                </a:solidFill>
                <a:latin typeface="Courier New"/>
              </a:rPr>
              <a:t>var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fakedob ; 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0000FF"/>
                </a:solidFill>
                <a:latin typeface="Courier New"/>
              </a:rPr>
              <a:t>id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uniqueid;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run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08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2296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Can put more than one variable in BY statement: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proc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sort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urier New"/>
              </a:rPr>
              <a:t>data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= ref.classds;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0000FF"/>
                </a:solidFill>
                <a:latin typeface="Courier New"/>
              </a:rPr>
              <a:t>by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 borough </a:t>
            </a:r>
            <a:r>
              <a:rPr lang="en-US" b="0" dirty="0" smtClean="0">
                <a:solidFill>
                  <a:srgbClr val="0000FF"/>
                </a:solidFill>
                <a:latin typeface="Courier New"/>
              </a:rPr>
              <a:t>DESCENDING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fakedob 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run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endParaRPr lang="en-US" b="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endParaRPr lang="en-US" b="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endParaRPr lang="en-US" b="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proc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print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urier New"/>
              </a:rPr>
              <a:t>data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= ref.classds;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0000FF"/>
                </a:solidFill>
                <a:latin typeface="Courier New"/>
              </a:rPr>
              <a:t>var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borough fakedob ; 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0000FF"/>
                </a:solidFill>
                <a:latin typeface="Courier New"/>
              </a:rPr>
              <a:t>id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 uniqueid;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run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24400" y="3352800"/>
            <a:ext cx="426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*This will sort the data set in ascending order of </a:t>
            </a:r>
            <a:r>
              <a:rPr lang="en-US" sz="2000" b="1" i="1" dirty="0" smtClean="0">
                <a:solidFill>
                  <a:srgbClr val="FF0000"/>
                </a:solidFill>
              </a:rPr>
              <a:t>borough</a:t>
            </a:r>
            <a:r>
              <a:rPr lang="en-US" sz="2000" b="1" dirty="0" smtClean="0">
                <a:solidFill>
                  <a:srgbClr val="FF0000"/>
                </a:solidFill>
              </a:rPr>
              <a:t>, and then descending order of </a:t>
            </a:r>
            <a:r>
              <a:rPr lang="en-US" sz="2000" b="1" i="1" dirty="0" smtClean="0">
                <a:solidFill>
                  <a:srgbClr val="FF0000"/>
                </a:solidFill>
              </a:rPr>
              <a:t>fakedob</a:t>
            </a:r>
            <a:r>
              <a:rPr lang="en-US" sz="2000" b="1" dirty="0" smtClean="0">
                <a:solidFill>
                  <a:srgbClr val="FF0000"/>
                </a:solidFill>
              </a:rPr>
              <a:t>.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473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 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 means:  Provides simple statistics for numeric variables, including the mean value, standard deviation, and minimum and maximum.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PROC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MEANS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b="0" dirty="0" smtClean="0">
                <a:solidFill>
                  <a:srgbClr val="0000FF"/>
                </a:solidFill>
                <a:latin typeface="Courier New"/>
              </a:rPr>
              <a:t>data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= dataset;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0000FF"/>
                </a:solidFill>
                <a:latin typeface="Courier New"/>
              </a:rPr>
              <a:t>var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variable;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Run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274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Proc 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Default statistics:  N, mean, standard deviation, minimum and maximum values for variable.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proc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means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urier New"/>
              </a:rPr>
              <a:t>data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= ref.classds;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0000FF"/>
                </a:solidFill>
                <a:latin typeface="Courier New"/>
              </a:rPr>
              <a:t>var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 age;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run</a:t>
            </a:r>
            <a:r>
              <a:rPr lang="en-US" b="0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4148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1017</Words>
  <Application>Microsoft Office PowerPoint</Application>
  <PresentationFormat>On-screen Show (4:3)</PresentationFormat>
  <Paragraphs>277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Introduction to SAS for Data Management and Analysis</vt:lpstr>
      <vt:lpstr>Outline for today</vt:lpstr>
      <vt:lpstr>Proc sort</vt:lpstr>
      <vt:lpstr>Proc sort</vt:lpstr>
      <vt:lpstr>Proc sort</vt:lpstr>
      <vt:lpstr>Proc sort</vt:lpstr>
      <vt:lpstr>Proc sort</vt:lpstr>
      <vt:lpstr>Proc means</vt:lpstr>
      <vt:lpstr>Proc means</vt:lpstr>
      <vt:lpstr>Proc means</vt:lpstr>
      <vt:lpstr>Proc means</vt:lpstr>
      <vt:lpstr>Proc means</vt:lpstr>
      <vt:lpstr>Functions</vt:lpstr>
      <vt:lpstr>Function overview</vt:lpstr>
      <vt:lpstr>Function overview</vt:lpstr>
      <vt:lpstr>Function overview</vt:lpstr>
      <vt:lpstr>Functions:  MEAN</vt:lpstr>
      <vt:lpstr>Functions: TODAY</vt:lpstr>
      <vt:lpstr>Functions:  Day, Month, Year</vt:lpstr>
      <vt:lpstr>Functions: INTCK</vt:lpstr>
      <vt:lpstr>Functions: INTCK</vt:lpstr>
      <vt:lpstr>Functions: INTCK</vt:lpstr>
      <vt:lpstr>Calculating age with INTCK function</vt:lpstr>
      <vt:lpstr>Functions:  Upcase, Lowcase</vt:lpstr>
      <vt:lpstr>Functions: CAT</vt:lpstr>
      <vt:lpstr>Functions: CATX</vt:lpstr>
      <vt:lpstr>Functions: COMPRESS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SAS for Data Management and Analysis</dc:title>
  <dc:creator>Hunter</dc:creator>
  <cp:lastModifiedBy>Hunter</cp:lastModifiedBy>
  <cp:revision>1</cp:revision>
  <dcterms:created xsi:type="dcterms:W3CDTF">2016-08-02T21:34:52Z</dcterms:created>
  <dcterms:modified xsi:type="dcterms:W3CDTF">2016-08-02T21:36:05Z</dcterms:modified>
</cp:coreProperties>
</file>