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5B4AC-5C13-4C79-AFD4-7435BD49C305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163E0-E1EA-41CC-A29A-904F65B8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2C304-4CBE-6349-97A7-FA906D0CC109}" type="slidenum">
              <a:rPr lang="en-US"/>
              <a:pPr/>
              <a:t>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6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03B8D-6272-624B-A0A6-20B42BDEDB40}" type="slidenum">
              <a:rPr lang="en-US"/>
              <a:pPr/>
              <a:t>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3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77F7B2-1B77-F643-9AE6-A6F4F896545B}" type="slidenum">
              <a:rPr lang="en-US"/>
              <a:pPr/>
              <a:t>5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4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D3F-3EB3-402B-83C9-34FE1B5F1CB7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6C54-76DE-4E0D-9FAF-EA3785D82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1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D3F-3EB3-402B-83C9-34FE1B5F1CB7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6C54-76DE-4E0D-9FAF-EA3785D82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5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D3F-3EB3-402B-83C9-34FE1B5F1CB7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6C54-76DE-4E0D-9FAF-EA3785D82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8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D3F-3EB3-402B-83C9-34FE1B5F1CB7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6C54-76DE-4E0D-9FAF-EA3785D82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7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D3F-3EB3-402B-83C9-34FE1B5F1CB7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6C54-76DE-4E0D-9FAF-EA3785D82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D3F-3EB3-402B-83C9-34FE1B5F1CB7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6C54-76DE-4E0D-9FAF-EA3785D82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0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D3F-3EB3-402B-83C9-34FE1B5F1CB7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6C54-76DE-4E0D-9FAF-EA3785D82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7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D3F-3EB3-402B-83C9-34FE1B5F1CB7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6C54-76DE-4E0D-9FAF-EA3785D82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0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D3F-3EB3-402B-83C9-34FE1B5F1CB7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6C54-76DE-4E0D-9FAF-EA3785D82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9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D3F-3EB3-402B-83C9-34FE1B5F1CB7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6C54-76DE-4E0D-9FAF-EA3785D82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7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D3F-3EB3-402B-83C9-34FE1B5F1CB7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6C54-76DE-4E0D-9FAF-EA3785D82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1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CED3F-3EB3-402B-83C9-34FE1B5F1CB7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26C54-76DE-4E0D-9FAF-EA3785D82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SAS for Data Management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8</a:t>
            </a:r>
          </a:p>
        </p:txBody>
      </p:sp>
    </p:spTree>
    <p:extLst>
      <p:ext uri="{BB962C8B-B14F-4D97-AF65-F5344CB8AC3E}">
        <p14:creationId xmlns:p14="http://schemas.microsoft.com/office/powerpoint/2010/main" val="208466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 Put the “&amp;” symbol in front of the variable(s) you want to vary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38401"/>
            <a:ext cx="8229600" cy="368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/>
              </a:rPr>
              <a:t>freq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= chs11;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/>
              </a:rPr>
              <a:t>tables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&amp;var * (sex agegroup borough newrace);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/>
              </a:rPr>
              <a:t>weight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wt12_dual;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191000" y="3276600"/>
            <a:ext cx="3124200" cy="1676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3001" y="5029201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decided to refer to the variable as “var”.  We also put the “&amp;” symbol in front of it.</a:t>
            </a:r>
          </a:p>
        </p:txBody>
      </p:sp>
    </p:spTree>
    <p:extLst>
      <p:ext uri="{BB962C8B-B14F-4D97-AF65-F5344CB8AC3E}">
        <p14:creationId xmlns:p14="http://schemas.microsoft.com/office/powerpoint/2010/main" val="208473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 Add the “bread”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%macro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demographics (var =  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latin typeface="Courier New"/>
              </a:rPr>
              <a:t>proc freq data = chs11;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latin typeface="Courier New"/>
              </a:rPr>
              <a:t>tables &amp;var * (sex agegroup borough newrace);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latin typeface="Courier New"/>
              </a:rPr>
              <a:t>weight wt12_dual;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latin typeface="Courier New"/>
              </a:rPr>
              <a:t>run;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%mend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demographics;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1321356"/>
            <a:ext cx="40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*We named the macro “demographics”.  </a:t>
            </a:r>
          </a:p>
        </p:txBody>
      </p:sp>
    </p:spTree>
    <p:extLst>
      <p:ext uri="{BB962C8B-B14F-4D97-AF65-F5344CB8AC3E}">
        <p14:creationId xmlns:p14="http://schemas.microsoft.com/office/powerpoint/2010/main" val="184354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Execute the macro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%</a:t>
            </a:r>
            <a:r>
              <a:rPr lang="en-US" b="1" i="1" dirty="0"/>
              <a:t>demographics</a:t>
            </a:r>
            <a:r>
              <a:rPr lang="en-US" dirty="0"/>
              <a:t> (var = drinker);</a:t>
            </a:r>
          </a:p>
          <a:p>
            <a:pPr marL="0" indent="0">
              <a:buNone/>
            </a:pPr>
            <a:r>
              <a:rPr lang="en-US" dirty="0"/>
              <a:t>%</a:t>
            </a:r>
            <a:r>
              <a:rPr lang="en-US" b="1" i="1" dirty="0"/>
              <a:t>demographics</a:t>
            </a:r>
            <a:r>
              <a:rPr lang="en-US" dirty="0"/>
              <a:t> (var = </a:t>
            </a:r>
            <a:r>
              <a:rPr lang="en-US" dirty="0" err="1"/>
              <a:t>bingenew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%</a:t>
            </a:r>
            <a:r>
              <a:rPr lang="en-US" b="1" i="1" dirty="0"/>
              <a:t>demographics</a:t>
            </a:r>
            <a:r>
              <a:rPr lang="en-US" dirty="0"/>
              <a:t> (var = heavydrink11);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4191001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The code (filling) we put inside the %MACRO and %MEND statements (bread) repeats every time we run %</a:t>
            </a:r>
            <a:r>
              <a:rPr lang="en-US" sz="2000" b="1" i="1" dirty="0">
                <a:solidFill>
                  <a:srgbClr val="FF0000"/>
                </a:solidFill>
              </a:rPr>
              <a:t>macro-name (  )</a:t>
            </a:r>
            <a:r>
              <a:rPr lang="en-US" sz="2000" b="1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We can change our “var” variable to be whatever we want.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The benefit:  We have fewer lines of code, which saves us time and helps our SAS program stay organized.  </a:t>
            </a:r>
          </a:p>
        </p:txBody>
      </p:sp>
    </p:spTree>
    <p:extLst>
      <p:ext uri="{BB962C8B-B14F-4D97-AF65-F5344CB8AC3E}">
        <p14:creationId xmlns:p14="http://schemas.microsoft.com/office/powerpoint/2010/main" val="201295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</a:t>
            </a:r>
            <a:r>
              <a:rPr lang="en-US" dirty="0" err="1"/>
              <a:t>univariate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 </a:t>
            </a:r>
            <a:r>
              <a:rPr lang="en-US" dirty="0" err="1"/>
              <a:t>univariate</a:t>
            </a:r>
            <a:r>
              <a:rPr lang="en-US" dirty="0"/>
              <a:t>:  Produces statistics and graphs describing the distribution of a single variable.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PROC UNIVARIATE DATA = data;</a:t>
            </a:r>
          </a:p>
          <a:p>
            <a:pPr marL="0" indent="0">
              <a:buNone/>
            </a:pPr>
            <a:r>
              <a:rPr lang="en-US" dirty="0"/>
              <a:t>VAR variable;</a:t>
            </a:r>
          </a:p>
          <a:p>
            <a:pPr marL="0" indent="0">
              <a:buNone/>
            </a:pPr>
            <a:r>
              <a:rPr lang="en-US" dirty="0"/>
              <a:t>RUN;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5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Reg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linear regression. </a:t>
            </a:r>
          </a:p>
          <a:p>
            <a:r>
              <a:rPr lang="en-US" dirty="0"/>
              <a:t>Simple code: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PROC REG;</a:t>
            </a:r>
          </a:p>
          <a:p>
            <a:pPr marL="0" indent="0">
              <a:buNone/>
            </a:pPr>
            <a:r>
              <a:rPr lang="en-US" dirty="0"/>
              <a:t>MODEL dependent = independent;</a:t>
            </a:r>
          </a:p>
          <a:p>
            <a:pPr marL="0" indent="0">
              <a:buNone/>
            </a:pPr>
            <a:r>
              <a:rPr lang="en-US" dirty="0"/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71791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Reg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1"/>
            <a:ext cx="8534400" cy="4525963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reg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chs11;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bmi = newrace agegroup sex;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52578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This examples refers to a survey data set.  Normally, you use proc </a:t>
            </a:r>
            <a:r>
              <a:rPr lang="en-US" dirty="0" err="1"/>
              <a:t>surveyreg</a:t>
            </a:r>
            <a:r>
              <a:rPr lang="en-US" dirty="0"/>
              <a:t> on survey data, or you use SUDAAN.</a:t>
            </a:r>
          </a:p>
        </p:txBody>
      </p:sp>
    </p:spTree>
    <p:extLst>
      <p:ext uri="{BB962C8B-B14F-4D97-AF65-F5344CB8AC3E}">
        <p14:creationId xmlns:p14="http://schemas.microsoft.com/office/powerpoint/2010/main" val="75305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r>
              <a:rPr lang="en-US" dirty="0"/>
              <a:t>Proc </a:t>
            </a:r>
            <a:r>
              <a:rPr lang="en-US" dirty="0" err="1"/>
              <a:t>univariate</a:t>
            </a:r>
            <a:endParaRPr lang="en-US" dirty="0"/>
          </a:p>
          <a:p>
            <a:r>
              <a:rPr lang="en-US" dirty="0"/>
              <a:t>Macros</a:t>
            </a:r>
          </a:p>
          <a:p>
            <a:r>
              <a:rPr lang="en-US" dirty="0" err="1"/>
              <a:t>Proc</a:t>
            </a:r>
            <a:r>
              <a:rPr lang="en-US" dirty="0"/>
              <a:t> </a:t>
            </a:r>
            <a:r>
              <a:rPr lang="en-US" dirty="0" err="1"/>
              <a:t>reg</a:t>
            </a:r>
            <a:r>
              <a:rPr lang="en-US" dirty="0"/>
              <a:t> (brief example)</a:t>
            </a:r>
          </a:p>
        </p:txBody>
      </p:sp>
    </p:spTree>
    <p:extLst>
      <p:ext uri="{BB962C8B-B14F-4D97-AF65-F5344CB8AC3E}">
        <p14:creationId xmlns:p14="http://schemas.microsoft.com/office/powerpoint/2010/main" val="381834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Repetitive coding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>
                <a:solidFill>
                  <a:srgbClr val="0000FF"/>
                </a:solidFill>
              </a:rPr>
              <a:t>if</a:t>
            </a:r>
            <a:r>
              <a:rPr lang="en-US" sz="2600"/>
              <a:t> </a:t>
            </a:r>
            <a:r>
              <a:rPr lang="en-US" sz="2700">
                <a:solidFill>
                  <a:srgbClr val="339966"/>
                </a:solidFill>
              </a:rPr>
              <a:t>.</a:t>
            </a:r>
            <a:r>
              <a:rPr lang="en-US" sz="2600"/>
              <a:t> &lt; cases1 &lt; cases2 </a:t>
            </a:r>
            <a:r>
              <a:rPr lang="en-US" sz="2600">
                <a:solidFill>
                  <a:srgbClr val="0000FF"/>
                </a:solidFill>
              </a:rPr>
              <a:t>then</a:t>
            </a:r>
            <a:r>
              <a:rPr lang="en-US" sz="2600"/>
              <a:t> trend2 = </a:t>
            </a:r>
            <a:r>
              <a:rPr lang="en-US" sz="2600">
                <a:solidFill>
                  <a:srgbClr val="CC3399"/>
                </a:solidFill>
              </a:rPr>
              <a:t>‘more cases’</a:t>
            </a:r>
            <a:r>
              <a:rPr lang="en-US" sz="26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>
                <a:solidFill>
                  <a:srgbClr val="0000FF"/>
                </a:solidFill>
              </a:rPr>
              <a:t>else if</a:t>
            </a:r>
            <a:r>
              <a:rPr lang="en-US" sz="2600"/>
              <a:t> </a:t>
            </a:r>
            <a:r>
              <a:rPr lang="en-US" sz="2700">
                <a:solidFill>
                  <a:srgbClr val="339966"/>
                </a:solidFill>
              </a:rPr>
              <a:t>.</a:t>
            </a:r>
            <a:r>
              <a:rPr lang="en-US" sz="2600"/>
              <a:t> &lt; cases2 &lt; cases1 </a:t>
            </a:r>
            <a:r>
              <a:rPr lang="en-US" sz="2600">
                <a:solidFill>
                  <a:srgbClr val="0000FF"/>
                </a:solidFill>
              </a:rPr>
              <a:t>then</a:t>
            </a:r>
            <a:r>
              <a:rPr lang="en-US" sz="2600"/>
              <a:t> trend2 = </a:t>
            </a:r>
            <a:r>
              <a:rPr lang="en-US" sz="2600">
                <a:solidFill>
                  <a:srgbClr val="CC3399"/>
                </a:solidFill>
              </a:rPr>
              <a:t>‘fewer cases’</a:t>
            </a:r>
            <a:r>
              <a:rPr lang="en-US" sz="26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>
                <a:solidFill>
                  <a:srgbClr val="0000FF"/>
                </a:solidFill>
              </a:rPr>
              <a:t>else if</a:t>
            </a:r>
            <a:r>
              <a:rPr lang="en-US" sz="2600"/>
              <a:t> </a:t>
            </a:r>
            <a:r>
              <a:rPr lang="en-US" sz="2700">
                <a:solidFill>
                  <a:srgbClr val="339966"/>
                </a:solidFill>
              </a:rPr>
              <a:t>.</a:t>
            </a:r>
            <a:r>
              <a:rPr lang="en-US" sz="2600"/>
              <a:t> &lt; cases1 = cases2 </a:t>
            </a:r>
            <a:r>
              <a:rPr lang="en-US" sz="2600">
                <a:solidFill>
                  <a:srgbClr val="0000FF"/>
                </a:solidFill>
              </a:rPr>
              <a:t>then</a:t>
            </a:r>
            <a:r>
              <a:rPr lang="en-US" sz="2600"/>
              <a:t> trend2 = </a:t>
            </a:r>
            <a:r>
              <a:rPr lang="en-US" sz="2600">
                <a:solidFill>
                  <a:srgbClr val="CC3399"/>
                </a:solidFill>
              </a:rPr>
              <a:t>‘steady’</a:t>
            </a:r>
            <a:r>
              <a:rPr lang="en-US" sz="26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60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>
                <a:solidFill>
                  <a:srgbClr val="0000FF"/>
                </a:solidFill>
              </a:rPr>
              <a:t>if</a:t>
            </a:r>
            <a:r>
              <a:rPr lang="en-US" sz="2600"/>
              <a:t> </a:t>
            </a:r>
            <a:r>
              <a:rPr lang="en-US" sz="2700">
                <a:solidFill>
                  <a:srgbClr val="339966"/>
                </a:solidFill>
              </a:rPr>
              <a:t>.</a:t>
            </a:r>
            <a:r>
              <a:rPr lang="en-US" sz="2600"/>
              <a:t> &lt; cases2 &lt; cases3 </a:t>
            </a:r>
            <a:r>
              <a:rPr lang="en-US" sz="2600">
                <a:solidFill>
                  <a:srgbClr val="0000FF"/>
                </a:solidFill>
              </a:rPr>
              <a:t>then</a:t>
            </a:r>
            <a:r>
              <a:rPr lang="en-US" sz="2600"/>
              <a:t> trend3 = </a:t>
            </a:r>
            <a:r>
              <a:rPr lang="en-US" sz="2600">
                <a:solidFill>
                  <a:srgbClr val="CC3399"/>
                </a:solidFill>
              </a:rPr>
              <a:t>‘more cases’</a:t>
            </a:r>
            <a:r>
              <a:rPr lang="en-US" sz="26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>
                <a:solidFill>
                  <a:srgbClr val="0000FF"/>
                </a:solidFill>
              </a:rPr>
              <a:t>else if</a:t>
            </a:r>
            <a:r>
              <a:rPr lang="en-US" sz="2600"/>
              <a:t> </a:t>
            </a:r>
            <a:r>
              <a:rPr lang="en-US" sz="2700">
                <a:solidFill>
                  <a:srgbClr val="339966"/>
                </a:solidFill>
              </a:rPr>
              <a:t>.</a:t>
            </a:r>
            <a:r>
              <a:rPr lang="en-US" sz="2600"/>
              <a:t> &lt; cases3 &lt; cases2 </a:t>
            </a:r>
            <a:r>
              <a:rPr lang="en-US" sz="2600">
                <a:solidFill>
                  <a:srgbClr val="0000FF"/>
                </a:solidFill>
              </a:rPr>
              <a:t>then</a:t>
            </a:r>
            <a:r>
              <a:rPr lang="en-US" sz="2600"/>
              <a:t> trend3 = </a:t>
            </a:r>
            <a:r>
              <a:rPr lang="en-US" sz="2600">
                <a:solidFill>
                  <a:srgbClr val="CC3399"/>
                </a:solidFill>
              </a:rPr>
              <a:t>‘fewer cases’</a:t>
            </a:r>
            <a:r>
              <a:rPr lang="en-US" sz="26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>
                <a:solidFill>
                  <a:srgbClr val="0000FF"/>
                </a:solidFill>
              </a:rPr>
              <a:t>else if</a:t>
            </a:r>
            <a:r>
              <a:rPr lang="en-US" sz="2600"/>
              <a:t> </a:t>
            </a:r>
            <a:r>
              <a:rPr lang="en-US" sz="2700">
                <a:solidFill>
                  <a:srgbClr val="339966"/>
                </a:solidFill>
              </a:rPr>
              <a:t>.</a:t>
            </a:r>
            <a:r>
              <a:rPr lang="en-US" sz="2600"/>
              <a:t> &lt; cases2 = cases3 </a:t>
            </a:r>
            <a:r>
              <a:rPr lang="en-US" sz="2600">
                <a:solidFill>
                  <a:srgbClr val="0000FF"/>
                </a:solidFill>
              </a:rPr>
              <a:t>then</a:t>
            </a:r>
            <a:r>
              <a:rPr lang="en-US" sz="2600"/>
              <a:t> trend3 = </a:t>
            </a:r>
            <a:r>
              <a:rPr lang="en-US" sz="2600">
                <a:solidFill>
                  <a:srgbClr val="CC3399"/>
                </a:solidFill>
              </a:rPr>
              <a:t>‘steady’</a:t>
            </a:r>
            <a:r>
              <a:rPr lang="en-US" sz="26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6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>
                <a:solidFill>
                  <a:srgbClr val="0000FF"/>
                </a:solidFill>
              </a:rPr>
              <a:t>if</a:t>
            </a:r>
            <a:r>
              <a:rPr lang="en-US" sz="2600"/>
              <a:t> </a:t>
            </a:r>
            <a:r>
              <a:rPr lang="en-US" sz="2700">
                <a:solidFill>
                  <a:srgbClr val="339966"/>
                </a:solidFill>
              </a:rPr>
              <a:t>.</a:t>
            </a:r>
            <a:r>
              <a:rPr lang="en-US" sz="2600"/>
              <a:t> &lt; cases3 &lt; cases4 </a:t>
            </a:r>
            <a:r>
              <a:rPr lang="en-US" sz="2600">
                <a:solidFill>
                  <a:srgbClr val="0000FF"/>
                </a:solidFill>
              </a:rPr>
              <a:t>then</a:t>
            </a:r>
            <a:r>
              <a:rPr lang="en-US" sz="2600"/>
              <a:t> trend4 = </a:t>
            </a:r>
            <a:r>
              <a:rPr lang="en-US" sz="2600">
                <a:solidFill>
                  <a:srgbClr val="CC3399"/>
                </a:solidFill>
              </a:rPr>
              <a:t>‘more cases’</a:t>
            </a:r>
            <a:r>
              <a:rPr lang="en-US" sz="26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>
                <a:solidFill>
                  <a:srgbClr val="0000FF"/>
                </a:solidFill>
              </a:rPr>
              <a:t>else if</a:t>
            </a:r>
            <a:r>
              <a:rPr lang="en-US" sz="2600"/>
              <a:t> </a:t>
            </a:r>
            <a:r>
              <a:rPr lang="en-US" sz="2700">
                <a:solidFill>
                  <a:srgbClr val="339966"/>
                </a:solidFill>
              </a:rPr>
              <a:t>.</a:t>
            </a:r>
            <a:r>
              <a:rPr lang="en-US" sz="2600"/>
              <a:t> &lt; cases4 &lt; cases3 </a:t>
            </a:r>
            <a:r>
              <a:rPr lang="en-US" sz="2600">
                <a:solidFill>
                  <a:srgbClr val="0000FF"/>
                </a:solidFill>
              </a:rPr>
              <a:t>then</a:t>
            </a:r>
            <a:r>
              <a:rPr lang="en-US" sz="2600"/>
              <a:t> trend4 = </a:t>
            </a:r>
            <a:r>
              <a:rPr lang="en-US" sz="2600">
                <a:solidFill>
                  <a:srgbClr val="CC3399"/>
                </a:solidFill>
              </a:rPr>
              <a:t>‘fewer cases’</a:t>
            </a:r>
            <a:r>
              <a:rPr lang="en-US" sz="26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>
                <a:solidFill>
                  <a:srgbClr val="0000FF"/>
                </a:solidFill>
              </a:rPr>
              <a:t>else if</a:t>
            </a:r>
            <a:r>
              <a:rPr lang="en-US" sz="2600"/>
              <a:t> </a:t>
            </a:r>
            <a:r>
              <a:rPr lang="en-US" sz="2700">
                <a:solidFill>
                  <a:srgbClr val="339966"/>
                </a:solidFill>
              </a:rPr>
              <a:t>.</a:t>
            </a:r>
            <a:r>
              <a:rPr lang="en-US" sz="2600"/>
              <a:t> &lt; cases3 = cases4 </a:t>
            </a:r>
            <a:r>
              <a:rPr lang="en-US" sz="2600">
                <a:solidFill>
                  <a:srgbClr val="0000FF"/>
                </a:solidFill>
              </a:rPr>
              <a:t>then</a:t>
            </a:r>
            <a:r>
              <a:rPr lang="en-US" sz="2600"/>
              <a:t> trend4 = </a:t>
            </a:r>
            <a:r>
              <a:rPr lang="en-US" sz="2600">
                <a:solidFill>
                  <a:srgbClr val="CC3399"/>
                </a:solidFill>
              </a:rPr>
              <a:t>‘steady’</a:t>
            </a:r>
            <a:r>
              <a:rPr lang="en-US" sz="26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8001000" y="6400800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Source: M Pfeiffer</a:t>
            </a:r>
          </a:p>
        </p:txBody>
      </p:sp>
    </p:spTree>
    <p:extLst>
      <p:ext uri="{BB962C8B-B14F-4D97-AF65-F5344CB8AC3E}">
        <p14:creationId xmlns:p14="http://schemas.microsoft.com/office/powerpoint/2010/main" val="307573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Temporary grouping of variables </a:t>
            </a:r>
          </a:p>
          <a:p>
            <a:pPr>
              <a:lnSpc>
                <a:spcPct val="90000"/>
              </a:lnSpc>
            </a:pPr>
            <a:r>
              <a:rPr lang="en-US" dirty="0"/>
              <a:t>Allow for actions to be repeated on multiple variables at the same time</a:t>
            </a:r>
          </a:p>
          <a:p>
            <a:pPr>
              <a:lnSpc>
                <a:spcPct val="90000"/>
              </a:lnSpc>
            </a:pPr>
            <a:r>
              <a:rPr lang="en-US" dirty="0"/>
              <a:t>Exists only for the duration of the data step</a:t>
            </a:r>
          </a:p>
          <a:p>
            <a:pPr>
              <a:lnSpc>
                <a:spcPct val="90000"/>
              </a:lnSpc>
            </a:pPr>
            <a:r>
              <a:rPr lang="en-US" dirty="0"/>
              <a:t>Often referenced within do loops </a:t>
            </a:r>
          </a:p>
          <a:p>
            <a:pPr>
              <a:lnSpc>
                <a:spcPct val="90000"/>
              </a:lnSpc>
            </a:pPr>
            <a:r>
              <a:rPr lang="en-US" dirty="0"/>
              <a:t>Can be used to create new variables</a:t>
            </a:r>
          </a:p>
        </p:txBody>
      </p:sp>
    </p:spTree>
    <p:extLst>
      <p:ext uri="{BB962C8B-B14F-4D97-AF65-F5344CB8AC3E}">
        <p14:creationId xmlns:p14="http://schemas.microsoft.com/office/powerpoint/2010/main" val="36904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syntax – array name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00201"/>
            <a:ext cx="8610600" cy="47545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dirty="0"/>
              <a:t>ARRAY   </a:t>
            </a:r>
            <a:r>
              <a:rPr lang="en-US" i="1" dirty="0"/>
              <a:t>name</a:t>
            </a:r>
            <a:r>
              <a:rPr lang="en-US" dirty="0"/>
              <a:t>   (n)   $   variable-list;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Name</a:t>
            </a:r>
          </a:p>
          <a:p>
            <a:pPr lvl="1"/>
            <a:r>
              <a:rPr lang="en-US" dirty="0"/>
              <a:t>Names the array</a:t>
            </a:r>
          </a:p>
          <a:p>
            <a:pPr lvl="1"/>
            <a:r>
              <a:rPr lang="en-US" dirty="0"/>
              <a:t>Can’t be the same as a variable name</a:t>
            </a:r>
          </a:p>
          <a:p>
            <a:r>
              <a:rPr lang="en-US" dirty="0"/>
              <a:t>(n)</a:t>
            </a:r>
          </a:p>
          <a:p>
            <a:pPr lvl="1"/>
            <a:r>
              <a:rPr lang="en-US" dirty="0"/>
              <a:t> number of variables in the array</a:t>
            </a:r>
          </a:p>
          <a:p>
            <a:r>
              <a:rPr lang="en-US" dirty="0"/>
              <a:t>$</a:t>
            </a:r>
          </a:p>
          <a:p>
            <a:pPr lvl="1"/>
            <a:r>
              <a:rPr lang="en-US" dirty="0"/>
              <a:t>Only necessary for character variables (if not already defined as character)</a:t>
            </a:r>
          </a:p>
          <a:p>
            <a:r>
              <a:rPr lang="en-US" dirty="0"/>
              <a:t>Variable-list</a:t>
            </a:r>
          </a:p>
          <a:p>
            <a:pPr lvl="1"/>
            <a:r>
              <a:rPr lang="en-US" dirty="0"/>
              <a:t>Specifies variables included in the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9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.</a:t>
            </a:r>
            <a:r>
              <a:rPr lang="en-US" dirty="0" err="1"/>
              <a:t>sas</a:t>
            </a:r>
            <a:r>
              <a:rPr lang="en-US" dirty="0"/>
              <a:t> file “Session 8” to see an example of use of an array</a:t>
            </a:r>
          </a:p>
        </p:txBody>
      </p:sp>
    </p:spTree>
    <p:extLst>
      <p:ext uri="{BB962C8B-B14F-4D97-AF65-F5344CB8AC3E}">
        <p14:creationId xmlns:p14="http://schemas.microsoft.com/office/powerpoint/2010/main" val="282225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 stores the code you put in your macro, then executes the code when you write/run a %MACRO statement.</a:t>
            </a:r>
          </a:p>
          <a:p>
            <a:r>
              <a:rPr lang="en-US" dirty="0"/>
              <a:t>Very useful whenever you have to repeat the same code over and over again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“Macro Sandwich”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%MACRO </a:t>
            </a:r>
            <a:r>
              <a:rPr lang="en-US" i="1" dirty="0"/>
              <a:t>macro-name</a:t>
            </a:r>
            <a:r>
              <a:rPr lang="en-US" dirty="0"/>
              <a:t>( );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for macro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%MEND </a:t>
            </a:r>
            <a:r>
              <a:rPr lang="en-US" i="1" dirty="0"/>
              <a:t>macro-name;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2307" y="1717964"/>
            <a:ext cx="74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Bread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7400" y="5181600"/>
            <a:ext cx="74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Bread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1030" y="35052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filling</a:t>
            </a:r>
          </a:p>
        </p:txBody>
      </p:sp>
    </p:spTree>
    <p:extLst>
      <p:ext uri="{BB962C8B-B14F-4D97-AF65-F5344CB8AC3E}">
        <p14:creationId xmlns:p14="http://schemas.microsoft.com/office/powerpoint/2010/main" val="64476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Step 1: write the code (“filling”)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1"/>
            <a:ext cx="8610600" cy="452596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proc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freq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urier New"/>
              </a:rPr>
              <a:t>data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= chs11;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latin typeface="Courier New"/>
              </a:rPr>
              <a:t>tables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variable * (sex agegroup borough newrace); 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latin typeface="Courier New"/>
              </a:rPr>
              <a:t>weight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 wt12_dual;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b="0" dirty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7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644</Words>
  <Application>Microsoft Office PowerPoint</Application>
  <PresentationFormat>Widescreen</PresentationFormat>
  <Paragraphs>108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Intro to SAS for Data Management and Analysis</vt:lpstr>
      <vt:lpstr>Outline for today</vt:lpstr>
      <vt:lpstr>Repetitive coding</vt:lpstr>
      <vt:lpstr>Arrays</vt:lpstr>
      <vt:lpstr>Array syntax – array name</vt:lpstr>
      <vt:lpstr>Practice exercise</vt:lpstr>
      <vt:lpstr>Macros</vt:lpstr>
      <vt:lpstr>Building a “Macro Sandwich”</vt:lpstr>
      <vt:lpstr>Step 1: write the code (“filling”)</vt:lpstr>
      <vt:lpstr>Step 2:  Put the “&amp;” symbol in front of the variable(s) you want to vary </vt:lpstr>
      <vt:lpstr>Step 3:  Add the “bread”</vt:lpstr>
      <vt:lpstr>Step 4: Execute the macro</vt:lpstr>
      <vt:lpstr>Proc univariate</vt:lpstr>
      <vt:lpstr>Proc Reg</vt:lpstr>
      <vt:lpstr>Proc Reg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SAS for Data Management and Analysis</dc:title>
  <dc:creator>LBlaze</dc:creator>
  <cp:lastModifiedBy>LBlaze</cp:lastModifiedBy>
  <cp:revision>3</cp:revision>
  <dcterms:created xsi:type="dcterms:W3CDTF">2016-08-06T03:48:03Z</dcterms:created>
  <dcterms:modified xsi:type="dcterms:W3CDTF">2016-08-06T04:00:26Z</dcterms:modified>
</cp:coreProperties>
</file>