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82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69" r:id="rId18"/>
    <p:sldId id="274" r:id="rId19"/>
    <p:sldId id="276" r:id="rId20"/>
    <p:sldId id="275" r:id="rId21"/>
    <p:sldId id="277" r:id="rId22"/>
    <p:sldId id="278" r:id="rId23"/>
    <p:sldId id="280" r:id="rId24"/>
    <p:sldId id="279" r:id="rId25"/>
    <p:sldId id="283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BDB371-1C05-4FD4-BB0E-FCEE5EB6F818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79EC5-FF7A-4F3C-B2A5-7990A1EBF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50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Asterisk</a:t>
            </a:r>
            <a:r>
              <a:rPr lang="en-US" baseline="0" dirty="0"/>
              <a:t> denotes a ‘by’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79EC5-FF7A-4F3C-B2A5-7990A1EBFF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50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79EC5-FF7A-4F3C-B2A5-7990A1EBFF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60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5589FD-26FE-8C46-9BB2-9ECD108CF4D6}" type="slidenum">
              <a:rPr lang="en-US"/>
              <a:pPr/>
              <a:t>13</a:t>
            </a:fld>
            <a:endParaRPr lang="en-US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Parentheses indicates multiple values for the table command.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DDD1F2-1E93-234F-B7B8-B54D669E622D}" type="slidenum">
              <a:rPr lang="en-US"/>
              <a:pPr/>
              <a:t>14</a:t>
            </a:fld>
            <a:endParaRPr lang="en-US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E77DED-3448-4D4D-9520-3C86F3B12EAB}" type="slidenum">
              <a:rPr lang="en-US"/>
              <a:pPr/>
              <a:t>15</a:t>
            </a:fld>
            <a:endParaRPr lang="en-US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EA4B57-6ECE-2B4B-84F8-ADA7CA54B010}" type="slidenum">
              <a:rPr lang="en-US"/>
              <a:pPr/>
              <a:t>16</a:t>
            </a:fld>
            <a:endParaRPr lang="en-US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Green =</a:t>
            </a:r>
            <a:r>
              <a:rPr lang="en-US" baseline="0" dirty="0"/>
              <a:t> range of values </a:t>
            </a:r>
          </a:p>
          <a:p>
            <a:pPr eaLnBrk="1" hangingPunct="1"/>
            <a:r>
              <a:rPr lang="en-US" baseline="0" dirty="0"/>
              <a:t>$ indicates character variable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CD8810-A329-8D4F-BFD1-314DB93351C3}" type="slidenum">
              <a:rPr lang="en-US"/>
              <a:pPr/>
              <a:t>18</a:t>
            </a:fld>
            <a:endParaRPr lang="en-US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Output</a:t>
            </a:r>
            <a:r>
              <a:rPr lang="en-US" baseline="0" dirty="0"/>
              <a:t> delivery system –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79EC5-FF7A-4F3C-B2A5-7990A1EBFF8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88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79EC5-FF7A-4F3C-B2A5-7990A1EBFF8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4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515B-9C09-4435-86AC-AAC4045ED2C0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E39E3-AB13-4865-9E23-7C582FBF2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47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515B-9C09-4435-86AC-AAC4045ED2C0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E39E3-AB13-4865-9E23-7C582FBF2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6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515B-9C09-4435-86AC-AAC4045ED2C0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E39E3-AB13-4865-9E23-7C582FBF2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17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515B-9C09-4435-86AC-AAC4045ED2C0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E39E3-AB13-4865-9E23-7C582FBF2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67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515B-9C09-4435-86AC-AAC4045ED2C0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E39E3-AB13-4865-9E23-7C582FBF2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7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515B-9C09-4435-86AC-AAC4045ED2C0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E39E3-AB13-4865-9E23-7C582FBF2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07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515B-9C09-4435-86AC-AAC4045ED2C0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E39E3-AB13-4865-9E23-7C582FBF2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2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515B-9C09-4435-86AC-AAC4045ED2C0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E39E3-AB13-4865-9E23-7C582FBF2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36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515B-9C09-4435-86AC-AAC4045ED2C0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E39E3-AB13-4865-9E23-7C582FBF2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45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515B-9C09-4435-86AC-AAC4045ED2C0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E39E3-AB13-4865-9E23-7C582FBF2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92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515B-9C09-4435-86AC-AAC4045ED2C0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E39E3-AB13-4865-9E23-7C582FBF2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81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C515B-9C09-4435-86AC-AAC4045ED2C0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E39E3-AB13-4865-9E23-7C582FBF2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06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Introduction to SAS for Data Management and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4</a:t>
            </a:r>
          </a:p>
        </p:txBody>
      </p:sp>
    </p:spTree>
    <p:extLst>
      <p:ext uri="{BB962C8B-B14F-4D97-AF65-F5344CB8AC3E}">
        <p14:creationId xmlns:p14="http://schemas.microsoft.com/office/powerpoint/2010/main" val="2275363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 FREQ</a:t>
            </a:r>
            <a:br>
              <a:rPr lang="en-US" dirty="0"/>
            </a:br>
            <a:r>
              <a:rPr lang="en-US" dirty="0"/>
              <a:t>two-way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rgbClr val="000066"/>
                </a:solidFill>
              </a:rPr>
              <a:t>PROC FREQ</a:t>
            </a:r>
            <a:r>
              <a:rPr lang="en-US" dirty="0"/>
              <a:t> </a:t>
            </a:r>
            <a:r>
              <a:rPr lang="en-US" dirty="0">
                <a:solidFill>
                  <a:srgbClr val="3333FF"/>
                </a:solidFill>
              </a:rPr>
              <a:t>data</a:t>
            </a:r>
            <a:r>
              <a:rPr lang="en-US" dirty="0"/>
              <a:t>=</a:t>
            </a:r>
            <a:r>
              <a:rPr lang="en-US" dirty="0" err="1"/>
              <a:t>ref.classds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3333FF"/>
                </a:solidFill>
              </a:rPr>
              <a:t>tables</a:t>
            </a:r>
            <a:r>
              <a:rPr lang="en-US" dirty="0"/>
              <a:t> gender*location </a:t>
            </a:r>
            <a:r>
              <a:rPr lang="en-US" b="1" i="1" dirty="0">
                <a:solidFill>
                  <a:schemeClr val="accent6"/>
                </a:solidFill>
              </a:rPr>
              <a:t>/</a:t>
            </a:r>
            <a:r>
              <a:rPr lang="en-US" dirty="0"/>
              <a:t> </a:t>
            </a:r>
            <a:r>
              <a:rPr lang="en-US" dirty="0">
                <a:solidFill>
                  <a:srgbClr val="3333FF"/>
                </a:solidFill>
              </a:rPr>
              <a:t>missing list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>
                <a:solidFill>
                  <a:srgbClr val="000066"/>
                </a:solidFill>
              </a:rPr>
              <a:t>run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/* List option */</a:t>
            </a:r>
          </a:p>
          <a:p>
            <a:r>
              <a:rPr lang="en-US" dirty="0"/>
              <a:t>Shows all possible combinations of variable categories</a:t>
            </a:r>
          </a:p>
          <a:p>
            <a:r>
              <a:rPr lang="en-US" dirty="0"/>
              <a:t>Gives cumulative frequencies and percentages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657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 FREQ</a:t>
            </a:r>
            <a:br>
              <a:rPr lang="en-US" dirty="0"/>
            </a:br>
            <a:r>
              <a:rPr lang="en-US" b="1" dirty="0">
                <a:solidFill>
                  <a:srgbClr val="00B0F0"/>
                </a:solidFill>
              </a:rPr>
              <a:t>n</a:t>
            </a:r>
            <a:r>
              <a:rPr lang="en-US" dirty="0"/>
              <a:t>-way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rgbClr val="000066"/>
                </a:solidFill>
              </a:rPr>
              <a:t>PROC FREQ</a:t>
            </a:r>
            <a:r>
              <a:rPr lang="en-US" dirty="0"/>
              <a:t> </a:t>
            </a:r>
            <a:r>
              <a:rPr lang="en-US" dirty="0">
                <a:solidFill>
                  <a:srgbClr val="3333FF"/>
                </a:solidFill>
              </a:rPr>
              <a:t>data</a:t>
            </a:r>
            <a:r>
              <a:rPr lang="en-US" dirty="0"/>
              <a:t>=</a:t>
            </a:r>
            <a:r>
              <a:rPr lang="en-US" dirty="0" err="1"/>
              <a:t>ref.classds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3333FF"/>
                </a:solidFill>
              </a:rPr>
              <a:t>tables</a:t>
            </a:r>
            <a:r>
              <a:rPr lang="en-US" dirty="0"/>
              <a:t> borough*gender*location / </a:t>
            </a:r>
            <a:r>
              <a:rPr lang="en-US" dirty="0">
                <a:solidFill>
                  <a:srgbClr val="3333FF"/>
                </a:solidFill>
              </a:rPr>
              <a:t>missing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>
                <a:solidFill>
                  <a:srgbClr val="000066"/>
                </a:solidFill>
              </a:rPr>
              <a:t>run</a:t>
            </a:r>
            <a:r>
              <a:rPr lang="en-US" dirty="0"/>
              <a:t>;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Strata*rows*columns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246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 FREQ</a:t>
            </a:r>
            <a:br>
              <a:rPr lang="en-US" dirty="0"/>
            </a:br>
            <a:r>
              <a:rPr lang="en-US" dirty="0">
                <a:solidFill>
                  <a:srgbClr val="3333FF"/>
                </a:solidFill>
              </a:rPr>
              <a:t>where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rgbClr val="000066"/>
                </a:solidFill>
              </a:rPr>
              <a:t>PROC FREQ</a:t>
            </a:r>
            <a:r>
              <a:rPr lang="en-US" dirty="0"/>
              <a:t> </a:t>
            </a:r>
            <a:r>
              <a:rPr lang="en-US" dirty="0">
                <a:solidFill>
                  <a:srgbClr val="3333FF"/>
                </a:solidFill>
              </a:rPr>
              <a:t>data</a:t>
            </a:r>
            <a:r>
              <a:rPr lang="en-US" dirty="0"/>
              <a:t>=</a:t>
            </a:r>
            <a:r>
              <a:rPr lang="en-US" dirty="0" err="1"/>
              <a:t>ref.classds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3333FF"/>
                </a:solidFill>
              </a:rPr>
              <a:t>tables</a:t>
            </a:r>
            <a:r>
              <a:rPr lang="en-US" dirty="0"/>
              <a:t> gender*location / </a:t>
            </a:r>
            <a:r>
              <a:rPr lang="en-US" dirty="0">
                <a:solidFill>
                  <a:srgbClr val="3333FF"/>
                </a:solidFill>
              </a:rPr>
              <a:t>missing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3333FF"/>
                </a:solidFill>
              </a:rPr>
              <a:t>where</a:t>
            </a:r>
            <a:r>
              <a:rPr lang="en-US" dirty="0"/>
              <a:t> borough = </a:t>
            </a:r>
            <a:r>
              <a:rPr lang="en-US" dirty="0">
                <a:solidFill>
                  <a:srgbClr val="339966"/>
                </a:solidFill>
              </a:rPr>
              <a:t>1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>
                <a:solidFill>
                  <a:srgbClr val="000066"/>
                </a:solidFill>
              </a:rPr>
              <a:t>run</a:t>
            </a:r>
            <a:r>
              <a:rPr lang="en-US" dirty="0"/>
              <a:t>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Reminder:  can use where statements in procedures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539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PROC FREQ – multiple two-way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800" dirty="0">
                <a:solidFill>
                  <a:srgbClr val="000066"/>
                </a:solidFill>
              </a:rPr>
              <a:t>PROC FREQ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3333FF"/>
                </a:solidFill>
              </a:rPr>
              <a:t>data</a:t>
            </a:r>
            <a:r>
              <a:rPr lang="en-US" sz="2800" dirty="0"/>
              <a:t>=</a:t>
            </a:r>
            <a:r>
              <a:rPr lang="en-US" sz="2800" dirty="0" err="1"/>
              <a:t>ref.classds</a:t>
            </a:r>
            <a:r>
              <a:rPr lang="en-US" sz="2800" dirty="0"/>
              <a:t>;</a:t>
            </a:r>
          </a:p>
          <a:p>
            <a:pPr eaLnBrk="1" hangingPunct="1">
              <a:buFontTx/>
              <a:buNone/>
            </a:pPr>
            <a:r>
              <a:rPr lang="en-US" sz="2800" dirty="0"/>
              <a:t>	</a:t>
            </a:r>
            <a:r>
              <a:rPr lang="en-US" sz="2800" dirty="0">
                <a:solidFill>
                  <a:srgbClr val="3333FF"/>
                </a:solidFill>
              </a:rPr>
              <a:t>tables</a:t>
            </a:r>
            <a:r>
              <a:rPr lang="en-US" sz="2800" dirty="0"/>
              <a:t> gender*location / </a:t>
            </a:r>
            <a:r>
              <a:rPr lang="en-US" sz="2800" dirty="0">
                <a:solidFill>
                  <a:srgbClr val="3333FF"/>
                </a:solidFill>
              </a:rPr>
              <a:t>missing</a:t>
            </a:r>
            <a:r>
              <a:rPr lang="en-US" sz="2800" dirty="0"/>
              <a:t>;</a:t>
            </a:r>
          </a:p>
          <a:p>
            <a:pPr eaLnBrk="1" hangingPunct="1">
              <a:buFontTx/>
              <a:buNone/>
            </a:pPr>
            <a:r>
              <a:rPr lang="en-US" sz="2800" dirty="0"/>
              <a:t>	</a:t>
            </a:r>
            <a:r>
              <a:rPr lang="en-US" sz="2800" dirty="0">
                <a:solidFill>
                  <a:srgbClr val="3333FF"/>
                </a:solidFill>
              </a:rPr>
              <a:t>tables</a:t>
            </a:r>
            <a:r>
              <a:rPr lang="en-US" sz="2800" dirty="0"/>
              <a:t> gender*borough / </a:t>
            </a:r>
            <a:r>
              <a:rPr lang="en-US" sz="2800" dirty="0">
                <a:solidFill>
                  <a:srgbClr val="3333FF"/>
                </a:solidFill>
              </a:rPr>
              <a:t>missing</a:t>
            </a:r>
            <a:r>
              <a:rPr lang="en-US" sz="2800" dirty="0"/>
              <a:t>;</a:t>
            </a:r>
          </a:p>
          <a:p>
            <a:pPr eaLnBrk="1" hangingPunct="1">
              <a:buFontTx/>
              <a:buNone/>
            </a:pPr>
            <a:r>
              <a:rPr lang="en-US" sz="2800" dirty="0">
                <a:solidFill>
                  <a:srgbClr val="000066"/>
                </a:solidFill>
              </a:rPr>
              <a:t>run</a:t>
            </a:r>
            <a:r>
              <a:rPr lang="en-US" sz="2800" dirty="0"/>
              <a:t>;</a:t>
            </a:r>
          </a:p>
          <a:p>
            <a:pPr eaLnBrk="1" hangingPunct="1">
              <a:buFontTx/>
              <a:buNone/>
            </a:pPr>
            <a:endParaRPr lang="en-US" sz="2800" dirty="0"/>
          </a:p>
          <a:p>
            <a:pPr eaLnBrk="1" hangingPunct="1">
              <a:buFontTx/>
              <a:buNone/>
            </a:pPr>
            <a:r>
              <a:rPr lang="en-US" sz="2800" dirty="0">
                <a:solidFill>
                  <a:srgbClr val="000066"/>
                </a:solidFill>
              </a:rPr>
              <a:t>PROC FREQ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3333FF"/>
                </a:solidFill>
              </a:rPr>
              <a:t>data</a:t>
            </a:r>
            <a:r>
              <a:rPr lang="en-US" sz="2800" dirty="0"/>
              <a:t>=</a:t>
            </a:r>
            <a:r>
              <a:rPr lang="en-US" sz="2800" dirty="0" err="1"/>
              <a:t>ref.classds</a:t>
            </a:r>
            <a:r>
              <a:rPr lang="en-US" sz="2800" dirty="0"/>
              <a:t>;</a:t>
            </a:r>
          </a:p>
          <a:p>
            <a:pPr eaLnBrk="1" hangingPunct="1">
              <a:buFontTx/>
              <a:buNone/>
            </a:pPr>
            <a:r>
              <a:rPr lang="en-US" sz="2800" dirty="0"/>
              <a:t>	</a:t>
            </a:r>
            <a:r>
              <a:rPr lang="en-US" sz="2800" dirty="0">
                <a:solidFill>
                  <a:srgbClr val="3333FF"/>
                </a:solidFill>
              </a:rPr>
              <a:t>tables</a:t>
            </a:r>
            <a:r>
              <a:rPr lang="en-US" sz="2800" dirty="0"/>
              <a:t> gender* (location borough) / </a:t>
            </a:r>
            <a:r>
              <a:rPr lang="en-US" sz="2800" dirty="0">
                <a:solidFill>
                  <a:srgbClr val="3333FF"/>
                </a:solidFill>
              </a:rPr>
              <a:t>missing</a:t>
            </a:r>
            <a:r>
              <a:rPr lang="en-US" sz="2800" dirty="0"/>
              <a:t>;</a:t>
            </a:r>
          </a:p>
          <a:p>
            <a:pPr eaLnBrk="1" hangingPunct="1">
              <a:buFontTx/>
              <a:buNone/>
            </a:pPr>
            <a:r>
              <a:rPr lang="en-US" sz="2800" dirty="0">
                <a:solidFill>
                  <a:srgbClr val="000066"/>
                </a:solidFill>
              </a:rPr>
              <a:t>run</a:t>
            </a:r>
            <a:r>
              <a:rPr lang="en-US" sz="2800" dirty="0"/>
              <a:t>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62200" y="6019800"/>
            <a:ext cx="35735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These two procs are equivalent.</a:t>
            </a:r>
          </a:p>
        </p:txBody>
      </p:sp>
    </p:spTree>
    <p:extLst>
      <p:ext uri="{BB962C8B-B14F-4D97-AF65-F5344CB8AC3E}">
        <p14:creationId xmlns:p14="http://schemas.microsoft.com/office/powerpoint/2010/main" val="3798153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Formats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Formats allow you to substitute descriptive text for the values of variables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Never affect the values of the variables themselves, only the appearance of them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Use double quotes when an apostrophe appears in the text of your value label</a:t>
            </a:r>
          </a:p>
        </p:txBody>
      </p:sp>
    </p:spTree>
    <p:extLst>
      <p:ext uri="{BB962C8B-B14F-4D97-AF65-F5344CB8AC3E}">
        <p14:creationId xmlns:p14="http://schemas.microsoft.com/office/powerpoint/2010/main" val="93309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Proc format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dirty="0">
              <a:solidFill>
                <a:srgbClr val="000066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1800" dirty="0"/>
              <a:t>Format name up to 32 characters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/>
              <a:t>Cannot end in a number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/>
              <a:t>If character variable, add $ in front of format name (as one of 32 characters)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dirty="0">
              <a:solidFill>
                <a:srgbClr val="000066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000066"/>
                </a:solidFill>
              </a:rPr>
              <a:t>Proc format</a:t>
            </a:r>
            <a:r>
              <a:rPr lang="en-US" sz="1800" dirty="0"/>
              <a:t> 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3333FF"/>
                </a:solidFill>
              </a:rPr>
              <a:t>value</a:t>
            </a:r>
            <a:r>
              <a:rPr lang="en-US" sz="1800" dirty="0"/>
              <a:t> </a:t>
            </a:r>
            <a:r>
              <a:rPr lang="en-US" sz="1800" dirty="0" err="1"/>
              <a:t>formatname</a:t>
            </a:r>
            <a:endParaRPr lang="en-US" sz="18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		range/value1 = </a:t>
            </a:r>
            <a:r>
              <a:rPr lang="en-US" sz="1800" dirty="0">
                <a:solidFill>
                  <a:srgbClr val="993366"/>
                </a:solidFill>
              </a:rPr>
              <a:t>‘label1’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		range/value2 = </a:t>
            </a:r>
            <a:r>
              <a:rPr lang="en-US" sz="1800" dirty="0">
                <a:solidFill>
                  <a:srgbClr val="993366"/>
                </a:solidFill>
              </a:rPr>
              <a:t>‘label2’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		…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	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3333FF"/>
                </a:solidFill>
              </a:rPr>
              <a:t>value</a:t>
            </a:r>
            <a:r>
              <a:rPr lang="en-US" sz="1800" dirty="0"/>
              <a:t> $</a:t>
            </a:r>
            <a:r>
              <a:rPr lang="en-US" sz="1800" dirty="0" err="1"/>
              <a:t>formatname</a:t>
            </a:r>
            <a:endParaRPr lang="en-US" sz="18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		</a:t>
            </a:r>
            <a:r>
              <a:rPr lang="en-US" sz="1800" dirty="0">
                <a:solidFill>
                  <a:srgbClr val="993366"/>
                </a:solidFill>
              </a:rPr>
              <a:t>‘value1’</a:t>
            </a:r>
            <a:r>
              <a:rPr lang="en-US" sz="1800" dirty="0"/>
              <a:t> = </a:t>
            </a:r>
            <a:r>
              <a:rPr lang="en-US" sz="1800" dirty="0">
                <a:solidFill>
                  <a:srgbClr val="993366"/>
                </a:solidFill>
              </a:rPr>
              <a:t>‘label1’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		</a:t>
            </a:r>
            <a:r>
              <a:rPr lang="en-US" sz="1800" dirty="0">
                <a:solidFill>
                  <a:srgbClr val="993366"/>
                </a:solidFill>
              </a:rPr>
              <a:t>‘value2’</a:t>
            </a:r>
            <a:r>
              <a:rPr lang="en-US" sz="1800" dirty="0"/>
              <a:t> = </a:t>
            </a:r>
            <a:r>
              <a:rPr lang="en-US" sz="1800" dirty="0">
                <a:solidFill>
                  <a:srgbClr val="993366"/>
                </a:solidFill>
              </a:rPr>
              <a:t>‘label2’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	;</a:t>
            </a:r>
          </a:p>
        </p:txBody>
      </p:sp>
    </p:spTree>
    <p:extLst>
      <p:ext uri="{BB962C8B-B14F-4D97-AF65-F5344CB8AC3E}">
        <p14:creationId xmlns:p14="http://schemas.microsoft.com/office/powerpoint/2010/main" val="2972806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Proc format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000066"/>
                </a:solidFill>
              </a:rPr>
              <a:t>Proc format</a:t>
            </a:r>
            <a:r>
              <a:rPr lang="en-US" sz="2000" dirty="0"/>
              <a:t> 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3333FF"/>
                </a:solidFill>
              </a:rPr>
              <a:t>value</a:t>
            </a:r>
            <a:r>
              <a:rPr lang="en-US" sz="2000" dirty="0"/>
              <a:t> </a:t>
            </a:r>
            <a:r>
              <a:rPr lang="en-US" sz="2000" dirty="0" err="1"/>
              <a:t>agefmt</a:t>
            </a:r>
            <a:endParaRPr lang="en-US" sz="20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		</a:t>
            </a:r>
            <a:r>
              <a:rPr lang="en-US" sz="2000" dirty="0">
                <a:solidFill>
                  <a:srgbClr val="339966"/>
                </a:solidFill>
              </a:rPr>
              <a:t>0 - 24</a:t>
            </a:r>
            <a:r>
              <a:rPr lang="en-US" sz="2000" dirty="0"/>
              <a:t> = </a:t>
            </a:r>
            <a:r>
              <a:rPr lang="en-US" sz="2000" dirty="0">
                <a:solidFill>
                  <a:srgbClr val="993366"/>
                </a:solidFill>
              </a:rPr>
              <a:t>‘0 – 24 years old’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		</a:t>
            </a:r>
            <a:r>
              <a:rPr lang="en-US" sz="2000" dirty="0">
                <a:solidFill>
                  <a:srgbClr val="339966"/>
                </a:solidFill>
              </a:rPr>
              <a:t>25 - 34</a:t>
            </a:r>
            <a:r>
              <a:rPr lang="en-US" sz="2000" dirty="0"/>
              <a:t> = </a:t>
            </a:r>
            <a:r>
              <a:rPr lang="en-US" sz="2000" dirty="0">
                <a:solidFill>
                  <a:srgbClr val="993366"/>
                </a:solidFill>
              </a:rPr>
              <a:t>’25 – 34 years old’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993366"/>
                </a:solidFill>
              </a:rPr>
              <a:t>		</a:t>
            </a:r>
            <a:r>
              <a:rPr lang="en-US" sz="2000" dirty="0">
                <a:solidFill>
                  <a:srgbClr val="339966"/>
                </a:solidFill>
              </a:rPr>
              <a:t>35 - 44</a:t>
            </a:r>
            <a:r>
              <a:rPr lang="en-US" sz="2000" dirty="0">
                <a:solidFill>
                  <a:srgbClr val="993366"/>
                </a:solidFill>
              </a:rPr>
              <a:t> </a:t>
            </a:r>
            <a:r>
              <a:rPr lang="en-US" sz="2000" dirty="0"/>
              <a:t>=</a:t>
            </a:r>
            <a:r>
              <a:rPr lang="en-US" sz="2000" dirty="0">
                <a:solidFill>
                  <a:srgbClr val="993366"/>
                </a:solidFill>
              </a:rPr>
              <a:t> ’35 – 44 years old’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993366"/>
                </a:solidFill>
              </a:rPr>
              <a:t>		</a:t>
            </a:r>
            <a:r>
              <a:rPr lang="en-US" sz="2000" dirty="0">
                <a:solidFill>
                  <a:srgbClr val="339966"/>
                </a:solidFill>
              </a:rPr>
              <a:t>45 - 99</a:t>
            </a:r>
            <a:r>
              <a:rPr lang="en-US" sz="2000" dirty="0">
                <a:solidFill>
                  <a:srgbClr val="993366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=</a:t>
            </a:r>
            <a:r>
              <a:rPr lang="en-US" sz="2000" dirty="0">
                <a:solidFill>
                  <a:srgbClr val="993366"/>
                </a:solidFill>
              </a:rPr>
              <a:t> ’45 – 99 years old’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	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3333FF"/>
                </a:solidFill>
              </a:rPr>
              <a:t>	value</a:t>
            </a:r>
            <a:r>
              <a:rPr lang="en-US" sz="2000" dirty="0"/>
              <a:t> $</a:t>
            </a:r>
            <a:r>
              <a:rPr lang="en-US" sz="2000" dirty="0" err="1"/>
              <a:t>borofmt</a:t>
            </a:r>
            <a:endParaRPr lang="en-US" sz="20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		</a:t>
            </a:r>
            <a:r>
              <a:rPr lang="en-US" sz="2000" dirty="0">
                <a:solidFill>
                  <a:srgbClr val="993366"/>
                </a:solidFill>
              </a:rPr>
              <a:t>‘1’</a:t>
            </a:r>
            <a:r>
              <a:rPr lang="en-US" sz="2000" dirty="0"/>
              <a:t> = </a:t>
            </a:r>
            <a:r>
              <a:rPr lang="en-US" sz="2000" dirty="0">
                <a:solidFill>
                  <a:srgbClr val="993366"/>
                </a:solidFill>
              </a:rPr>
              <a:t>‘Bronx’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		</a:t>
            </a:r>
            <a:r>
              <a:rPr lang="en-US" sz="2000" dirty="0">
                <a:solidFill>
                  <a:srgbClr val="993366"/>
                </a:solidFill>
              </a:rPr>
              <a:t>‘2’</a:t>
            </a:r>
            <a:r>
              <a:rPr lang="en-US" sz="2000" dirty="0"/>
              <a:t> = </a:t>
            </a:r>
            <a:r>
              <a:rPr lang="en-US" sz="2000" dirty="0">
                <a:solidFill>
                  <a:srgbClr val="993366"/>
                </a:solidFill>
              </a:rPr>
              <a:t>‘Brooklyn’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		</a:t>
            </a:r>
            <a:r>
              <a:rPr lang="en-US" sz="2000" dirty="0">
                <a:solidFill>
                  <a:srgbClr val="993366"/>
                </a:solidFill>
              </a:rPr>
              <a:t>‘3’</a:t>
            </a:r>
            <a:r>
              <a:rPr lang="en-US" sz="2000" dirty="0"/>
              <a:t> = </a:t>
            </a:r>
            <a:r>
              <a:rPr lang="en-US" sz="2000" dirty="0">
                <a:solidFill>
                  <a:srgbClr val="993366"/>
                </a:solidFill>
              </a:rPr>
              <a:t>‘Manhattan’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993366"/>
                </a:solidFill>
              </a:rPr>
              <a:t>		‘4’ </a:t>
            </a:r>
            <a:r>
              <a:rPr lang="en-US" sz="2000" dirty="0"/>
              <a:t>=</a:t>
            </a:r>
            <a:r>
              <a:rPr lang="en-US" sz="2000" dirty="0">
                <a:solidFill>
                  <a:srgbClr val="993366"/>
                </a:solidFill>
              </a:rPr>
              <a:t> ‘Queens’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993366"/>
                </a:solidFill>
              </a:rPr>
              <a:t>		‘5’ </a:t>
            </a:r>
            <a:r>
              <a:rPr lang="en-US" sz="2000" dirty="0"/>
              <a:t>=</a:t>
            </a:r>
            <a:r>
              <a:rPr lang="en-US" sz="2000" dirty="0">
                <a:solidFill>
                  <a:srgbClr val="993366"/>
                </a:solidFill>
              </a:rPr>
              <a:t> ‘Staten Island’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993366"/>
                </a:solidFill>
              </a:rPr>
              <a:t>	</a:t>
            </a:r>
            <a:r>
              <a:rPr lang="en-US" sz="20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68528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 that are not assigned descriptive text are shown as the value</a:t>
            </a:r>
          </a:p>
          <a:p>
            <a:r>
              <a:rPr lang="en-US" dirty="0"/>
              <a:t>Can use keywords Low, High</a:t>
            </a:r>
          </a:p>
          <a:p>
            <a:pPr>
              <a:buNone/>
            </a:pPr>
            <a:r>
              <a:rPr lang="en-US" dirty="0">
                <a:solidFill>
                  <a:srgbClr val="339966"/>
                </a:solidFill>
              </a:rPr>
              <a:t>		45 </a:t>
            </a:r>
            <a:r>
              <a:rPr lang="en-US" dirty="0"/>
              <a:t>- high</a:t>
            </a:r>
            <a:r>
              <a:rPr lang="en-US" dirty="0">
                <a:solidFill>
                  <a:srgbClr val="993366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>
                <a:solidFill>
                  <a:srgbClr val="993366"/>
                </a:solidFill>
              </a:rPr>
              <a:t> ’45+ years old’</a:t>
            </a:r>
          </a:p>
          <a:p>
            <a:r>
              <a:rPr lang="en-US" dirty="0"/>
              <a:t>Low includes missing for a numeric variable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148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Format statement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/>
              <a:t>Format statements begin with the keyword format, the variables to associate with a format and then the format name, with a period</a:t>
            </a:r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>
                <a:solidFill>
                  <a:srgbClr val="3333FF"/>
                </a:solidFill>
              </a:rPr>
              <a:t>Format</a:t>
            </a:r>
            <a:r>
              <a:rPr lang="en-US"/>
              <a:t> boro_char </a:t>
            </a:r>
            <a:r>
              <a:rPr lang="en-US">
                <a:solidFill>
                  <a:srgbClr val="00CC99"/>
                </a:solidFill>
              </a:rPr>
              <a:t>$borofmt.</a:t>
            </a:r>
            <a:r>
              <a:rPr lang="en-US"/>
              <a:t> age </a:t>
            </a:r>
            <a:r>
              <a:rPr lang="en-US">
                <a:solidFill>
                  <a:srgbClr val="00CC99"/>
                </a:solidFill>
              </a:rPr>
              <a:t>agefmt.</a:t>
            </a:r>
            <a:r>
              <a:rPr lang="en-US"/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>
                <a:solidFill>
                  <a:srgbClr val="FF0000"/>
                </a:solidFill>
              </a:rPr>
              <a:t>X</a:t>
            </a:r>
            <a:r>
              <a:rPr lang="en-US">
                <a:solidFill>
                  <a:srgbClr val="3333FF"/>
                </a:solidFill>
              </a:rPr>
              <a:t>  Format</a:t>
            </a:r>
            <a:r>
              <a:rPr lang="en-US"/>
              <a:t> boro_char age </a:t>
            </a:r>
            <a:r>
              <a:rPr lang="en-US">
                <a:solidFill>
                  <a:srgbClr val="00CC99"/>
                </a:solidFill>
              </a:rPr>
              <a:t>$borofmt.</a:t>
            </a:r>
            <a:r>
              <a:rPr lang="en-US"/>
              <a:t> </a:t>
            </a:r>
            <a:r>
              <a:rPr lang="en-US">
                <a:solidFill>
                  <a:srgbClr val="00CC99"/>
                </a:solidFill>
              </a:rPr>
              <a:t>agefmt.</a:t>
            </a:r>
            <a:r>
              <a:rPr lang="en-US"/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>
                <a:solidFill>
                  <a:srgbClr val="3333FF"/>
                </a:solidFill>
              </a:rPr>
              <a:t>Format</a:t>
            </a:r>
            <a:r>
              <a:rPr lang="en-US"/>
              <a:t> borough age </a:t>
            </a:r>
            <a:r>
              <a:rPr lang="en-US">
                <a:solidFill>
                  <a:srgbClr val="00CC99"/>
                </a:solidFill>
              </a:rPr>
              <a:t>agefmt.</a:t>
            </a:r>
            <a:r>
              <a:rPr lang="en-US"/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>
                <a:solidFill>
                  <a:srgbClr val="FF0000"/>
                </a:solidFill>
              </a:rPr>
              <a:t>X</a:t>
            </a:r>
            <a:r>
              <a:rPr lang="en-US">
                <a:solidFill>
                  <a:srgbClr val="3333FF"/>
                </a:solidFill>
              </a:rPr>
              <a:t>  Format</a:t>
            </a:r>
            <a:r>
              <a:rPr lang="en-US"/>
              <a:t> boro_char age </a:t>
            </a:r>
            <a:r>
              <a:rPr lang="en-US">
                <a:solidFill>
                  <a:srgbClr val="00CC99"/>
                </a:solidFill>
              </a:rPr>
              <a:t>agefmt.</a:t>
            </a:r>
            <a:r>
              <a:rPr lang="en-US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56505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228600"/>
            <a:ext cx="8229600" cy="1143000"/>
          </a:xfrm>
        </p:spPr>
        <p:txBody>
          <a:bodyPr/>
          <a:lstStyle/>
          <a:p>
            <a:r>
              <a:rPr lang="en-US" dirty="0"/>
              <a:t>Format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10668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latin typeface="Courier New"/>
              </a:rPr>
              <a:t>proc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urier New"/>
              </a:rPr>
              <a:t>format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urier New"/>
              </a:rPr>
              <a:t>value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fgender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8080"/>
                </a:solidFill>
                <a:latin typeface="Courier New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= </a:t>
            </a:r>
            <a:r>
              <a:rPr lang="en-US" sz="1800" dirty="0">
                <a:solidFill>
                  <a:srgbClr val="800080"/>
                </a:solidFill>
                <a:latin typeface="Courier New"/>
              </a:rPr>
              <a:t>'male'</a:t>
            </a:r>
            <a:endParaRPr lang="en-US" sz="1800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8080"/>
                </a:solidFill>
                <a:latin typeface="Courier New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800" dirty="0">
                <a:solidFill>
                  <a:srgbClr val="800080"/>
                </a:solidFill>
                <a:latin typeface="Courier New"/>
              </a:rPr>
              <a:t>'female'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8080"/>
                </a:solidFill>
                <a:latin typeface="Courier New"/>
              </a:rPr>
              <a:t>99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800" dirty="0">
                <a:solidFill>
                  <a:srgbClr val="800080"/>
                </a:solidFill>
                <a:latin typeface="Courier New"/>
              </a:rPr>
              <a:t>'missing'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urier New"/>
              </a:rPr>
              <a:t>value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fage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low - </a:t>
            </a:r>
            <a:r>
              <a:rPr lang="en-US" sz="1800" b="1" dirty="0">
                <a:solidFill>
                  <a:srgbClr val="008080"/>
                </a:solidFill>
                <a:latin typeface="Courier New"/>
              </a:rPr>
              <a:t>25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800" dirty="0">
                <a:solidFill>
                  <a:srgbClr val="800080"/>
                </a:solidFill>
                <a:latin typeface="Courier New"/>
              </a:rPr>
              <a:t>'0-25'</a:t>
            </a:r>
            <a:endParaRPr lang="en-US" sz="1800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8080"/>
                </a:solidFill>
                <a:latin typeface="Courier New"/>
              </a:rPr>
              <a:t>26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- high = </a:t>
            </a:r>
            <a:r>
              <a:rPr lang="en-US" sz="1800" dirty="0">
                <a:solidFill>
                  <a:srgbClr val="800080"/>
                </a:solidFill>
                <a:latin typeface="Courier New"/>
              </a:rPr>
              <a:t>'26 +'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latin typeface="Courier New"/>
              </a:rPr>
              <a:t>run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latin typeface="Courier New"/>
              </a:rPr>
              <a:t>PROC FREQ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urier New"/>
              </a:rPr>
              <a:t>data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= ref.classds;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urier New"/>
              </a:rPr>
              <a:t>tables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gender*age;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urier New"/>
              </a:rPr>
              <a:t>format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 gender </a:t>
            </a:r>
            <a:r>
              <a:rPr lang="en-US" sz="1800" dirty="0">
                <a:solidFill>
                  <a:srgbClr val="008080"/>
                </a:solidFill>
                <a:latin typeface="Courier New"/>
              </a:rPr>
              <a:t>fgender.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age </a:t>
            </a:r>
            <a:r>
              <a:rPr lang="en-US" sz="1800" dirty="0">
                <a:solidFill>
                  <a:srgbClr val="008080"/>
                </a:solidFill>
                <a:latin typeface="Courier New"/>
              </a:rPr>
              <a:t>fage.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endParaRPr lang="en-US" sz="1800" b="1" dirty="0">
              <a:solidFill>
                <a:srgbClr val="00008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latin typeface="Courier New"/>
              </a:rPr>
              <a:t>run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sz="1800" dirty="0"/>
          </a:p>
        </p:txBody>
      </p:sp>
      <p:sp>
        <p:nvSpPr>
          <p:cNvPr id="4" name="Left Brace 3"/>
          <p:cNvSpPr/>
          <p:nvPr/>
        </p:nvSpPr>
        <p:spPr>
          <a:xfrm>
            <a:off x="1698888" y="1219200"/>
            <a:ext cx="533400" cy="2743200"/>
          </a:xfrm>
          <a:prstGeom prst="lef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324" y="2253734"/>
            <a:ext cx="1314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Proc format</a:t>
            </a:r>
          </a:p>
        </p:txBody>
      </p:sp>
      <p:sp>
        <p:nvSpPr>
          <p:cNvPr id="6" name="Left Brace 5"/>
          <p:cNvSpPr/>
          <p:nvPr/>
        </p:nvSpPr>
        <p:spPr>
          <a:xfrm>
            <a:off x="1965588" y="5638800"/>
            <a:ext cx="266700" cy="401782"/>
          </a:xfrm>
          <a:prstGeom prst="leftBrac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3324" y="5378026"/>
            <a:ext cx="1809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Format statement in a PROC FREQ</a:t>
            </a:r>
          </a:p>
        </p:txBody>
      </p:sp>
    </p:spTree>
    <p:extLst>
      <p:ext uri="{BB962C8B-B14F-4D97-AF65-F5344CB8AC3E}">
        <p14:creationId xmlns:p14="http://schemas.microsoft.com/office/powerpoint/2010/main" val="3327737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from last class: PROC PRINT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534400" cy="4708525"/>
          </a:xfrm>
        </p:spPr>
        <p:txBody>
          <a:bodyPr>
            <a:normAutofit lnSpcReduction="10000"/>
          </a:bodyPr>
          <a:lstStyle/>
          <a:p>
            <a:pPr marL="404813" lvl="2" indent="0">
              <a:buNone/>
            </a:pPr>
            <a:r>
              <a:rPr lang="en-US" dirty="0">
                <a:solidFill>
                  <a:srgbClr val="002060"/>
                </a:solidFill>
              </a:rPr>
              <a:t>PROC PRINT</a:t>
            </a:r>
            <a:r>
              <a:rPr lang="en-US" dirty="0"/>
              <a:t> </a:t>
            </a:r>
            <a:r>
              <a:rPr lang="en-US" dirty="0">
                <a:solidFill>
                  <a:srgbClr val="3333FF"/>
                </a:solidFill>
              </a:rPr>
              <a:t>data</a:t>
            </a:r>
            <a:r>
              <a:rPr lang="en-US" dirty="0"/>
              <a:t>=</a:t>
            </a:r>
            <a:r>
              <a:rPr lang="en-US" b="1" dirty="0" err="1">
                <a:ln w="12700">
                  <a:noFill/>
                  <a:prstDash val="solid"/>
                </a:ln>
              </a:rPr>
              <a:t>libraryname</a:t>
            </a:r>
            <a:r>
              <a:rPr lang="en-US" dirty="0" err="1"/>
              <a:t>.</a:t>
            </a:r>
            <a:r>
              <a:rPr lang="en-US" b="1" dirty="0" err="1">
                <a:ln w="12700">
                  <a:noFill/>
                  <a:prstDash val="solid"/>
                </a:ln>
              </a:rPr>
              <a:t>datasetname</a:t>
            </a:r>
            <a:r>
              <a:rPr lang="en-US" dirty="0"/>
              <a:t> &lt;</a:t>
            </a:r>
            <a:r>
              <a:rPr lang="en-US" dirty="0">
                <a:solidFill>
                  <a:srgbClr val="3333FF"/>
                </a:solidFill>
              </a:rPr>
              <a:t>options</a:t>
            </a:r>
            <a:r>
              <a:rPr lang="en-US" dirty="0"/>
              <a:t>&gt;;</a:t>
            </a:r>
          </a:p>
          <a:p>
            <a:pPr marL="404813" lvl="2" indent="0">
              <a:buNone/>
            </a:pPr>
            <a:r>
              <a:rPr lang="en-US" dirty="0">
                <a:solidFill>
                  <a:srgbClr val="3333FF"/>
                </a:solidFill>
              </a:rPr>
              <a:t>TITLE </a:t>
            </a:r>
            <a:r>
              <a:rPr lang="en-US" dirty="0">
                <a:solidFill>
                  <a:srgbClr val="7030A0"/>
                </a:solidFill>
              </a:rPr>
              <a:t>‘title’</a:t>
            </a:r>
            <a:r>
              <a:rPr lang="en-US" dirty="0"/>
              <a:t>; </a:t>
            </a:r>
            <a:r>
              <a:rPr lang="en-US" dirty="0">
                <a:solidFill>
                  <a:srgbClr val="00B050"/>
                </a:solidFill>
              </a:rPr>
              <a:t>/*Title of your report*/</a:t>
            </a:r>
            <a:endParaRPr lang="en-US" dirty="0"/>
          </a:p>
          <a:p>
            <a:pPr marL="2057400" lvl="2" indent="-1652588">
              <a:buNone/>
            </a:pPr>
            <a:r>
              <a:rPr lang="en-US" dirty="0">
                <a:solidFill>
                  <a:srgbClr val="3333FF"/>
                </a:solidFill>
              </a:rPr>
              <a:t>BY </a:t>
            </a:r>
            <a:r>
              <a:rPr lang="en-US" i="1" dirty="0"/>
              <a:t>variable(s)</a:t>
            </a:r>
            <a:r>
              <a:rPr lang="en-US" dirty="0"/>
              <a:t>; </a:t>
            </a:r>
            <a:r>
              <a:rPr lang="en-US" dirty="0">
                <a:solidFill>
                  <a:srgbClr val="00B050"/>
                </a:solidFill>
              </a:rPr>
              <a:t>/*To subset output by categories in the variable instructed. Dataset needs to be </a:t>
            </a:r>
            <a:r>
              <a:rPr lang="en-US" b="1" dirty="0">
                <a:solidFill>
                  <a:srgbClr val="00B050"/>
                </a:solidFill>
              </a:rPr>
              <a:t>sorted</a:t>
            </a:r>
            <a:r>
              <a:rPr lang="en-US" dirty="0">
                <a:solidFill>
                  <a:srgbClr val="00B050"/>
                </a:solidFill>
              </a:rPr>
              <a:t> by the variable in the by statement*/</a:t>
            </a:r>
            <a:endParaRPr lang="en-US" dirty="0"/>
          </a:p>
          <a:p>
            <a:pPr marL="404813" lvl="2" indent="0">
              <a:buNone/>
            </a:pPr>
            <a:r>
              <a:rPr lang="en-US" dirty="0">
                <a:solidFill>
                  <a:srgbClr val="3333FF"/>
                </a:solidFill>
              </a:rPr>
              <a:t>WHERE </a:t>
            </a:r>
            <a:r>
              <a:rPr lang="en-US" i="1" dirty="0"/>
              <a:t>condition</a:t>
            </a:r>
            <a:r>
              <a:rPr lang="en-US" dirty="0"/>
              <a:t>; </a:t>
            </a:r>
            <a:r>
              <a:rPr lang="en-US" dirty="0">
                <a:solidFill>
                  <a:srgbClr val="00B050"/>
                </a:solidFill>
              </a:rPr>
              <a:t>/*Where limits the observations */</a:t>
            </a:r>
            <a:endParaRPr lang="en-US" dirty="0"/>
          </a:p>
          <a:p>
            <a:pPr marL="3200400" lvl="2" indent="-2795588">
              <a:buNone/>
            </a:pPr>
            <a:r>
              <a:rPr lang="en-US" dirty="0">
                <a:solidFill>
                  <a:srgbClr val="3333FF"/>
                </a:solidFill>
              </a:rPr>
              <a:t>VAR </a:t>
            </a:r>
            <a:r>
              <a:rPr lang="en-US" i="1" dirty="0"/>
              <a:t>variable(s) &lt;option&gt;</a:t>
            </a:r>
            <a:r>
              <a:rPr lang="en-US" dirty="0"/>
              <a:t>; </a:t>
            </a:r>
            <a:r>
              <a:rPr lang="en-US" dirty="0">
                <a:solidFill>
                  <a:srgbClr val="00B050"/>
                </a:solidFill>
              </a:rPr>
              <a:t>/* identifies one or more variables in the report and the order of their appearance */</a:t>
            </a:r>
          </a:p>
          <a:p>
            <a:pPr marL="2057400" lvl="2" indent="-1652588">
              <a:buNone/>
            </a:pPr>
            <a:r>
              <a:rPr lang="en-US" dirty="0">
                <a:solidFill>
                  <a:srgbClr val="3333FF"/>
                </a:solidFill>
              </a:rPr>
              <a:t>ID </a:t>
            </a:r>
            <a:r>
              <a:rPr lang="en-US" i="1" dirty="0" err="1"/>
              <a:t>ID_variable</a:t>
            </a:r>
            <a:r>
              <a:rPr lang="en-US" dirty="0"/>
              <a:t>; </a:t>
            </a:r>
            <a:r>
              <a:rPr lang="en-US" dirty="0">
                <a:solidFill>
                  <a:srgbClr val="00B050"/>
                </a:solidFill>
              </a:rPr>
              <a:t>/*specifies one or more variables that are used to identify observations*/</a:t>
            </a:r>
            <a:endParaRPr lang="en-US" dirty="0"/>
          </a:p>
          <a:p>
            <a:pPr marL="404813" lvl="2" indent="0">
              <a:buNone/>
            </a:pPr>
            <a:r>
              <a:rPr lang="en-US" dirty="0">
                <a:solidFill>
                  <a:srgbClr val="002060"/>
                </a:solidFill>
              </a:rPr>
              <a:t>RUN</a:t>
            </a:r>
            <a:r>
              <a:rPr lang="en-US" dirty="0"/>
              <a:t>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48761" y="6384925"/>
            <a:ext cx="228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Credit: </a:t>
            </a:r>
            <a:r>
              <a:rPr lang="en-US" sz="1200" dirty="0" err="1"/>
              <a:t>Jesica</a:t>
            </a:r>
            <a:r>
              <a:rPr lang="en-US" sz="1200" dirty="0"/>
              <a:t> S. Rodriguez-Lopez</a:t>
            </a:r>
          </a:p>
        </p:txBody>
      </p:sp>
      <p:sp>
        <p:nvSpPr>
          <p:cNvPr id="5" name="Left Brace 4"/>
          <p:cNvSpPr/>
          <p:nvPr/>
        </p:nvSpPr>
        <p:spPr>
          <a:xfrm rot="5400000">
            <a:off x="4572000" y="818310"/>
            <a:ext cx="304800" cy="1524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29000" y="1117266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two-level dataset name</a:t>
            </a:r>
          </a:p>
        </p:txBody>
      </p:sp>
    </p:spTree>
    <p:extLst>
      <p:ext uri="{BB962C8B-B14F-4D97-AF65-F5344CB8AC3E}">
        <p14:creationId xmlns:p14="http://schemas.microsoft.com/office/powerpoint/2010/main" val="167053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– temp </a:t>
            </a:r>
            <a:r>
              <a:rPr lang="en-US" dirty="0" err="1"/>
              <a:t>vs</a:t>
            </a:r>
            <a:r>
              <a:rPr lang="en-US" dirty="0"/>
              <a:t> perm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Combining format &amp; variable in a procedure - temporary</a:t>
            </a:r>
          </a:p>
          <a:p>
            <a:r>
              <a:rPr lang="en-US" dirty="0"/>
              <a:t>Combining format &amp; variable in a data step - permanent</a:t>
            </a:r>
          </a:p>
          <a:p>
            <a:r>
              <a:rPr lang="en-US" dirty="0"/>
              <a:t>Can add format to variable in attribute statement (in the data step, so permanent)</a:t>
            </a:r>
          </a:p>
          <a:p>
            <a:pPr lvl="1"/>
            <a:r>
              <a:rPr lang="en-US" dirty="0" err="1"/>
              <a:t>attrib</a:t>
            </a:r>
            <a:r>
              <a:rPr lang="en-US" dirty="0"/>
              <a:t> </a:t>
            </a:r>
            <a:r>
              <a:rPr lang="en-US" dirty="0" err="1"/>
              <a:t>varname</a:t>
            </a:r>
            <a:r>
              <a:rPr lang="en-US" dirty="0"/>
              <a:t> format = </a:t>
            </a:r>
            <a:r>
              <a:rPr lang="en-US" dirty="0" err="1"/>
              <a:t>formatname</a:t>
            </a:r>
            <a:r>
              <a:rPr lang="en-US" dirty="0"/>
              <a:t>.;</a:t>
            </a:r>
          </a:p>
          <a:p>
            <a:r>
              <a:rPr lang="en-US" dirty="0"/>
              <a:t>Remember, the actual values of the variables do not change.  Need to refer to values, not formats, to manipulate variable.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899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ODS (output delivery system)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Controls where output is sent (destination)</a:t>
            </a:r>
          </a:p>
          <a:p>
            <a:r>
              <a:rPr lang="en-US" dirty="0"/>
              <a:t>Output window is default</a:t>
            </a:r>
          </a:p>
          <a:p>
            <a:r>
              <a:rPr lang="en-US" dirty="0"/>
              <a:t>Output window called ‘listing’ in ODS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720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ODS:  Output to 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>
                <a:solidFill>
                  <a:srgbClr val="3333FF"/>
                </a:solidFill>
              </a:rPr>
              <a:t>ods html file</a:t>
            </a:r>
            <a:r>
              <a:rPr lang="en-US" dirty="0"/>
              <a:t>=</a:t>
            </a:r>
            <a:r>
              <a:rPr lang="en-US" dirty="0">
                <a:solidFill>
                  <a:srgbClr val="993366"/>
                </a:solidFill>
              </a:rPr>
              <a:t>‘path…\filename.xls’</a:t>
            </a:r>
            <a:r>
              <a:rPr lang="en-US" dirty="0"/>
              <a:t>;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[procedure]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>
                <a:solidFill>
                  <a:srgbClr val="3333FF"/>
                </a:solidFill>
              </a:rPr>
              <a:t>ods html close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3566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ODS:  Output to 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>
                <a:solidFill>
                  <a:srgbClr val="3333FF"/>
                </a:solidFill>
              </a:rPr>
              <a:t>ods html file</a:t>
            </a:r>
            <a:r>
              <a:rPr lang="en-US" dirty="0"/>
              <a:t>=</a:t>
            </a:r>
            <a:r>
              <a:rPr lang="en-US" dirty="0">
                <a:solidFill>
                  <a:srgbClr val="993366"/>
                </a:solidFill>
              </a:rPr>
              <a:t>‘path…\filename.xls’</a:t>
            </a:r>
            <a:r>
              <a:rPr lang="en-US" dirty="0"/>
              <a:t>;</a:t>
            </a:r>
          </a:p>
          <a:p>
            <a:pPr>
              <a:buFontTx/>
              <a:buNone/>
            </a:pPr>
            <a:r>
              <a:rPr lang="en-US" dirty="0">
                <a:solidFill>
                  <a:srgbClr val="3333FF"/>
                </a:solidFill>
              </a:rPr>
              <a:t>ods </a:t>
            </a:r>
            <a:r>
              <a:rPr lang="en-US" dirty="0" err="1"/>
              <a:t>noresults</a:t>
            </a:r>
            <a:r>
              <a:rPr lang="en-US" dirty="0"/>
              <a:t>;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[procedure]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>
                <a:solidFill>
                  <a:srgbClr val="3333FF"/>
                </a:solidFill>
              </a:rPr>
              <a:t>ods html close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41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>
                <a:solidFill>
                  <a:srgbClr val="3333FF"/>
                </a:solidFill>
              </a:rPr>
              <a:t>ods</a:t>
            </a:r>
            <a:r>
              <a:rPr lang="en-US" dirty="0">
                <a:solidFill>
                  <a:srgbClr val="3333FF"/>
                </a:solidFill>
              </a:rPr>
              <a:t> html</a:t>
            </a:r>
            <a:r>
              <a:rPr lang="en-US" dirty="0"/>
              <a:t>;</a:t>
            </a:r>
          </a:p>
          <a:p>
            <a:r>
              <a:rPr lang="en-US" dirty="0"/>
              <a:t>Turn the HTML output window back on (SAS Version &gt; 9.3)</a:t>
            </a:r>
          </a:p>
          <a:p>
            <a:pPr>
              <a:buNone/>
            </a:pPr>
            <a:r>
              <a:rPr lang="en-US" dirty="0" err="1">
                <a:solidFill>
                  <a:srgbClr val="3333FF"/>
                </a:solidFill>
              </a:rPr>
              <a:t>ods</a:t>
            </a:r>
            <a:r>
              <a:rPr lang="en-US" dirty="0">
                <a:solidFill>
                  <a:srgbClr val="3333FF"/>
                </a:solidFill>
              </a:rPr>
              <a:t> listing</a:t>
            </a:r>
            <a:r>
              <a:rPr lang="en-US" dirty="0"/>
              <a:t>;</a:t>
            </a:r>
          </a:p>
          <a:p>
            <a:r>
              <a:rPr lang="en-US" dirty="0"/>
              <a:t>Turn the output window destination back 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0817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Remove Format </a:t>
            </a:r>
            <a:r>
              <a:rPr lang="en-US" dirty="0"/>
              <a:t>Error Messages</a:t>
            </a:r>
            <a:br>
              <a:rPr lang="en-US" dirty="0"/>
            </a:br>
            <a:r>
              <a:rPr lang="en-US" sz="4000" dirty="0"/>
              <a:t>global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6262FF"/>
                </a:solidFill>
              </a:rPr>
              <a:t>Options </a:t>
            </a:r>
            <a:r>
              <a:rPr lang="en-US" dirty="0" err="1">
                <a:solidFill>
                  <a:srgbClr val="6262FF"/>
                </a:solidFill>
              </a:rPr>
              <a:t>nofmterr</a:t>
            </a:r>
            <a:r>
              <a:rPr lang="en-US" dirty="0"/>
              <a:t>; </a:t>
            </a:r>
          </a:p>
          <a:p>
            <a:r>
              <a:rPr lang="en-US" dirty="0"/>
              <a:t>Removes the errors that occur when datasets cannot be loaded due to missing format files</a:t>
            </a:r>
          </a:p>
        </p:txBody>
      </p:sp>
    </p:spTree>
    <p:extLst>
      <p:ext uri="{BB962C8B-B14F-4D97-AF65-F5344CB8AC3E}">
        <p14:creationId xmlns:p14="http://schemas.microsoft.com/office/powerpoint/2010/main" val="2196918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8229600" cy="1143000"/>
          </a:xfrm>
        </p:spPr>
        <p:txBody>
          <a:bodyPr/>
          <a:lstStyle/>
          <a:p>
            <a:r>
              <a:rPr lang="en-US" dirty="0"/>
              <a:t>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9436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urier New"/>
              </a:rPr>
              <a:t>*tell ODS to send output to Excel;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/>
              </a:rPr>
              <a:t>ods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html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file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= </a:t>
            </a:r>
            <a:r>
              <a:rPr lang="en-US" dirty="0">
                <a:solidFill>
                  <a:srgbClr val="800080"/>
                </a:solidFill>
                <a:latin typeface="Courier New"/>
              </a:rPr>
              <a:t>'path…\filename.xls'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; </a:t>
            </a:r>
            <a:r>
              <a:rPr lang="en-US" dirty="0">
                <a:solidFill>
                  <a:srgbClr val="008000"/>
                </a:solidFill>
                <a:latin typeface="Courier New"/>
              </a:rPr>
              <a:t>*change path to be where you want Excel file to show up;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/>
              </a:rPr>
              <a:t>ods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no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results; </a:t>
            </a:r>
            <a:r>
              <a:rPr lang="en-US" dirty="0">
                <a:solidFill>
                  <a:srgbClr val="008000"/>
                </a:solidFill>
                <a:latin typeface="Courier New"/>
              </a:rPr>
              <a:t>*suppress "results" text in Excel;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/>
              </a:rPr>
              <a:t>PROC FREQ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= ref.classds;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/>
              </a:rPr>
              <a:t>tables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gender*age  ;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/>
              </a:rPr>
              <a:t>format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 gender </a:t>
            </a:r>
            <a:r>
              <a:rPr lang="en-US" dirty="0">
                <a:solidFill>
                  <a:srgbClr val="008080"/>
                </a:solidFill>
                <a:latin typeface="Courier New"/>
              </a:rPr>
              <a:t>fgender.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age </a:t>
            </a:r>
            <a:r>
              <a:rPr lang="en-US" dirty="0">
                <a:solidFill>
                  <a:srgbClr val="008080"/>
                </a:solidFill>
                <a:latin typeface="Courier New"/>
              </a:rPr>
              <a:t>fage.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/>
              </a:rPr>
              <a:t>ods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html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close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urier New"/>
              </a:rPr>
              <a:t>*change ODS back from Excel to Output window in SAS;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/>
              </a:rPr>
              <a:t>ods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listing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/>
              </a:rPr>
              <a:t>PROC FREQ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= ref.classds 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/>
              </a:rPr>
              <a:t>tables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gender*age 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/>
              </a:rPr>
              <a:t>format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 gender </a:t>
            </a:r>
            <a:r>
              <a:rPr lang="en-US" dirty="0">
                <a:solidFill>
                  <a:srgbClr val="008080"/>
                </a:solidFill>
                <a:latin typeface="Courier New"/>
              </a:rPr>
              <a:t>fgender.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age </a:t>
            </a:r>
            <a:r>
              <a:rPr lang="en-US" dirty="0">
                <a:solidFill>
                  <a:srgbClr val="008080"/>
                </a:solidFill>
                <a:latin typeface="Courier New"/>
              </a:rPr>
              <a:t>fage.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343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 FREQ</a:t>
            </a:r>
          </a:p>
          <a:p>
            <a:r>
              <a:rPr lang="en-US" dirty="0"/>
              <a:t>PROC FORMAT</a:t>
            </a:r>
          </a:p>
          <a:p>
            <a:r>
              <a:rPr lang="en-US" dirty="0"/>
              <a:t>Format statements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/>
              <a:t>Basic ODS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966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 FREQ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frequency</a:t>
            </a:r>
            <a:r>
              <a:rPr lang="en-US" dirty="0"/>
              <a:t> procedure</a:t>
            </a:r>
          </a:p>
          <a:p>
            <a:r>
              <a:rPr lang="en-US" dirty="0"/>
              <a:t>Produces one-way and n-way frequency tables</a:t>
            </a:r>
          </a:p>
          <a:p>
            <a:r>
              <a:rPr lang="en-US" dirty="0"/>
              <a:t>Reports the distribution of variables</a:t>
            </a:r>
          </a:p>
          <a:p>
            <a:r>
              <a:rPr lang="en-US" dirty="0"/>
              <a:t>Can produce statistics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800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 FREQ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solidFill>
                  <a:srgbClr val="000066"/>
                </a:solidFill>
              </a:rPr>
              <a:t>PROC FREQ</a:t>
            </a:r>
            <a:r>
              <a:rPr lang="en-US" dirty="0"/>
              <a:t> </a:t>
            </a:r>
            <a:r>
              <a:rPr lang="en-US" dirty="0">
                <a:solidFill>
                  <a:srgbClr val="3333FF"/>
                </a:solidFill>
              </a:rPr>
              <a:t>data </a:t>
            </a:r>
            <a:r>
              <a:rPr lang="en-US" dirty="0"/>
              <a:t>= dataset;</a:t>
            </a:r>
          </a:p>
          <a:p>
            <a:pPr>
              <a:buNone/>
            </a:pPr>
            <a:r>
              <a:rPr lang="en-US" dirty="0">
                <a:solidFill>
                  <a:srgbClr val="3333FF"/>
                </a:solidFill>
              </a:rPr>
              <a:t>tables</a:t>
            </a:r>
            <a:r>
              <a:rPr lang="en-US" dirty="0"/>
              <a:t> variable1 &lt;*variable2*variable3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n-US" dirty="0">
                <a:solidFill>
                  <a:srgbClr val="3333FF"/>
                </a:solidFill>
              </a:rPr>
              <a:t>options</a:t>
            </a:r>
            <a:r>
              <a:rPr lang="en-US" dirty="0"/>
              <a:t>&gt;;</a:t>
            </a:r>
          </a:p>
          <a:p>
            <a:pPr>
              <a:buNone/>
            </a:pPr>
            <a:r>
              <a:rPr lang="en-US" dirty="0">
                <a:solidFill>
                  <a:srgbClr val="000066"/>
                </a:solidFill>
              </a:rPr>
              <a:t>run</a:t>
            </a:r>
            <a:r>
              <a:rPr lang="en-US" dirty="0"/>
              <a:t>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000066"/>
                </a:solidFill>
              </a:rPr>
              <a:t>PROC FREQ</a:t>
            </a:r>
            <a:r>
              <a:rPr lang="en-US" dirty="0"/>
              <a:t> </a:t>
            </a:r>
            <a:r>
              <a:rPr lang="en-US" dirty="0">
                <a:solidFill>
                  <a:srgbClr val="3333FF"/>
                </a:solidFill>
              </a:rPr>
              <a:t>data </a:t>
            </a:r>
            <a:r>
              <a:rPr lang="en-US" dirty="0"/>
              <a:t>= </a:t>
            </a:r>
            <a:r>
              <a:rPr lang="en-US" dirty="0" err="1"/>
              <a:t>ref.classds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>
                <a:solidFill>
                  <a:srgbClr val="3333FF"/>
                </a:solidFill>
              </a:rPr>
              <a:t>table</a:t>
            </a:r>
            <a:r>
              <a:rPr lang="en-US" dirty="0"/>
              <a:t> gender;</a:t>
            </a:r>
          </a:p>
          <a:p>
            <a:pPr>
              <a:buNone/>
            </a:pPr>
            <a:r>
              <a:rPr lang="en-US" dirty="0">
                <a:solidFill>
                  <a:srgbClr val="000066"/>
                </a:solidFill>
              </a:rPr>
              <a:t>run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77982" y="57912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2400" dirty="0"/>
              <a:t>Note:  the statements </a:t>
            </a:r>
            <a:r>
              <a:rPr lang="en-US" sz="2400" dirty="0">
                <a:solidFill>
                  <a:srgbClr val="3333FF"/>
                </a:solidFill>
              </a:rPr>
              <a:t>table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3333FF"/>
                </a:solidFill>
              </a:rPr>
              <a:t>tables</a:t>
            </a:r>
            <a:r>
              <a:rPr lang="en-US" sz="2400" dirty="0"/>
              <a:t> in PROC FREQ are equivalent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6705600" y="2819400"/>
            <a:ext cx="76200" cy="685800"/>
          </a:xfrm>
          <a:prstGeom prst="straightConnector1">
            <a:avLst/>
          </a:prstGeom>
          <a:ln w="22225" cap="rnd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562600" y="3639234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/* Forward slash initializes statement options */</a:t>
            </a:r>
          </a:p>
        </p:txBody>
      </p:sp>
    </p:spTree>
    <p:extLst>
      <p:ext uri="{BB962C8B-B14F-4D97-AF65-F5344CB8AC3E}">
        <p14:creationId xmlns:p14="http://schemas.microsoft.com/office/powerpoint/2010/main" val="4105093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 FREQ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>
                <a:solidFill>
                  <a:srgbClr val="000066"/>
                </a:solidFill>
              </a:rPr>
              <a:t>PROC FREQ</a:t>
            </a:r>
            <a:r>
              <a:rPr lang="en-US" dirty="0"/>
              <a:t> </a:t>
            </a:r>
            <a:r>
              <a:rPr lang="en-US" dirty="0">
                <a:solidFill>
                  <a:srgbClr val="3333FF"/>
                </a:solidFill>
              </a:rPr>
              <a:t>data</a:t>
            </a:r>
            <a:r>
              <a:rPr lang="en-US" dirty="0"/>
              <a:t>=</a:t>
            </a:r>
            <a:r>
              <a:rPr lang="en-US" dirty="0" err="1"/>
              <a:t>ref.classds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3333FF"/>
                </a:solidFill>
              </a:rPr>
              <a:t>tables</a:t>
            </a:r>
            <a:r>
              <a:rPr lang="en-US" dirty="0"/>
              <a:t> gender location;</a:t>
            </a:r>
          </a:p>
          <a:p>
            <a:pPr>
              <a:buNone/>
            </a:pPr>
            <a:r>
              <a:rPr lang="en-US" dirty="0">
                <a:solidFill>
                  <a:srgbClr val="000066"/>
                </a:solidFill>
              </a:rPr>
              <a:t>run</a:t>
            </a:r>
            <a:r>
              <a:rPr lang="en-US" dirty="0"/>
              <a:t>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000066"/>
                </a:solidFill>
              </a:rPr>
              <a:t>PROC FREQ</a:t>
            </a:r>
            <a:r>
              <a:rPr lang="en-US" dirty="0"/>
              <a:t> </a:t>
            </a:r>
            <a:r>
              <a:rPr lang="en-US" dirty="0">
                <a:solidFill>
                  <a:srgbClr val="3333FF"/>
                </a:solidFill>
              </a:rPr>
              <a:t>data</a:t>
            </a:r>
            <a:r>
              <a:rPr lang="en-US" dirty="0"/>
              <a:t>=</a:t>
            </a:r>
            <a:r>
              <a:rPr lang="en-US" dirty="0" err="1"/>
              <a:t>ref.classds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3333FF"/>
                </a:solidFill>
              </a:rPr>
              <a:t>tables</a:t>
            </a:r>
            <a:r>
              <a:rPr lang="en-US" dirty="0"/>
              <a:t> gender;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3333FF"/>
                </a:solidFill>
              </a:rPr>
              <a:t>tables</a:t>
            </a:r>
            <a:r>
              <a:rPr lang="en-US" dirty="0"/>
              <a:t> location;</a:t>
            </a:r>
          </a:p>
          <a:p>
            <a:pPr>
              <a:buNone/>
            </a:pPr>
            <a:r>
              <a:rPr lang="en-US" dirty="0">
                <a:solidFill>
                  <a:srgbClr val="000066"/>
                </a:solidFill>
              </a:rPr>
              <a:t>run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05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 FREQ</a:t>
            </a:r>
            <a:br>
              <a:rPr lang="en-US" dirty="0"/>
            </a:br>
            <a:r>
              <a:rPr lang="en-US" sz="3600" dirty="0"/>
              <a:t>the “</a:t>
            </a:r>
            <a:r>
              <a:rPr lang="en-US" sz="3600" dirty="0">
                <a:solidFill>
                  <a:srgbClr val="3333FF"/>
                </a:solidFill>
              </a:rPr>
              <a:t>missing</a:t>
            </a:r>
            <a:r>
              <a:rPr lang="en-US" sz="3600" dirty="0"/>
              <a:t>” statement option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rgbClr val="000066"/>
                </a:solidFill>
              </a:rPr>
              <a:t>PROC FREQ</a:t>
            </a:r>
            <a:r>
              <a:rPr lang="en-US" dirty="0"/>
              <a:t> </a:t>
            </a:r>
            <a:r>
              <a:rPr lang="en-US" dirty="0">
                <a:solidFill>
                  <a:srgbClr val="3333FF"/>
                </a:solidFill>
              </a:rPr>
              <a:t>data</a:t>
            </a:r>
            <a:r>
              <a:rPr lang="en-US" dirty="0"/>
              <a:t>=</a:t>
            </a:r>
            <a:r>
              <a:rPr lang="en-US" dirty="0" err="1"/>
              <a:t>ref.classds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3333FF"/>
                </a:solidFill>
              </a:rPr>
              <a:t>tables</a:t>
            </a:r>
            <a:r>
              <a:rPr lang="en-US" dirty="0"/>
              <a:t> gender location </a:t>
            </a:r>
            <a:r>
              <a:rPr lang="en-US" b="1" i="1" dirty="0">
                <a:solidFill>
                  <a:schemeClr val="accent6"/>
                </a:solidFill>
              </a:rPr>
              <a:t>/</a:t>
            </a:r>
            <a:r>
              <a:rPr lang="en-US" dirty="0"/>
              <a:t> </a:t>
            </a:r>
            <a:r>
              <a:rPr lang="en-US" dirty="0">
                <a:solidFill>
                  <a:srgbClr val="3333FF"/>
                </a:solidFill>
              </a:rPr>
              <a:t>missing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>
                <a:solidFill>
                  <a:srgbClr val="000066"/>
                </a:solidFill>
              </a:rPr>
              <a:t>run</a:t>
            </a:r>
            <a:r>
              <a:rPr lang="en-US" dirty="0"/>
              <a:t>;</a:t>
            </a:r>
            <a:endParaRPr lang="en-US" sz="3600" dirty="0"/>
          </a:p>
          <a:p>
            <a:endParaRPr lang="en-US" dirty="0"/>
          </a:p>
          <a:p>
            <a:r>
              <a:rPr lang="en-US" dirty="0"/>
              <a:t>Makes a row for missing values in frequency table, instead of putting them underneath as “Frequency Missing = __”</a:t>
            </a:r>
          </a:p>
        </p:txBody>
      </p:sp>
    </p:spTree>
    <p:extLst>
      <p:ext uri="{BB962C8B-B14F-4D97-AF65-F5344CB8AC3E}">
        <p14:creationId xmlns:p14="http://schemas.microsoft.com/office/powerpoint/2010/main" val="4025357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 FREQ</a:t>
            </a:r>
            <a:br>
              <a:rPr lang="en-US" dirty="0"/>
            </a:br>
            <a:r>
              <a:rPr lang="en-US" sz="3600" dirty="0"/>
              <a:t>two-way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dirty="0"/>
              <a:t>The asterisk (*) indicates interaction between variables</a:t>
            </a:r>
          </a:p>
          <a:p>
            <a:pPr>
              <a:buNone/>
            </a:pPr>
            <a:r>
              <a:rPr lang="en-US" dirty="0">
                <a:solidFill>
                  <a:srgbClr val="000066"/>
                </a:solidFill>
              </a:rPr>
              <a:t>PROC FREQ</a:t>
            </a:r>
            <a:r>
              <a:rPr lang="en-US" dirty="0"/>
              <a:t> </a:t>
            </a:r>
            <a:r>
              <a:rPr lang="en-US" dirty="0">
                <a:solidFill>
                  <a:srgbClr val="3333FF"/>
                </a:solidFill>
              </a:rPr>
              <a:t>data </a:t>
            </a:r>
            <a:r>
              <a:rPr lang="en-US" dirty="0"/>
              <a:t>= </a:t>
            </a:r>
            <a:r>
              <a:rPr lang="en-US" dirty="0" err="1"/>
              <a:t>ref.classds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3333FF"/>
                </a:solidFill>
              </a:rPr>
              <a:t>tables</a:t>
            </a:r>
            <a:r>
              <a:rPr lang="en-US" dirty="0"/>
              <a:t> gender*location </a:t>
            </a:r>
            <a:r>
              <a:rPr lang="en-US" b="1" i="1" dirty="0">
                <a:solidFill>
                  <a:schemeClr val="accent6"/>
                </a:solidFill>
              </a:rPr>
              <a:t>/</a:t>
            </a:r>
            <a:r>
              <a:rPr lang="en-US" dirty="0"/>
              <a:t> </a:t>
            </a:r>
            <a:r>
              <a:rPr lang="en-US" dirty="0">
                <a:solidFill>
                  <a:srgbClr val="3333FF"/>
                </a:solidFill>
              </a:rPr>
              <a:t>missing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>
                <a:solidFill>
                  <a:srgbClr val="000066"/>
                </a:solidFill>
              </a:rPr>
              <a:t>run</a:t>
            </a:r>
            <a:r>
              <a:rPr lang="en-US" dirty="0"/>
              <a:t>;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Rows*columns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984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 FREQ</a:t>
            </a:r>
            <a:br>
              <a:rPr lang="en-US" dirty="0"/>
            </a:br>
            <a:r>
              <a:rPr lang="en-US" dirty="0"/>
              <a:t>two-way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>
                <a:solidFill>
                  <a:srgbClr val="00B050"/>
                </a:solidFill>
              </a:rPr>
              <a:t>* Table of counts ;</a:t>
            </a:r>
          </a:p>
          <a:p>
            <a:pPr>
              <a:buNone/>
            </a:pPr>
            <a:r>
              <a:rPr lang="en-US" dirty="0">
                <a:solidFill>
                  <a:srgbClr val="000066"/>
                </a:solidFill>
              </a:rPr>
              <a:t>PROC FREQ</a:t>
            </a:r>
            <a:r>
              <a:rPr lang="en-US" dirty="0"/>
              <a:t> </a:t>
            </a:r>
            <a:r>
              <a:rPr lang="en-US" dirty="0">
                <a:solidFill>
                  <a:srgbClr val="3333FF"/>
                </a:solidFill>
              </a:rPr>
              <a:t>data</a:t>
            </a:r>
            <a:r>
              <a:rPr lang="en-US" dirty="0"/>
              <a:t>=</a:t>
            </a:r>
            <a:r>
              <a:rPr lang="en-US" dirty="0" err="1"/>
              <a:t>ref.classds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3333FF"/>
                </a:solidFill>
              </a:rPr>
              <a:t>tables</a:t>
            </a:r>
            <a:r>
              <a:rPr lang="en-US" dirty="0"/>
              <a:t> gender*location </a:t>
            </a:r>
            <a:r>
              <a:rPr lang="en-US" b="1" i="1" dirty="0">
                <a:solidFill>
                  <a:schemeClr val="accent6"/>
                </a:solidFill>
              </a:rPr>
              <a:t>/</a:t>
            </a:r>
            <a:r>
              <a:rPr lang="en-US" dirty="0"/>
              <a:t> </a:t>
            </a:r>
            <a:r>
              <a:rPr lang="en-US" dirty="0" err="1"/>
              <a:t>nopct</a:t>
            </a:r>
            <a:r>
              <a:rPr lang="en-US" dirty="0"/>
              <a:t> </a:t>
            </a:r>
            <a:r>
              <a:rPr lang="en-US" dirty="0">
                <a:solidFill>
                  <a:srgbClr val="3333FF"/>
                </a:solidFill>
              </a:rPr>
              <a:t>missing </a:t>
            </a:r>
            <a:r>
              <a:rPr lang="en-US" dirty="0" err="1">
                <a:solidFill>
                  <a:srgbClr val="3333FF"/>
                </a:solidFill>
              </a:rPr>
              <a:t>nocol</a:t>
            </a:r>
            <a:r>
              <a:rPr lang="en-US" dirty="0">
                <a:solidFill>
                  <a:srgbClr val="3333FF"/>
                </a:solidFill>
              </a:rPr>
              <a:t> 	</a:t>
            </a:r>
            <a:r>
              <a:rPr lang="en-US" dirty="0" err="1">
                <a:solidFill>
                  <a:srgbClr val="3333FF"/>
                </a:solidFill>
              </a:rPr>
              <a:t>norow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>
                <a:solidFill>
                  <a:srgbClr val="000066"/>
                </a:solidFill>
              </a:rPr>
              <a:t>run</a:t>
            </a:r>
            <a:r>
              <a:rPr lang="en-US" dirty="0"/>
              <a:t>;</a:t>
            </a:r>
          </a:p>
          <a:p>
            <a:pPr>
              <a:buNone/>
            </a:pPr>
            <a:endParaRPr lang="en-US" dirty="0"/>
          </a:p>
          <a:p>
            <a:r>
              <a:rPr lang="en-US" dirty="0" err="1"/>
              <a:t>Nopct</a:t>
            </a:r>
            <a:r>
              <a:rPr lang="en-US" dirty="0"/>
              <a:t> or </a:t>
            </a:r>
            <a:r>
              <a:rPr lang="en-US" dirty="0" err="1"/>
              <a:t>nopercent</a:t>
            </a:r>
            <a:r>
              <a:rPr lang="en-US" dirty="0"/>
              <a:t> – suppresses cell percentages</a:t>
            </a:r>
          </a:p>
          <a:p>
            <a:r>
              <a:rPr lang="en-US" dirty="0" err="1"/>
              <a:t>Nocol</a:t>
            </a:r>
            <a:r>
              <a:rPr lang="en-US" dirty="0"/>
              <a:t> – suppresses column percentages</a:t>
            </a:r>
          </a:p>
          <a:p>
            <a:r>
              <a:rPr lang="en-US" dirty="0" err="1"/>
              <a:t>Norow</a:t>
            </a:r>
            <a:r>
              <a:rPr lang="en-US" dirty="0"/>
              <a:t> – suppresses row percentages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065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808</Words>
  <Application>Microsoft Office PowerPoint</Application>
  <PresentationFormat>On-screen Show (4:3)</PresentationFormat>
  <Paragraphs>229</Paragraphs>
  <Slides>26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Courier New</vt:lpstr>
      <vt:lpstr>Office Theme</vt:lpstr>
      <vt:lpstr>Introduction to SAS for Data Management and Analysis</vt:lpstr>
      <vt:lpstr>Recap from last class: PROC PRINT</vt:lpstr>
      <vt:lpstr>Outline for today</vt:lpstr>
      <vt:lpstr>PROC FREQ</vt:lpstr>
      <vt:lpstr>PROC FREQ</vt:lpstr>
      <vt:lpstr>PROC FREQ</vt:lpstr>
      <vt:lpstr>PROC FREQ the “missing” statement option</vt:lpstr>
      <vt:lpstr>PROC FREQ two-way tables</vt:lpstr>
      <vt:lpstr>PROC FREQ two-way tables</vt:lpstr>
      <vt:lpstr>PROC FREQ two-way tables</vt:lpstr>
      <vt:lpstr>PROC FREQ n-way tables</vt:lpstr>
      <vt:lpstr>PROC FREQ where statement</vt:lpstr>
      <vt:lpstr>PROC FREQ – multiple two-way</vt:lpstr>
      <vt:lpstr>Formats</vt:lpstr>
      <vt:lpstr>Proc format</vt:lpstr>
      <vt:lpstr>Proc format</vt:lpstr>
      <vt:lpstr>Proc format</vt:lpstr>
      <vt:lpstr>Format statement</vt:lpstr>
      <vt:lpstr>Format statement</vt:lpstr>
      <vt:lpstr>Format – temp vs perm</vt:lpstr>
      <vt:lpstr>ODS (output delivery system)</vt:lpstr>
      <vt:lpstr>ODS:  Output to Excel</vt:lpstr>
      <vt:lpstr>ODS:  Output to Excel</vt:lpstr>
      <vt:lpstr>ODS</vt:lpstr>
      <vt:lpstr>Remove Format Error Messages global statement</vt:lpstr>
      <vt:lpstr>ODS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SAS for Data Management and Analysis</dc:title>
  <dc:creator>Hunter</dc:creator>
  <cp:lastModifiedBy>LBlaze</cp:lastModifiedBy>
  <cp:revision>55</cp:revision>
  <dcterms:created xsi:type="dcterms:W3CDTF">2013-07-28T15:52:35Z</dcterms:created>
  <dcterms:modified xsi:type="dcterms:W3CDTF">2016-08-05T02:50:24Z</dcterms:modified>
</cp:coreProperties>
</file>