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8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681718-CE2F-4855-994A-536D3590ABD4}" type="datetimeFigureOut">
              <a:rPr lang="en-US" smtClean="0"/>
              <a:t>8/4/2016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2A60C5-CBD1-4722-A41F-DD31C2A07999}" type="slidenum">
              <a:rPr lang="en-US" smtClean="0"/>
              <a:t>‹#›</a:t>
            </a:fld>
            <a:endParaRPr lang="en-US"/>
          </a:p>
        </p:txBody>
      </p:sp>
    </p:spTree>
    <p:extLst>
      <p:ext uri="{BB962C8B-B14F-4D97-AF65-F5344CB8AC3E}">
        <p14:creationId xmlns:p14="http://schemas.microsoft.com/office/powerpoint/2010/main" val="414794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Filename and location</a:t>
            </a:r>
            <a:endParaRPr lang="en-US" dirty="0"/>
          </a:p>
        </p:txBody>
      </p:sp>
      <p:sp>
        <p:nvSpPr>
          <p:cNvPr id="4" name="Slide Number Placeholder 3"/>
          <p:cNvSpPr>
            <a:spLocks noGrp="1"/>
          </p:cNvSpPr>
          <p:nvPr>
            <p:ph type="sldNum" sz="quarter" idx="10"/>
          </p:nvPr>
        </p:nvSpPr>
        <p:spPr/>
        <p:txBody>
          <a:bodyPr/>
          <a:lstStyle/>
          <a:p>
            <a:fld id="{599423FD-17E1-4EC1-98E4-2C0FC27CEA4A}" type="slidenum">
              <a:rPr lang="en-US" smtClean="0"/>
              <a:t>4</a:t>
            </a:fld>
            <a:endParaRPr lang="en-US"/>
          </a:p>
        </p:txBody>
      </p:sp>
    </p:spTree>
    <p:extLst>
      <p:ext uri="{BB962C8B-B14F-4D97-AF65-F5344CB8AC3E}">
        <p14:creationId xmlns:p14="http://schemas.microsoft.com/office/powerpoint/2010/main" val="3229916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data does not contain names, </a:t>
            </a:r>
            <a:r>
              <a:rPr lang="en-US" dirty="0" err="1" smtClean="0"/>
              <a:t>getnames</a:t>
            </a:r>
            <a:r>
              <a:rPr lang="en-US" baseline="0" dirty="0" smtClean="0"/>
              <a:t> = no. </a:t>
            </a:r>
            <a:endParaRPr lang="en-US" dirty="0"/>
          </a:p>
        </p:txBody>
      </p:sp>
      <p:sp>
        <p:nvSpPr>
          <p:cNvPr id="4" name="Slide Number Placeholder 3"/>
          <p:cNvSpPr>
            <a:spLocks noGrp="1"/>
          </p:cNvSpPr>
          <p:nvPr>
            <p:ph type="sldNum" sz="quarter" idx="10"/>
          </p:nvPr>
        </p:nvSpPr>
        <p:spPr/>
        <p:txBody>
          <a:bodyPr/>
          <a:lstStyle/>
          <a:p>
            <a:fld id="{599423FD-17E1-4EC1-98E4-2C0FC27CEA4A}" type="slidenum">
              <a:rPr lang="en-US" smtClean="0"/>
              <a:t>5</a:t>
            </a:fld>
            <a:endParaRPr lang="en-US"/>
          </a:p>
        </p:txBody>
      </p:sp>
    </p:spTree>
    <p:extLst>
      <p:ext uri="{BB962C8B-B14F-4D97-AF65-F5344CB8AC3E}">
        <p14:creationId xmlns:p14="http://schemas.microsoft.com/office/powerpoint/2010/main" val="300575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5B6830-1CCD-48F1-A61D-455A2FF6719E}"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572EC-BDB8-4D1F-918A-AAFB2FB48CD7}" type="slidenum">
              <a:rPr lang="en-US" smtClean="0"/>
              <a:t>‹#›</a:t>
            </a:fld>
            <a:endParaRPr lang="en-US"/>
          </a:p>
        </p:txBody>
      </p:sp>
    </p:spTree>
    <p:extLst>
      <p:ext uri="{BB962C8B-B14F-4D97-AF65-F5344CB8AC3E}">
        <p14:creationId xmlns:p14="http://schemas.microsoft.com/office/powerpoint/2010/main" val="512306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B6830-1CCD-48F1-A61D-455A2FF6719E}"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572EC-BDB8-4D1F-918A-AAFB2FB48CD7}" type="slidenum">
              <a:rPr lang="en-US" smtClean="0"/>
              <a:t>‹#›</a:t>
            </a:fld>
            <a:endParaRPr lang="en-US"/>
          </a:p>
        </p:txBody>
      </p:sp>
    </p:spTree>
    <p:extLst>
      <p:ext uri="{BB962C8B-B14F-4D97-AF65-F5344CB8AC3E}">
        <p14:creationId xmlns:p14="http://schemas.microsoft.com/office/powerpoint/2010/main" val="3855400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B6830-1CCD-48F1-A61D-455A2FF6719E}"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572EC-BDB8-4D1F-918A-AAFB2FB48CD7}" type="slidenum">
              <a:rPr lang="en-US" smtClean="0"/>
              <a:t>‹#›</a:t>
            </a:fld>
            <a:endParaRPr lang="en-US"/>
          </a:p>
        </p:txBody>
      </p:sp>
    </p:spTree>
    <p:extLst>
      <p:ext uri="{BB962C8B-B14F-4D97-AF65-F5344CB8AC3E}">
        <p14:creationId xmlns:p14="http://schemas.microsoft.com/office/powerpoint/2010/main" val="2538154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B6830-1CCD-48F1-A61D-455A2FF6719E}"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572EC-BDB8-4D1F-918A-AAFB2FB48CD7}" type="slidenum">
              <a:rPr lang="en-US" smtClean="0"/>
              <a:t>‹#›</a:t>
            </a:fld>
            <a:endParaRPr lang="en-US"/>
          </a:p>
        </p:txBody>
      </p:sp>
    </p:spTree>
    <p:extLst>
      <p:ext uri="{BB962C8B-B14F-4D97-AF65-F5344CB8AC3E}">
        <p14:creationId xmlns:p14="http://schemas.microsoft.com/office/powerpoint/2010/main" val="851022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5B6830-1CCD-48F1-A61D-455A2FF6719E}"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572EC-BDB8-4D1F-918A-AAFB2FB48CD7}" type="slidenum">
              <a:rPr lang="en-US" smtClean="0"/>
              <a:t>‹#›</a:t>
            </a:fld>
            <a:endParaRPr lang="en-US"/>
          </a:p>
        </p:txBody>
      </p:sp>
    </p:spTree>
    <p:extLst>
      <p:ext uri="{BB962C8B-B14F-4D97-AF65-F5344CB8AC3E}">
        <p14:creationId xmlns:p14="http://schemas.microsoft.com/office/powerpoint/2010/main" val="3353265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5B6830-1CCD-48F1-A61D-455A2FF6719E}"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572EC-BDB8-4D1F-918A-AAFB2FB48CD7}" type="slidenum">
              <a:rPr lang="en-US" smtClean="0"/>
              <a:t>‹#›</a:t>
            </a:fld>
            <a:endParaRPr lang="en-US"/>
          </a:p>
        </p:txBody>
      </p:sp>
    </p:spTree>
    <p:extLst>
      <p:ext uri="{BB962C8B-B14F-4D97-AF65-F5344CB8AC3E}">
        <p14:creationId xmlns:p14="http://schemas.microsoft.com/office/powerpoint/2010/main" val="328592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5B6830-1CCD-48F1-A61D-455A2FF6719E}" type="datetimeFigureOut">
              <a:rPr lang="en-US" smtClean="0"/>
              <a:t>8/4/2016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6572EC-BDB8-4D1F-918A-AAFB2FB48CD7}" type="slidenum">
              <a:rPr lang="en-US" smtClean="0"/>
              <a:t>‹#›</a:t>
            </a:fld>
            <a:endParaRPr lang="en-US"/>
          </a:p>
        </p:txBody>
      </p:sp>
    </p:spTree>
    <p:extLst>
      <p:ext uri="{BB962C8B-B14F-4D97-AF65-F5344CB8AC3E}">
        <p14:creationId xmlns:p14="http://schemas.microsoft.com/office/powerpoint/2010/main" val="855246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5B6830-1CCD-48F1-A61D-455A2FF6719E}" type="datetimeFigureOut">
              <a:rPr lang="en-US" smtClean="0"/>
              <a:t>8/4/2016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6572EC-BDB8-4D1F-918A-AAFB2FB48CD7}" type="slidenum">
              <a:rPr lang="en-US" smtClean="0"/>
              <a:t>‹#›</a:t>
            </a:fld>
            <a:endParaRPr lang="en-US"/>
          </a:p>
        </p:txBody>
      </p:sp>
    </p:spTree>
    <p:extLst>
      <p:ext uri="{BB962C8B-B14F-4D97-AF65-F5344CB8AC3E}">
        <p14:creationId xmlns:p14="http://schemas.microsoft.com/office/powerpoint/2010/main" val="257579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B6830-1CCD-48F1-A61D-455A2FF6719E}" type="datetimeFigureOut">
              <a:rPr lang="en-US" smtClean="0"/>
              <a:t>8/4/2016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6572EC-BDB8-4D1F-918A-AAFB2FB48CD7}" type="slidenum">
              <a:rPr lang="en-US" smtClean="0"/>
              <a:t>‹#›</a:t>
            </a:fld>
            <a:endParaRPr lang="en-US"/>
          </a:p>
        </p:txBody>
      </p:sp>
    </p:spTree>
    <p:extLst>
      <p:ext uri="{BB962C8B-B14F-4D97-AF65-F5344CB8AC3E}">
        <p14:creationId xmlns:p14="http://schemas.microsoft.com/office/powerpoint/2010/main" val="49737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5B6830-1CCD-48F1-A61D-455A2FF6719E}"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572EC-BDB8-4D1F-918A-AAFB2FB48CD7}" type="slidenum">
              <a:rPr lang="en-US" smtClean="0"/>
              <a:t>‹#›</a:t>
            </a:fld>
            <a:endParaRPr lang="en-US"/>
          </a:p>
        </p:txBody>
      </p:sp>
    </p:spTree>
    <p:extLst>
      <p:ext uri="{BB962C8B-B14F-4D97-AF65-F5344CB8AC3E}">
        <p14:creationId xmlns:p14="http://schemas.microsoft.com/office/powerpoint/2010/main" val="3277565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5B6830-1CCD-48F1-A61D-455A2FF6719E}"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572EC-BDB8-4D1F-918A-AAFB2FB48CD7}" type="slidenum">
              <a:rPr lang="en-US" smtClean="0"/>
              <a:t>‹#›</a:t>
            </a:fld>
            <a:endParaRPr lang="en-US"/>
          </a:p>
        </p:txBody>
      </p:sp>
    </p:spTree>
    <p:extLst>
      <p:ext uri="{BB962C8B-B14F-4D97-AF65-F5344CB8AC3E}">
        <p14:creationId xmlns:p14="http://schemas.microsoft.com/office/powerpoint/2010/main" val="2666037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B6830-1CCD-48F1-A61D-455A2FF6719E}" type="datetimeFigureOut">
              <a:rPr lang="en-US" smtClean="0"/>
              <a:t>8/4/2016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572EC-BDB8-4D1F-918A-AAFB2FB48CD7}" type="slidenum">
              <a:rPr lang="en-US" smtClean="0"/>
              <a:t>‹#›</a:t>
            </a:fld>
            <a:endParaRPr lang="en-US"/>
          </a:p>
        </p:txBody>
      </p:sp>
    </p:spTree>
    <p:extLst>
      <p:ext uri="{BB962C8B-B14F-4D97-AF65-F5344CB8AC3E}">
        <p14:creationId xmlns:p14="http://schemas.microsoft.com/office/powerpoint/2010/main" val="2078578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SAS for Data Management and Analysis</a:t>
            </a:r>
            <a:endParaRPr lang="en-US" dirty="0"/>
          </a:p>
        </p:txBody>
      </p:sp>
      <p:sp>
        <p:nvSpPr>
          <p:cNvPr id="3" name="Subtitle 2"/>
          <p:cNvSpPr>
            <a:spLocks noGrp="1"/>
          </p:cNvSpPr>
          <p:nvPr>
            <p:ph type="subTitle" idx="1"/>
          </p:nvPr>
        </p:nvSpPr>
        <p:spPr/>
        <p:txBody>
          <a:bodyPr/>
          <a:lstStyle/>
          <a:p>
            <a:r>
              <a:rPr lang="en-US" dirty="0" smtClean="0"/>
              <a:t>Session 6</a:t>
            </a:r>
          </a:p>
          <a:p>
            <a:endParaRPr lang="en-US" dirty="0"/>
          </a:p>
        </p:txBody>
      </p:sp>
    </p:spTree>
    <p:extLst>
      <p:ext uri="{BB962C8B-B14F-4D97-AF65-F5344CB8AC3E}">
        <p14:creationId xmlns:p14="http://schemas.microsoft.com/office/powerpoint/2010/main" val="1908102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Simple table</a:t>
            </a:r>
            <a:endParaRPr lang="en-US" dirty="0"/>
          </a:p>
        </p:txBody>
      </p:sp>
      <p:sp>
        <p:nvSpPr>
          <p:cNvPr id="3" name="Content Placeholder 2"/>
          <p:cNvSpPr>
            <a:spLocks noGrp="1"/>
          </p:cNvSpPr>
          <p:nvPr>
            <p:ph idx="1"/>
          </p:nvPr>
        </p:nvSpPr>
        <p:spPr>
          <a:xfrm>
            <a:off x="457200" y="1371600"/>
            <a:ext cx="8229600" cy="4754563"/>
          </a:xfrm>
        </p:spPr>
        <p:txBody>
          <a:bodyPr/>
          <a:lstStyle/>
          <a:p>
            <a:pPr marL="0" indent="0">
              <a:buNone/>
            </a:pPr>
            <a:r>
              <a:rPr lang="en-US" b="1" dirty="0" smtClean="0">
                <a:solidFill>
                  <a:srgbClr val="000080"/>
                </a:solidFill>
                <a:latin typeface="Courier New"/>
              </a:rPr>
              <a:t>PROC</a:t>
            </a:r>
            <a:r>
              <a:rPr lang="en-US" b="0" dirty="0" smtClean="0">
                <a:solidFill>
                  <a:srgbClr val="000000"/>
                </a:solidFill>
                <a:latin typeface="Courier New"/>
              </a:rPr>
              <a:t> </a:t>
            </a:r>
            <a:r>
              <a:rPr lang="en-US" b="1" dirty="0" smtClean="0">
                <a:solidFill>
                  <a:srgbClr val="000080"/>
                </a:solidFill>
                <a:latin typeface="Courier New"/>
              </a:rPr>
              <a:t>TABULATE</a:t>
            </a:r>
            <a:r>
              <a:rPr lang="en-US" b="0" dirty="0" smtClean="0">
                <a:solidFill>
                  <a:srgbClr val="000000"/>
                </a:solidFill>
                <a:latin typeface="Courier New"/>
              </a:rPr>
              <a:t> </a:t>
            </a:r>
            <a:r>
              <a:rPr lang="en-US" b="0" dirty="0" smtClean="0">
                <a:solidFill>
                  <a:srgbClr val="0000FF"/>
                </a:solidFill>
                <a:latin typeface="Courier New"/>
              </a:rPr>
              <a:t>DATA</a:t>
            </a:r>
            <a:r>
              <a:rPr lang="en-US" b="0" dirty="0" smtClean="0">
                <a:solidFill>
                  <a:srgbClr val="000000"/>
                </a:solidFill>
                <a:latin typeface="Courier New"/>
              </a:rPr>
              <a:t>=chs11;</a:t>
            </a:r>
          </a:p>
          <a:p>
            <a:pPr marL="0" indent="0">
              <a:buNone/>
            </a:pPr>
            <a:r>
              <a:rPr lang="en-US" b="0" dirty="0" smtClean="0">
                <a:solidFill>
                  <a:srgbClr val="0000FF"/>
                </a:solidFill>
                <a:latin typeface="Courier New"/>
              </a:rPr>
              <a:t>VAR</a:t>
            </a:r>
            <a:r>
              <a:rPr lang="en-US" b="0" dirty="0" smtClean="0">
                <a:solidFill>
                  <a:srgbClr val="000000"/>
                </a:solidFill>
                <a:latin typeface="Courier New"/>
              </a:rPr>
              <a:t> bmi;</a:t>
            </a:r>
          </a:p>
          <a:p>
            <a:pPr marL="0" indent="0">
              <a:buNone/>
            </a:pPr>
            <a:r>
              <a:rPr lang="en-US" b="0" dirty="0" smtClean="0">
                <a:solidFill>
                  <a:srgbClr val="0000FF"/>
                </a:solidFill>
                <a:latin typeface="Courier New"/>
              </a:rPr>
              <a:t>TABLE</a:t>
            </a:r>
            <a:r>
              <a:rPr lang="en-US" b="0" dirty="0" smtClean="0">
                <a:solidFill>
                  <a:srgbClr val="000000"/>
                </a:solidFill>
                <a:latin typeface="Courier New"/>
              </a:rPr>
              <a:t> bmi;</a:t>
            </a:r>
          </a:p>
          <a:p>
            <a:pPr marL="0" indent="0">
              <a:buNone/>
            </a:pPr>
            <a:r>
              <a:rPr lang="en-US" b="1" dirty="0" smtClean="0">
                <a:solidFill>
                  <a:srgbClr val="000080"/>
                </a:solidFill>
                <a:latin typeface="Courier New"/>
              </a:rPr>
              <a:t>RUN</a:t>
            </a:r>
            <a:r>
              <a:rPr lang="en-US" b="0" dirty="0" smtClean="0">
                <a:solidFill>
                  <a:srgbClr val="000000"/>
                </a:solidFill>
                <a:latin typeface="Courier New"/>
              </a:rPr>
              <a:t>;</a:t>
            </a:r>
            <a:endParaRPr lang="en-US" dirty="0">
              <a:solidFill>
                <a:srgbClr val="000000"/>
              </a:solidFill>
              <a:latin typeface="Courier New"/>
            </a:endParaRPr>
          </a:p>
          <a:p>
            <a:pPr marL="0" indent="0">
              <a:buNone/>
            </a:pPr>
            <a:endParaRPr lang="en-US" dirty="0"/>
          </a:p>
        </p:txBody>
      </p:sp>
      <p:sp>
        <p:nvSpPr>
          <p:cNvPr id="5" name="TextBox 4"/>
          <p:cNvSpPr txBox="1"/>
          <p:nvPr/>
        </p:nvSpPr>
        <p:spPr>
          <a:xfrm>
            <a:off x="5562600" y="5141200"/>
            <a:ext cx="3124200" cy="923330"/>
          </a:xfrm>
          <a:prstGeom prst="rect">
            <a:avLst/>
          </a:prstGeom>
          <a:noFill/>
        </p:spPr>
        <p:txBody>
          <a:bodyPr wrap="square" rtlCol="0">
            <a:spAutoFit/>
          </a:bodyPr>
          <a:lstStyle/>
          <a:p>
            <a:r>
              <a:rPr lang="en-US" b="1" dirty="0" smtClean="0">
                <a:solidFill>
                  <a:srgbClr val="FF0000"/>
                </a:solidFill>
              </a:rPr>
              <a:t>Result has a single column, and SUM as the default statistic.</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053006385"/>
              </p:ext>
            </p:extLst>
          </p:nvPr>
        </p:nvGraphicFramePr>
        <p:xfrm>
          <a:off x="2895600" y="4800600"/>
          <a:ext cx="2286000" cy="1199008"/>
        </p:xfrm>
        <a:graphic>
          <a:graphicData uri="http://schemas.openxmlformats.org/drawingml/2006/table">
            <a:tbl>
              <a:tblPr/>
              <a:tblGrid>
                <a:gridCol w="2286000"/>
              </a:tblGrid>
              <a:tr h="299752">
                <a:tc>
                  <a:txBody>
                    <a:bodyPr/>
                    <a:lstStyle/>
                    <a:p>
                      <a:pPr algn="ctr" fontAlgn="t"/>
                      <a:r>
                        <a:rPr lang="en-US" sz="1200" b="1" i="0" u="none" strike="noStrike">
                          <a:solidFill>
                            <a:srgbClr val="002288"/>
                          </a:solidFill>
                          <a:effectLst/>
                          <a:latin typeface="Arial"/>
                        </a:rPr>
                        <a:t>Body Mass Index (kg</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0F0F0"/>
                    </a:solidFill>
                  </a:tcPr>
                </a:tc>
              </a:tr>
              <a:tr h="299752">
                <a:tc>
                  <a:txBody>
                    <a:bodyPr/>
                    <a:lstStyle/>
                    <a:p>
                      <a:pPr algn="ctr" fontAlgn="t"/>
                      <a:r>
                        <a:rPr lang="en-US" sz="1200" b="1" i="0" u="none" strike="noStrike">
                          <a:solidFill>
                            <a:srgbClr val="002288"/>
                          </a:solidFill>
                          <a:effectLst/>
                          <a:latin typeface="Arial"/>
                        </a:rPr>
                        <a:t>/ sq in)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r>
              <a:tr h="299752">
                <a:tc>
                  <a:txBody>
                    <a:bodyPr/>
                    <a:lstStyle/>
                    <a:p>
                      <a:pPr algn="ctr" fontAlgn="t"/>
                      <a:r>
                        <a:rPr lang="en-US" sz="1200" b="1" i="0" u="none" strike="noStrike">
                          <a:solidFill>
                            <a:srgbClr val="002288"/>
                          </a:solidFill>
                          <a:effectLst/>
                          <a:latin typeface="Arial"/>
                        </a:rPr>
                        <a:t>Sum</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99752">
                <a:tc>
                  <a:txBody>
                    <a:bodyPr/>
                    <a:lstStyle/>
                    <a:p>
                      <a:pPr algn="ctr" fontAlgn="t"/>
                      <a:r>
                        <a:rPr lang="en-US" sz="1200" b="0" i="0" u="none" strike="noStrike" dirty="0">
                          <a:solidFill>
                            <a:srgbClr val="002288"/>
                          </a:solidFill>
                          <a:effectLst/>
                          <a:latin typeface="Arial"/>
                        </a:rPr>
                        <a:t>228453.11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47762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Adding a statistic</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000080"/>
                </a:solidFill>
                <a:latin typeface="Courier New"/>
              </a:rPr>
              <a:t>PROC</a:t>
            </a:r>
            <a:r>
              <a:rPr lang="en-US" b="0" dirty="0" smtClean="0">
                <a:solidFill>
                  <a:srgbClr val="000000"/>
                </a:solidFill>
                <a:latin typeface="Courier New"/>
              </a:rPr>
              <a:t> </a:t>
            </a:r>
            <a:r>
              <a:rPr lang="en-US" b="1" dirty="0" smtClean="0">
                <a:solidFill>
                  <a:srgbClr val="000080"/>
                </a:solidFill>
                <a:latin typeface="Courier New"/>
              </a:rPr>
              <a:t>TABULATE</a:t>
            </a:r>
            <a:r>
              <a:rPr lang="en-US" b="0" dirty="0" smtClean="0">
                <a:solidFill>
                  <a:srgbClr val="000000"/>
                </a:solidFill>
                <a:latin typeface="Courier New"/>
              </a:rPr>
              <a:t> </a:t>
            </a:r>
            <a:r>
              <a:rPr lang="en-US" b="0" dirty="0" smtClean="0">
                <a:solidFill>
                  <a:srgbClr val="0000FF"/>
                </a:solidFill>
                <a:latin typeface="Courier New"/>
              </a:rPr>
              <a:t>DATA</a:t>
            </a:r>
            <a:r>
              <a:rPr lang="en-US" b="0" dirty="0" smtClean="0">
                <a:solidFill>
                  <a:srgbClr val="000000"/>
                </a:solidFill>
                <a:latin typeface="Courier New"/>
              </a:rPr>
              <a:t>=chs11;</a:t>
            </a:r>
          </a:p>
          <a:p>
            <a:pPr marL="0" indent="0">
              <a:buNone/>
            </a:pPr>
            <a:r>
              <a:rPr lang="en-US" b="0" dirty="0" smtClean="0">
                <a:solidFill>
                  <a:srgbClr val="0000FF"/>
                </a:solidFill>
                <a:latin typeface="Courier New"/>
              </a:rPr>
              <a:t>VAR</a:t>
            </a:r>
            <a:r>
              <a:rPr lang="en-US" b="0" dirty="0" smtClean="0">
                <a:solidFill>
                  <a:srgbClr val="000000"/>
                </a:solidFill>
                <a:latin typeface="Courier New"/>
              </a:rPr>
              <a:t> bmi;</a:t>
            </a:r>
          </a:p>
          <a:p>
            <a:pPr marL="0" indent="0">
              <a:buNone/>
            </a:pPr>
            <a:r>
              <a:rPr lang="en-US" b="0" dirty="0" smtClean="0">
                <a:solidFill>
                  <a:srgbClr val="0000FF"/>
                </a:solidFill>
                <a:latin typeface="Courier New"/>
              </a:rPr>
              <a:t>TABLE</a:t>
            </a:r>
            <a:r>
              <a:rPr lang="en-US" b="0" dirty="0" smtClean="0">
                <a:solidFill>
                  <a:srgbClr val="000000"/>
                </a:solidFill>
                <a:latin typeface="Courier New"/>
              </a:rPr>
              <a:t> </a:t>
            </a:r>
            <a:r>
              <a:rPr lang="en-US" b="0" dirty="0" err="1" smtClean="0">
                <a:solidFill>
                  <a:srgbClr val="000000"/>
                </a:solidFill>
                <a:latin typeface="Courier New"/>
              </a:rPr>
              <a:t>bmi</a:t>
            </a:r>
            <a:r>
              <a:rPr lang="en-US" b="0" dirty="0" smtClean="0">
                <a:solidFill>
                  <a:srgbClr val="000000"/>
                </a:solidFill>
                <a:latin typeface="Courier New"/>
              </a:rPr>
              <a:t>*mean;</a:t>
            </a:r>
          </a:p>
          <a:p>
            <a:pPr marL="0" indent="0">
              <a:buNone/>
            </a:pPr>
            <a:r>
              <a:rPr lang="en-US" b="1" dirty="0" smtClean="0">
                <a:solidFill>
                  <a:srgbClr val="000080"/>
                </a:solidFill>
                <a:latin typeface="Courier New"/>
              </a:rPr>
              <a:t>RUN</a:t>
            </a:r>
            <a:r>
              <a:rPr lang="en-US" b="0" dirty="0" smtClean="0">
                <a:solidFill>
                  <a:srgbClr val="000000"/>
                </a:solidFill>
                <a:latin typeface="Courier New"/>
              </a:rPr>
              <a:t>;</a:t>
            </a:r>
          </a:p>
          <a:p>
            <a:pPr marL="0" indent="0">
              <a:buNone/>
            </a:pPr>
            <a:endParaRPr lang="en-US" dirty="0">
              <a:solidFill>
                <a:srgbClr val="000000"/>
              </a:solidFill>
              <a:latin typeface="Courier New"/>
            </a:endParaRP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16085151"/>
              </p:ext>
            </p:extLst>
          </p:nvPr>
        </p:nvGraphicFramePr>
        <p:xfrm>
          <a:off x="2895600" y="4648200"/>
          <a:ext cx="2413000" cy="1413668"/>
        </p:xfrm>
        <a:graphic>
          <a:graphicData uri="http://schemas.openxmlformats.org/drawingml/2006/table">
            <a:tbl>
              <a:tblPr/>
              <a:tblGrid>
                <a:gridCol w="2413000"/>
              </a:tblGrid>
              <a:tr h="353417">
                <a:tc>
                  <a:txBody>
                    <a:bodyPr/>
                    <a:lstStyle/>
                    <a:p>
                      <a:pPr algn="ctr" fontAlgn="t"/>
                      <a:r>
                        <a:rPr lang="en-US" sz="1200" b="1" i="0" u="none" strike="noStrike">
                          <a:solidFill>
                            <a:srgbClr val="002288"/>
                          </a:solidFill>
                          <a:effectLst/>
                          <a:latin typeface="Arial"/>
                        </a:rPr>
                        <a:t>Body Mass Index (kg</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0F0F0"/>
                    </a:solidFill>
                  </a:tcPr>
                </a:tc>
              </a:tr>
              <a:tr h="353417">
                <a:tc>
                  <a:txBody>
                    <a:bodyPr/>
                    <a:lstStyle/>
                    <a:p>
                      <a:pPr algn="ctr" fontAlgn="t"/>
                      <a:r>
                        <a:rPr lang="en-US" sz="1200" b="1" i="0" u="none" strike="noStrike">
                          <a:solidFill>
                            <a:srgbClr val="002288"/>
                          </a:solidFill>
                          <a:effectLst/>
                          <a:latin typeface="Arial"/>
                        </a:rPr>
                        <a:t>/ sq in)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r>
              <a:tr h="353417">
                <a:tc>
                  <a:txBody>
                    <a:bodyPr/>
                    <a:lstStyle/>
                    <a:p>
                      <a:pPr algn="ctr" fontAlgn="t"/>
                      <a:r>
                        <a:rPr lang="en-US" sz="1200" b="1" i="0" u="none" strike="noStrike">
                          <a:solidFill>
                            <a:srgbClr val="002288"/>
                          </a:solidFill>
                          <a:effectLst/>
                          <a:latin typeface="Arial"/>
                        </a:rPr>
                        <a:t>Mean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53417">
                <a:tc>
                  <a:txBody>
                    <a:bodyPr/>
                    <a:lstStyle/>
                    <a:p>
                      <a:pPr algn="ctr" fontAlgn="t"/>
                      <a:r>
                        <a:rPr lang="en-US" sz="1200" b="0" i="0" u="none" strike="noStrike" dirty="0">
                          <a:solidFill>
                            <a:srgbClr val="002288"/>
                          </a:solidFill>
                          <a:effectLst/>
                          <a:latin typeface="Arial"/>
                        </a:rPr>
                        <a:t>27.07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
        <p:nvSpPr>
          <p:cNvPr id="5" name="TextBox 4"/>
          <p:cNvSpPr txBox="1"/>
          <p:nvPr/>
        </p:nvSpPr>
        <p:spPr>
          <a:xfrm>
            <a:off x="5562600" y="5141200"/>
            <a:ext cx="3124200" cy="369332"/>
          </a:xfrm>
          <a:prstGeom prst="rect">
            <a:avLst/>
          </a:prstGeom>
          <a:noFill/>
        </p:spPr>
        <p:txBody>
          <a:bodyPr wrap="square" rtlCol="0">
            <a:spAutoFit/>
          </a:bodyPr>
          <a:lstStyle/>
          <a:p>
            <a:r>
              <a:rPr lang="en-US" b="1" dirty="0" smtClean="0">
                <a:solidFill>
                  <a:srgbClr val="FF0000"/>
                </a:solidFill>
              </a:rPr>
              <a:t>Result shows the mean.</a:t>
            </a:r>
            <a:endParaRPr lang="en-US" b="1" dirty="0">
              <a:solidFill>
                <a:srgbClr val="FF0000"/>
              </a:solidFill>
            </a:endParaRPr>
          </a:p>
        </p:txBody>
      </p:sp>
      <p:sp>
        <p:nvSpPr>
          <p:cNvPr id="6" name="TextBox 5"/>
          <p:cNvSpPr txBox="1"/>
          <p:nvPr/>
        </p:nvSpPr>
        <p:spPr>
          <a:xfrm>
            <a:off x="4648200" y="2904781"/>
            <a:ext cx="3657600" cy="369332"/>
          </a:xfrm>
          <a:prstGeom prst="rect">
            <a:avLst/>
          </a:prstGeom>
          <a:noFill/>
        </p:spPr>
        <p:txBody>
          <a:bodyPr wrap="square" rtlCol="0">
            <a:spAutoFit/>
          </a:bodyPr>
          <a:lstStyle/>
          <a:p>
            <a:r>
              <a:rPr lang="en-US" b="1" dirty="0" smtClean="0">
                <a:solidFill>
                  <a:srgbClr val="FF0000"/>
                </a:solidFill>
              </a:rPr>
              <a:t>We added a statistic: the mean.</a:t>
            </a:r>
            <a:endParaRPr lang="en-US" b="1" dirty="0">
              <a:solidFill>
                <a:srgbClr val="FF0000"/>
              </a:solidFill>
            </a:endParaRPr>
          </a:p>
        </p:txBody>
      </p:sp>
    </p:spTree>
    <p:extLst>
      <p:ext uri="{BB962C8B-B14F-4D97-AF65-F5344CB8AC3E}">
        <p14:creationId xmlns:p14="http://schemas.microsoft.com/office/powerpoint/2010/main" val="2293387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Adding two statistics</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000080"/>
                </a:solidFill>
                <a:latin typeface="Courier New"/>
              </a:rPr>
              <a:t>PROC</a:t>
            </a:r>
            <a:r>
              <a:rPr lang="en-US" b="0" dirty="0" smtClean="0">
                <a:solidFill>
                  <a:srgbClr val="000000"/>
                </a:solidFill>
                <a:latin typeface="Courier New"/>
              </a:rPr>
              <a:t> </a:t>
            </a:r>
            <a:r>
              <a:rPr lang="en-US" b="1" dirty="0" smtClean="0">
                <a:solidFill>
                  <a:srgbClr val="000080"/>
                </a:solidFill>
                <a:latin typeface="Courier New"/>
              </a:rPr>
              <a:t>TABULATE</a:t>
            </a:r>
            <a:r>
              <a:rPr lang="en-US" b="0" dirty="0" smtClean="0">
                <a:solidFill>
                  <a:srgbClr val="000000"/>
                </a:solidFill>
                <a:latin typeface="Courier New"/>
              </a:rPr>
              <a:t> </a:t>
            </a:r>
            <a:r>
              <a:rPr lang="en-US" b="0" dirty="0" smtClean="0">
                <a:solidFill>
                  <a:srgbClr val="0000FF"/>
                </a:solidFill>
                <a:latin typeface="Courier New"/>
              </a:rPr>
              <a:t>DATA</a:t>
            </a:r>
            <a:r>
              <a:rPr lang="en-US" b="0" dirty="0" smtClean="0">
                <a:solidFill>
                  <a:srgbClr val="000000"/>
                </a:solidFill>
                <a:latin typeface="Courier New"/>
              </a:rPr>
              <a:t>=chs11;</a:t>
            </a:r>
          </a:p>
          <a:p>
            <a:pPr marL="0" indent="0">
              <a:buNone/>
            </a:pPr>
            <a:r>
              <a:rPr lang="en-US" b="0" dirty="0" smtClean="0">
                <a:solidFill>
                  <a:srgbClr val="0000FF"/>
                </a:solidFill>
                <a:latin typeface="Courier New"/>
              </a:rPr>
              <a:t>VAR</a:t>
            </a:r>
            <a:r>
              <a:rPr lang="en-US" b="0" dirty="0" smtClean="0">
                <a:solidFill>
                  <a:srgbClr val="000000"/>
                </a:solidFill>
                <a:latin typeface="Courier New"/>
              </a:rPr>
              <a:t> bmi;</a:t>
            </a:r>
          </a:p>
          <a:p>
            <a:pPr marL="0" indent="0">
              <a:buNone/>
            </a:pPr>
            <a:r>
              <a:rPr lang="en-US" b="0" dirty="0" smtClean="0">
                <a:solidFill>
                  <a:srgbClr val="0000FF"/>
                </a:solidFill>
                <a:latin typeface="Courier New"/>
              </a:rPr>
              <a:t>TABLE</a:t>
            </a:r>
            <a:r>
              <a:rPr lang="en-US" b="0" dirty="0" smtClean="0">
                <a:solidFill>
                  <a:srgbClr val="000000"/>
                </a:solidFill>
                <a:latin typeface="Courier New"/>
              </a:rPr>
              <a:t> </a:t>
            </a:r>
            <a:r>
              <a:rPr lang="en-US" b="0" dirty="0" err="1" smtClean="0">
                <a:solidFill>
                  <a:srgbClr val="000000"/>
                </a:solidFill>
                <a:latin typeface="Courier New"/>
              </a:rPr>
              <a:t>bmi</a:t>
            </a:r>
            <a:r>
              <a:rPr lang="en-US" b="0" dirty="0" smtClean="0">
                <a:solidFill>
                  <a:srgbClr val="000000"/>
                </a:solidFill>
                <a:latin typeface="Courier New"/>
              </a:rPr>
              <a:t>*n </a:t>
            </a:r>
            <a:r>
              <a:rPr lang="en-US" b="0" dirty="0" err="1" smtClean="0">
                <a:solidFill>
                  <a:srgbClr val="000000"/>
                </a:solidFill>
                <a:latin typeface="Courier New"/>
              </a:rPr>
              <a:t>bmi</a:t>
            </a:r>
            <a:r>
              <a:rPr lang="en-US" b="0" dirty="0" smtClean="0">
                <a:solidFill>
                  <a:srgbClr val="000000"/>
                </a:solidFill>
                <a:latin typeface="Courier New"/>
              </a:rPr>
              <a:t>*mean;</a:t>
            </a:r>
          </a:p>
          <a:p>
            <a:pPr marL="0" indent="0">
              <a:buNone/>
            </a:pPr>
            <a:r>
              <a:rPr lang="en-US" b="1" dirty="0" smtClean="0">
                <a:solidFill>
                  <a:srgbClr val="000080"/>
                </a:solidFill>
                <a:latin typeface="Courier New"/>
              </a:rPr>
              <a:t>RUN</a:t>
            </a:r>
            <a:r>
              <a:rPr lang="en-US" b="0" dirty="0" smtClean="0">
                <a:solidFill>
                  <a:srgbClr val="000000"/>
                </a:solidFill>
                <a:latin typeface="Courier New"/>
              </a:rPr>
              <a:t>;</a:t>
            </a:r>
          </a:p>
          <a:p>
            <a:pPr marL="0" indent="0">
              <a:buNone/>
            </a:pPr>
            <a:endParaRPr lang="en-US" dirty="0">
              <a:solidFill>
                <a:srgbClr val="000000"/>
              </a:solidFill>
              <a:latin typeface="Courier New"/>
            </a:endParaRP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15433310"/>
              </p:ext>
            </p:extLst>
          </p:nvPr>
        </p:nvGraphicFramePr>
        <p:xfrm>
          <a:off x="1752600" y="4572000"/>
          <a:ext cx="3987800" cy="1413668"/>
        </p:xfrm>
        <a:graphic>
          <a:graphicData uri="http://schemas.openxmlformats.org/drawingml/2006/table">
            <a:tbl>
              <a:tblPr/>
              <a:tblGrid>
                <a:gridCol w="1993900"/>
                <a:gridCol w="1993900"/>
              </a:tblGrid>
              <a:tr h="353417">
                <a:tc>
                  <a:txBody>
                    <a:bodyPr/>
                    <a:lstStyle/>
                    <a:p>
                      <a:pPr algn="ctr" fontAlgn="t"/>
                      <a:r>
                        <a:rPr lang="en-US" sz="1200" b="1" i="0" u="none" strike="noStrike">
                          <a:solidFill>
                            <a:srgbClr val="002288"/>
                          </a:solidFill>
                          <a:effectLst/>
                          <a:latin typeface="Arial"/>
                        </a:rPr>
                        <a:t>Body Mass Index (kg</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0F0F0"/>
                    </a:solidFill>
                  </a:tcPr>
                </a:tc>
              </a:tr>
              <a:tr h="353417">
                <a:tc>
                  <a:txBody>
                    <a:bodyPr/>
                    <a:lstStyle/>
                    <a:p>
                      <a:pPr algn="ctr" fontAlgn="t"/>
                      <a:r>
                        <a:rPr lang="en-US" sz="1200" b="1" i="0" u="none" strike="noStrike">
                          <a:solidFill>
                            <a:srgbClr val="002288"/>
                          </a:solidFill>
                          <a:effectLst/>
                          <a:latin typeface="Arial"/>
                        </a:rPr>
                        <a:t>/ sq in)</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r>
              <a:tr h="353417">
                <a:tc>
                  <a:txBody>
                    <a:bodyPr/>
                    <a:lstStyle/>
                    <a:p>
                      <a:pPr algn="ctr" fontAlgn="t"/>
                      <a:r>
                        <a:rPr lang="en-US" sz="1200" b="1" i="0" u="none" strike="noStrike">
                          <a:solidFill>
                            <a:srgbClr val="002288"/>
                          </a:solidFill>
                          <a:effectLst/>
                          <a:latin typeface="Arial"/>
                        </a:rPr>
                        <a:t>N</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53417">
                <a:tc>
                  <a:txBody>
                    <a:bodyPr/>
                    <a:lstStyle/>
                    <a:p>
                      <a:pPr algn="ctr" fontAlgn="t"/>
                      <a:r>
                        <a:rPr lang="en-US" sz="1200" b="0" i="0" u="none" strike="noStrike" dirty="0">
                          <a:solidFill>
                            <a:srgbClr val="002288"/>
                          </a:solidFill>
                          <a:effectLst/>
                          <a:latin typeface="Arial"/>
                        </a:rPr>
                        <a:t>8439</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27.07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
        <p:nvSpPr>
          <p:cNvPr id="5" name="TextBox 4"/>
          <p:cNvSpPr txBox="1"/>
          <p:nvPr/>
        </p:nvSpPr>
        <p:spPr>
          <a:xfrm>
            <a:off x="5791200" y="2895600"/>
            <a:ext cx="2879075" cy="369332"/>
          </a:xfrm>
          <a:prstGeom prst="rect">
            <a:avLst/>
          </a:prstGeom>
          <a:noFill/>
        </p:spPr>
        <p:txBody>
          <a:bodyPr wrap="square" rtlCol="0">
            <a:spAutoFit/>
          </a:bodyPr>
          <a:lstStyle/>
          <a:p>
            <a:r>
              <a:rPr lang="en-US" b="1" dirty="0" smtClean="0">
                <a:solidFill>
                  <a:srgbClr val="FF0000"/>
                </a:solidFill>
              </a:rPr>
              <a:t>Two statistics: N and mean.</a:t>
            </a:r>
            <a:endParaRPr lang="en-US" b="1" dirty="0">
              <a:solidFill>
                <a:srgbClr val="FF0000"/>
              </a:solidFill>
            </a:endParaRPr>
          </a:p>
        </p:txBody>
      </p:sp>
    </p:spTree>
    <p:extLst>
      <p:ext uri="{BB962C8B-B14F-4D97-AF65-F5344CB8AC3E}">
        <p14:creationId xmlns:p14="http://schemas.microsoft.com/office/powerpoint/2010/main" val="3595632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Use parentheses for simpler code and output</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000080"/>
                </a:solidFill>
                <a:latin typeface="Courier New"/>
              </a:rPr>
              <a:t>PROC</a:t>
            </a:r>
            <a:r>
              <a:rPr lang="en-US" b="0" dirty="0" smtClean="0">
                <a:solidFill>
                  <a:srgbClr val="000000"/>
                </a:solidFill>
                <a:latin typeface="Courier New"/>
              </a:rPr>
              <a:t> </a:t>
            </a:r>
            <a:r>
              <a:rPr lang="en-US" b="1" dirty="0" smtClean="0">
                <a:solidFill>
                  <a:srgbClr val="000080"/>
                </a:solidFill>
                <a:latin typeface="Courier New"/>
              </a:rPr>
              <a:t>TABULATE</a:t>
            </a:r>
            <a:r>
              <a:rPr lang="en-US" b="0" dirty="0" smtClean="0">
                <a:solidFill>
                  <a:srgbClr val="000000"/>
                </a:solidFill>
                <a:latin typeface="Courier New"/>
              </a:rPr>
              <a:t> </a:t>
            </a:r>
            <a:r>
              <a:rPr lang="en-US" b="0" dirty="0" smtClean="0">
                <a:solidFill>
                  <a:srgbClr val="0000FF"/>
                </a:solidFill>
                <a:latin typeface="Courier New"/>
              </a:rPr>
              <a:t>DATA</a:t>
            </a:r>
            <a:r>
              <a:rPr lang="en-US" b="0" dirty="0" smtClean="0">
                <a:solidFill>
                  <a:srgbClr val="000000"/>
                </a:solidFill>
                <a:latin typeface="Courier New"/>
              </a:rPr>
              <a:t>=chs11;</a:t>
            </a:r>
          </a:p>
          <a:p>
            <a:pPr marL="0" indent="0">
              <a:buNone/>
            </a:pPr>
            <a:r>
              <a:rPr lang="en-US" b="0" dirty="0" smtClean="0">
                <a:solidFill>
                  <a:srgbClr val="0000FF"/>
                </a:solidFill>
                <a:latin typeface="Courier New"/>
              </a:rPr>
              <a:t>VAR</a:t>
            </a:r>
            <a:r>
              <a:rPr lang="en-US" b="0" dirty="0" smtClean="0">
                <a:solidFill>
                  <a:srgbClr val="000000"/>
                </a:solidFill>
                <a:latin typeface="Courier New"/>
              </a:rPr>
              <a:t> bmi;</a:t>
            </a:r>
          </a:p>
          <a:p>
            <a:pPr marL="0" indent="0">
              <a:buNone/>
            </a:pPr>
            <a:r>
              <a:rPr lang="en-US" b="0" dirty="0" smtClean="0">
                <a:solidFill>
                  <a:srgbClr val="0000FF"/>
                </a:solidFill>
                <a:latin typeface="Courier New"/>
              </a:rPr>
              <a:t>TABLE</a:t>
            </a:r>
            <a:r>
              <a:rPr lang="en-US" b="0" dirty="0" smtClean="0">
                <a:solidFill>
                  <a:srgbClr val="000000"/>
                </a:solidFill>
                <a:latin typeface="Courier New"/>
              </a:rPr>
              <a:t> bmi*(n mean);</a:t>
            </a:r>
          </a:p>
          <a:p>
            <a:pPr marL="0" indent="0">
              <a:buNone/>
            </a:pPr>
            <a:r>
              <a:rPr lang="en-US" b="1" dirty="0" smtClean="0">
                <a:solidFill>
                  <a:srgbClr val="000080"/>
                </a:solidFill>
                <a:latin typeface="Courier New"/>
              </a:rPr>
              <a:t>RUN</a:t>
            </a:r>
            <a:r>
              <a:rPr lang="en-US" b="0" dirty="0" smtClean="0">
                <a:solidFill>
                  <a:srgbClr val="000000"/>
                </a:solidFill>
                <a:latin typeface="Courier New"/>
              </a:rPr>
              <a:t>;</a:t>
            </a:r>
            <a:endParaRPr lang="en-US" dirty="0"/>
          </a:p>
        </p:txBody>
      </p:sp>
      <p:sp>
        <p:nvSpPr>
          <p:cNvPr id="4" name="TextBox 3"/>
          <p:cNvSpPr txBox="1"/>
          <p:nvPr/>
        </p:nvSpPr>
        <p:spPr>
          <a:xfrm>
            <a:off x="5334000" y="2919300"/>
            <a:ext cx="4572000" cy="400110"/>
          </a:xfrm>
          <a:prstGeom prst="rect">
            <a:avLst/>
          </a:prstGeom>
          <a:noFill/>
        </p:spPr>
        <p:txBody>
          <a:bodyPr wrap="square" rtlCol="0">
            <a:spAutoFit/>
          </a:bodyPr>
          <a:lstStyle/>
          <a:p>
            <a:r>
              <a:rPr lang="en-US" sz="2000" b="1" dirty="0" smtClean="0">
                <a:solidFill>
                  <a:srgbClr val="FF0000"/>
                </a:solidFill>
              </a:rPr>
              <a:t>Before, we had:  bmi*n bmi*mean</a:t>
            </a:r>
            <a:endParaRPr lang="en-US" sz="2000" b="1"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744744544"/>
              </p:ext>
            </p:extLst>
          </p:nvPr>
        </p:nvGraphicFramePr>
        <p:xfrm>
          <a:off x="2667000" y="4495800"/>
          <a:ext cx="2825750" cy="1237455"/>
        </p:xfrm>
        <a:graphic>
          <a:graphicData uri="http://schemas.openxmlformats.org/drawingml/2006/table">
            <a:tbl>
              <a:tblPr/>
              <a:tblGrid>
                <a:gridCol w="1990964"/>
                <a:gridCol w="834786"/>
              </a:tblGrid>
              <a:tr h="412485">
                <a:tc gridSpan="2">
                  <a:txBody>
                    <a:bodyPr/>
                    <a:lstStyle/>
                    <a:p>
                      <a:pPr algn="ctr" fontAlgn="t"/>
                      <a:r>
                        <a:rPr lang="en-US" sz="1200" b="1" i="0" u="none" strike="noStrike" dirty="0">
                          <a:solidFill>
                            <a:srgbClr val="002288"/>
                          </a:solidFill>
                          <a:effectLst/>
                          <a:latin typeface="Arial"/>
                        </a:rPr>
                        <a:t>Body Mass Index (kg / </a:t>
                      </a:r>
                      <a:r>
                        <a:rPr lang="en-US" sz="1200" b="1" i="0" u="none" strike="noStrike" dirty="0" err="1">
                          <a:solidFill>
                            <a:srgbClr val="002288"/>
                          </a:solidFill>
                          <a:effectLst/>
                          <a:latin typeface="Arial"/>
                        </a:rPr>
                        <a:t>sq</a:t>
                      </a:r>
                      <a:r>
                        <a:rPr lang="en-US" sz="1200" b="1" i="0" u="none" strike="noStrike" dirty="0">
                          <a:solidFill>
                            <a:srgbClr val="002288"/>
                          </a:solidFill>
                          <a:effectLst/>
                          <a:latin typeface="Arial"/>
                        </a:rPr>
                        <a:t> in)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r>
              <a:tr h="412485">
                <a:tc>
                  <a:txBody>
                    <a:bodyPr/>
                    <a:lstStyle/>
                    <a:p>
                      <a:pPr algn="ctr" fontAlgn="t"/>
                      <a:r>
                        <a:rPr lang="en-US" sz="1200" b="1" i="0" u="none" strike="noStrike">
                          <a:solidFill>
                            <a:srgbClr val="002288"/>
                          </a:solidFill>
                          <a:effectLst/>
                          <a:latin typeface="Arial"/>
                        </a:rPr>
                        <a:t>N</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412485">
                <a:tc>
                  <a:txBody>
                    <a:bodyPr/>
                    <a:lstStyle/>
                    <a:p>
                      <a:pPr algn="ctr" fontAlgn="t"/>
                      <a:r>
                        <a:rPr lang="en-US" sz="1200" b="0" i="0" u="none" strike="noStrike" dirty="0">
                          <a:solidFill>
                            <a:srgbClr val="002288"/>
                          </a:solidFill>
                          <a:effectLst/>
                          <a:latin typeface="Arial"/>
                        </a:rPr>
                        <a:t>8439</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27.07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
        <p:nvSpPr>
          <p:cNvPr id="6" name="TextBox 5"/>
          <p:cNvSpPr txBox="1"/>
          <p:nvPr/>
        </p:nvSpPr>
        <p:spPr>
          <a:xfrm>
            <a:off x="5867400" y="4953000"/>
            <a:ext cx="2879075" cy="646331"/>
          </a:xfrm>
          <a:prstGeom prst="rect">
            <a:avLst/>
          </a:prstGeom>
          <a:noFill/>
        </p:spPr>
        <p:txBody>
          <a:bodyPr wrap="square" rtlCol="0">
            <a:spAutoFit/>
          </a:bodyPr>
          <a:lstStyle/>
          <a:p>
            <a:r>
              <a:rPr lang="en-US" b="1" dirty="0" smtClean="0">
                <a:solidFill>
                  <a:srgbClr val="FF0000"/>
                </a:solidFill>
              </a:rPr>
              <a:t>Result is same, but less bulky.</a:t>
            </a:r>
            <a:endParaRPr lang="en-US" b="1" dirty="0">
              <a:solidFill>
                <a:srgbClr val="FF0000"/>
              </a:solidFill>
            </a:endParaRPr>
          </a:p>
        </p:txBody>
      </p:sp>
    </p:spTree>
    <p:extLst>
      <p:ext uri="{BB962C8B-B14F-4D97-AF65-F5344CB8AC3E}">
        <p14:creationId xmlns:p14="http://schemas.microsoft.com/office/powerpoint/2010/main" val="2156622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Adding a class variable</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000080"/>
                </a:solidFill>
                <a:latin typeface="Courier New"/>
              </a:rPr>
              <a:t>PROC</a:t>
            </a:r>
            <a:r>
              <a:rPr lang="en-US" b="0" dirty="0" smtClean="0">
                <a:solidFill>
                  <a:srgbClr val="000000"/>
                </a:solidFill>
                <a:latin typeface="Courier New"/>
              </a:rPr>
              <a:t> </a:t>
            </a:r>
            <a:r>
              <a:rPr lang="en-US" b="1" dirty="0" smtClean="0">
                <a:solidFill>
                  <a:srgbClr val="000080"/>
                </a:solidFill>
                <a:latin typeface="Courier New"/>
              </a:rPr>
              <a:t>TABULATE</a:t>
            </a:r>
            <a:r>
              <a:rPr lang="en-US" b="0" dirty="0" smtClean="0">
                <a:solidFill>
                  <a:srgbClr val="000000"/>
                </a:solidFill>
                <a:latin typeface="Courier New"/>
              </a:rPr>
              <a:t> </a:t>
            </a:r>
            <a:r>
              <a:rPr lang="en-US" b="0" dirty="0" smtClean="0">
                <a:solidFill>
                  <a:srgbClr val="0000FF"/>
                </a:solidFill>
                <a:latin typeface="Courier New"/>
              </a:rPr>
              <a:t>DATA</a:t>
            </a:r>
            <a:r>
              <a:rPr lang="en-US" b="0" dirty="0" smtClean="0">
                <a:solidFill>
                  <a:srgbClr val="000000"/>
                </a:solidFill>
                <a:latin typeface="Courier New"/>
              </a:rPr>
              <a:t>=chs11;</a:t>
            </a:r>
          </a:p>
          <a:p>
            <a:pPr marL="0" indent="0">
              <a:buNone/>
            </a:pPr>
            <a:r>
              <a:rPr lang="en-US" b="0" dirty="0" smtClean="0">
                <a:solidFill>
                  <a:srgbClr val="0000FF"/>
                </a:solidFill>
                <a:latin typeface="Courier New"/>
              </a:rPr>
              <a:t>CLASS</a:t>
            </a:r>
            <a:r>
              <a:rPr lang="en-US" b="0" dirty="0" smtClean="0">
                <a:solidFill>
                  <a:srgbClr val="000000"/>
                </a:solidFill>
                <a:latin typeface="Courier New"/>
              </a:rPr>
              <a:t> agegroup;</a:t>
            </a:r>
          </a:p>
          <a:p>
            <a:pPr marL="0" indent="0">
              <a:buNone/>
            </a:pPr>
            <a:r>
              <a:rPr lang="en-US" b="0" dirty="0" smtClean="0">
                <a:solidFill>
                  <a:srgbClr val="0000FF"/>
                </a:solidFill>
                <a:latin typeface="Courier New"/>
              </a:rPr>
              <a:t>VAR</a:t>
            </a:r>
            <a:r>
              <a:rPr lang="en-US" b="0" dirty="0" smtClean="0">
                <a:solidFill>
                  <a:srgbClr val="000000"/>
                </a:solidFill>
                <a:latin typeface="Courier New"/>
              </a:rPr>
              <a:t> bmi;</a:t>
            </a:r>
          </a:p>
          <a:p>
            <a:pPr marL="0" indent="0">
              <a:buNone/>
            </a:pPr>
            <a:r>
              <a:rPr lang="en-US" b="0" dirty="0" smtClean="0">
                <a:solidFill>
                  <a:srgbClr val="0000FF"/>
                </a:solidFill>
                <a:latin typeface="Courier New"/>
              </a:rPr>
              <a:t>TABLE</a:t>
            </a:r>
            <a:r>
              <a:rPr lang="en-US" b="0" dirty="0" smtClean="0">
                <a:solidFill>
                  <a:srgbClr val="000000"/>
                </a:solidFill>
                <a:latin typeface="Courier New"/>
              </a:rPr>
              <a:t> bmi*mean*agegroup;</a:t>
            </a:r>
          </a:p>
          <a:p>
            <a:pPr marL="0" indent="0">
              <a:buNone/>
            </a:pPr>
            <a:r>
              <a:rPr lang="en-US" b="1" dirty="0" smtClean="0">
                <a:solidFill>
                  <a:srgbClr val="000080"/>
                </a:solidFill>
                <a:latin typeface="Courier New"/>
              </a:rPr>
              <a:t>RUN</a:t>
            </a:r>
            <a:r>
              <a:rPr lang="en-US" b="0" dirty="0" smtClean="0">
                <a:solidFill>
                  <a:srgbClr val="000000"/>
                </a:solidFill>
                <a:latin typeface="Courier New"/>
              </a:rPr>
              <a:t>;</a:t>
            </a:r>
            <a:endParaRPr lang="en-US" dirty="0"/>
          </a:p>
        </p:txBody>
      </p:sp>
      <p:sp>
        <p:nvSpPr>
          <p:cNvPr id="5" name="TextBox 4"/>
          <p:cNvSpPr txBox="1"/>
          <p:nvPr/>
        </p:nvSpPr>
        <p:spPr>
          <a:xfrm>
            <a:off x="4495800" y="2362200"/>
            <a:ext cx="4038600" cy="369332"/>
          </a:xfrm>
          <a:prstGeom prst="rect">
            <a:avLst/>
          </a:prstGeom>
          <a:noFill/>
        </p:spPr>
        <p:txBody>
          <a:bodyPr wrap="square" rtlCol="0">
            <a:spAutoFit/>
          </a:bodyPr>
          <a:lstStyle/>
          <a:p>
            <a:r>
              <a:rPr lang="en-US" b="1" dirty="0" smtClean="0">
                <a:solidFill>
                  <a:srgbClr val="FF0000"/>
                </a:solidFill>
              </a:rPr>
              <a:t>Stratifying result by variable “agegroup”.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753858"/>
              </p:ext>
            </p:extLst>
          </p:nvPr>
        </p:nvGraphicFramePr>
        <p:xfrm>
          <a:off x="2209800" y="4419600"/>
          <a:ext cx="3651250" cy="1818480"/>
        </p:xfrm>
        <a:graphic>
          <a:graphicData uri="http://schemas.openxmlformats.org/drawingml/2006/table">
            <a:tbl>
              <a:tblPr/>
              <a:tblGrid>
                <a:gridCol w="1576311"/>
                <a:gridCol w="707731"/>
                <a:gridCol w="707731"/>
                <a:gridCol w="659477"/>
              </a:tblGrid>
              <a:tr h="363696">
                <a:tc gridSpan="4">
                  <a:txBody>
                    <a:bodyPr/>
                    <a:lstStyle/>
                    <a:p>
                      <a:pPr algn="ctr" fontAlgn="t"/>
                      <a:r>
                        <a:rPr lang="en-US" sz="1200" b="1" i="0" u="none" strike="noStrike">
                          <a:solidFill>
                            <a:srgbClr val="002288"/>
                          </a:solidFill>
                          <a:effectLst/>
                          <a:latin typeface="Arial"/>
                        </a:rPr>
                        <a:t>Body Mass Index (kg / sq in)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63696">
                <a:tc gridSpan="4">
                  <a:txBody>
                    <a:bodyPr/>
                    <a:lstStyle/>
                    <a:p>
                      <a:pPr algn="ctr" fontAlgn="t"/>
                      <a:r>
                        <a:rPr lang="en-US" sz="1200" b="1" i="0" u="none" strike="noStrike">
                          <a:solidFill>
                            <a:srgbClr val="002288"/>
                          </a:solidFill>
                          <a:effectLst/>
                          <a:latin typeface="Arial"/>
                        </a:rPr>
                        <a:t>Mean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63696">
                <a:tc gridSpan="4">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63696">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25 - 44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45 - 64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65+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63696">
                <a:tc>
                  <a:txBody>
                    <a:bodyPr/>
                    <a:lstStyle/>
                    <a:p>
                      <a:pPr algn="ctr" fontAlgn="t"/>
                      <a:r>
                        <a:rPr lang="en-US" sz="1200" b="0" i="0" u="none" strike="noStrike" dirty="0">
                          <a:solidFill>
                            <a:srgbClr val="002288"/>
                          </a:solidFill>
                          <a:effectLst/>
                          <a:latin typeface="Arial"/>
                        </a:rPr>
                        <a:t>25.48</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26.91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27.75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26.56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4079429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Creating another dimension in the table</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smtClean="0">
                <a:solidFill>
                  <a:srgbClr val="000080"/>
                </a:solidFill>
                <a:latin typeface="Courier New"/>
              </a:rPr>
              <a:t>PROC</a:t>
            </a:r>
            <a:r>
              <a:rPr lang="en-US" sz="2800" b="0" dirty="0" smtClean="0">
                <a:solidFill>
                  <a:srgbClr val="000000"/>
                </a:solidFill>
                <a:latin typeface="Courier New"/>
              </a:rPr>
              <a:t> </a:t>
            </a:r>
            <a:r>
              <a:rPr lang="en-US" sz="2800" b="1" dirty="0" smtClean="0">
                <a:solidFill>
                  <a:srgbClr val="000080"/>
                </a:solidFill>
                <a:latin typeface="Courier New"/>
              </a:rPr>
              <a:t>TABULATE</a:t>
            </a:r>
            <a:r>
              <a:rPr lang="en-US" sz="2800" b="0" dirty="0" smtClean="0">
                <a:solidFill>
                  <a:srgbClr val="000000"/>
                </a:solidFill>
                <a:latin typeface="Courier New"/>
              </a:rPr>
              <a:t> </a:t>
            </a:r>
            <a:r>
              <a:rPr lang="en-US" sz="2800" b="0" dirty="0" smtClean="0">
                <a:solidFill>
                  <a:srgbClr val="0000FF"/>
                </a:solidFill>
                <a:latin typeface="Courier New"/>
              </a:rPr>
              <a:t>DATA</a:t>
            </a:r>
            <a:r>
              <a:rPr lang="en-US" sz="2800" b="0" dirty="0" smtClean="0">
                <a:solidFill>
                  <a:srgbClr val="000000"/>
                </a:solidFill>
                <a:latin typeface="Courier New"/>
              </a:rPr>
              <a:t>=chs11;</a:t>
            </a:r>
          </a:p>
          <a:p>
            <a:pPr marL="0" indent="0">
              <a:buNone/>
            </a:pPr>
            <a:r>
              <a:rPr lang="en-US" sz="2800" b="0" dirty="0" smtClean="0">
                <a:solidFill>
                  <a:srgbClr val="0000FF"/>
                </a:solidFill>
                <a:latin typeface="Courier New"/>
              </a:rPr>
              <a:t>CLASS</a:t>
            </a:r>
            <a:r>
              <a:rPr lang="en-US" sz="2800" b="0" dirty="0" smtClean="0">
                <a:solidFill>
                  <a:srgbClr val="000000"/>
                </a:solidFill>
                <a:latin typeface="Courier New"/>
              </a:rPr>
              <a:t> agegroup;</a:t>
            </a:r>
          </a:p>
          <a:p>
            <a:pPr marL="0" indent="0">
              <a:buNone/>
            </a:pPr>
            <a:r>
              <a:rPr lang="en-US" sz="2800" b="0" dirty="0" smtClean="0">
                <a:solidFill>
                  <a:srgbClr val="0000FF"/>
                </a:solidFill>
                <a:latin typeface="Courier New"/>
              </a:rPr>
              <a:t>VAR</a:t>
            </a:r>
            <a:r>
              <a:rPr lang="en-US" sz="2800" b="0" dirty="0" smtClean="0">
                <a:solidFill>
                  <a:srgbClr val="000000"/>
                </a:solidFill>
                <a:latin typeface="Courier New"/>
              </a:rPr>
              <a:t> bmi;</a:t>
            </a:r>
          </a:p>
          <a:p>
            <a:pPr marL="0" indent="0">
              <a:buNone/>
            </a:pPr>
            <a:r>
              <a:rPr lang="en-US" sz="2800" b="0" dirty="0" smtClean="0">
                <a:solidFill>
                  <a:srgbClr val="0000FF"/>
                </a:solidFill>
                <a:latin typeface="Courier New"/>
              </a:rPr>
              <a:t>TABLE</a:t>
            </a:r>
            <a:r>
              <a:rPr lang="en-US" sz="2800" b="0" dirty="0" smtClean="0">
                <a:solidFill>
                  <a:srgbClr val="000000"/>
                </a:solidFill>
                <a:latin typeface="Courier New"/>
              </a:rPr>
              <a:t> agegroup, bmi*mean;</a:t>
            </a:r>
          </a:p>
          <a:p>
            <a:pPr marL="0" indent="0">
              <a:buNone/>
            </a:pPr>
            <a:r>
              <a:rPr lang="en-US" sz="2800" b="1" dirty="0" smtClean="0">
                <a:solidFill>
                  <a:srgbClr val="000080"/>
                </a:solidFill>
                <a:latin typeface="Courier New"/>
              </a:rPr>
              <a:t>RUN</a:t>
            </a:r>
            <a:r>
              <a:rPr lang="en-US" sz="2800" b="0" dirty="0" smtClean="0">
                <a:solidFill>
                  <a:srgbClr val="000000"/>
                </a:solidFill>
                <a:latin typeface="Courier New"/>
              </a:rPr>
              <a:t>;</a:t>
            </a:r>
            <a:endParaRPr lang="en-US" sz="2800" dirty="0"/>
          </a:p>
        </p:txBody>
      </p:sp>
      <p:sp>
        <p:nvSpPr>
          <p:cNvPr id="4" name="TextBox 3"/>
          <p:cNvSpPr txBox="1"/>
          <p:nvPr/>
        </p:nvSpPr>
        <p:spPr>
          <a:xfrm>
            <a:off x="4191000" y="3624549"/>
            <a:ext cx="5257800" cy="646331"/>
          </a:xfrm>
          <a:prstGeom prst="rect">
            <a:avLst/>
          </a:prstGeom>
          <a:noFill/>
        </p:spPr>
        <p:txBody>
          <a:bodyPr wrap="square" rtlCol="0">
            <a:spAutoFit/>
          </a:bodyPr>
          <a:lstStyle/>
          <a:p>
            <a:r>
              <a:rPr lang="en-US" b="1" dirty="0" smtClean="0">
                <a:solidFill>
                  <a:srgbClr val="FF0000"/>
                </a:solidFill>
              </a:rPr>
              <a:t>Variable order = Row, Column.</a:t>
            </a:r>
          </a:p>
          <a:p>
            <a:r>
              <a:rPr lang="en-US" b="1" dirty="0" smtClean="0">
                <a:solidFill>
                  <a:srgbClr val="FF0000"/>
                </a:solidFill>
              </a:rPr>
              <a:t>In this example:  Row, Column = agegroup, bmi.</a:t>
            </a:r>
            <a:endParaRPr lang="en-US" b="1" dirty="0">
              <a:solidFill>
                <a:srgbClr val="FF0000"/>
              </a:solidFill>
            </a:endParaRPr>
          </a:p>
        </p:txBody>
      </p:sp>
      <p:cxnSp>
        <p:nvCxnSpPr>
          <p:cNvPr id="6" name="Straight Connector 5"/>
          <p:cNvCxnSpPr/>
          <p:nvPr/>
        </p:nvCxnSpPr>
        <p:spPr>
          <a:xfrm>
            <a:off x="1905000" y="3657600"/>
            <a:ext cx="17526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3092013098"/>
              </p:ext>
            </p:extLst>
          </p:nvPr>
        </p:nvGraphicFramePr>
        <p:xfrm>
          <a:off x="1938969" y="4513252"/>
          <a:ext cx="4806262" cy="2285999"/>
        </p:xfrm>
        <a:graphic>
          <a:graphicData uri="http://schemas.openxmlformats.org/drawingml/2006/table">
            <a:tbl>
              <a:tblPr/>
              <a:tblGrid>
                <a:gridCol w="2881505"/>
                <a:gridCol w="1924757"/>
              </a:tblGrid>
              <a:tr h="252663">
                <a:tc rowSpan="3">
                  <a:txBody>
                    <a:bodyPr/>
                    <a:lstStyle/>
                    <a:p>
                      <a:pPr algn="ctr" fontAlgn="t"/>
                      <a:r>
                        <a:rPr lang="en-US" sz="1200" b="1" i="0" u="none" strike="noStrike" dirty="0">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0F0F0"/>
                    </a:solidFill>
                  </a:tcPr>
                </a:tc>
              </a:tr>
              <a:tr h="252663">
                <a:tc vMerge="1">
                  <a:txBody>
                    <a:bodyPr/>
                    <a:lstStyle/>
                    <a:p>
                      <a:endParaRPr lang="en-US"/>
                    </a:p>
                  </a:txBody>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r>
              <a:tr h="252663">
                <a:tc vMerge="1">
                  <a:txBody>
                    <a:bodyPr/>
                    <a:lstStyle/>
                    <a:p>
                      <a:endParaRPr lang="en-US"/>
                    </a:p>
                  </a:txBody>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505327">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25.48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52663">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r>
              <a:tr h="252663">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26.91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52663">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27.75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64694">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26.56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4051688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152400"/>
            <a:ext cx="8915400" cy="1143000"/>
          </a:xfrm>
        </p:spPr>
        <p:txBody>
          <a:bodyPr>
            <a:normAutofit/>
          </a:bodyPr>
          <a:lstStyle/>
          <a:p>
            <a:r>
              <a:rPr lang="en-US" dirty="0" smtClean="0"/>
              <a:t>7.  Add a second classification variable</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smtClean="0">
                <a:solidFill>
                  <a:srgbClr val="000080"/>
                </a:solidFill>
                <a:latin typeface="Courier New"/>
              </a:rPr>
              <a:t>PROC</a:t>
            </a:r>
            <a:r>
              <a:rPr lang="en-US" sz="2800" b="0" dirty="0" smtClean="0">
                <a:solidFill>
                  <a:srgbClr val="000000"/>
                </a:solidFill>
                <a:latin typeface="Courier New"/>
              </a:rPr>
              <a:t> </a:t>
            </a:r>
            <a:r>
              <a:rPr lang="en-US" sz="2800" b="1" dirty="0" smtClean="0">
                <a:solidFill>
                  <a:srgbClr val="000080"/>
                </a:solidFill>
                <a:latin typeface="Courier New"/>
              </a:rPr>
              <a:t>TABULATE</a:t>
            </a:r>
            <a:r>
              <a:rPr lang="en-US" sz="2800" b="0" dirty="0" smtClean="0">
                <a:solidFill>
                  <a:srgbClr val="000000"/>
                </a:solidFill>
                <a:latin typeface="Courier New"/>
              </a:rPr>
              <a:t> </a:t>
            </a:r>
            <a:r>
              <a:rPr lang="en-US" sz="2800" b="0" dirty="0" smtClean="0">
                <a:solidFill>
                  <a:srgbClr val="0000FF"/>
                </a:solidFill>
                <a:latin typeface="Courier New"/>
              </a:rPr>
              <a:t>DATA</a:t>
            </a:r>
            <a:r>
              <a:rPr lang="en-US" sz="2800" b="0" dirty="0" smtClean="0">
                <a:solidFill>
                  <a:srgbClr val="000000"/>
                </a:solidFill>
                <a:latin typeface="Courier New"/>
              </a:rPr>
              <a:t>=chs11;</a:t>
            </a:r>
          </a:p>
          <a:p>
            <a:pPr marL="0" indent="0">
              <a:buNone/>
            </a:pPr>
            <a:r>
              <a:rPr lang="en-US" sz="2800" b="0" dirty="0" smtClean="0">
                <a:solidFill>
                  <a:srgbClr val="0000FF"/>
                </a:solidFill>
                <a:latin typeface="Courier New"/>
              </a:rPr>
              <a:t>CLASS</a:t>
            </a:r>
            <a:r>
              <a:rPr lang="en-US" sz="2800" b="0" dirty="0" smtClean="0">
                <a:solidFill>
                  <a:srgbClr val="000000"/>
                </a:solidFill>
                <a:latin typeface="Courier New"/>
              </a:rPr>
              <a:t> agegroup sex;</a:t>
            </a:r>
          </a:p>
          <a:p>
            <a:pPr marL="0" indent="0">
              <a:buNone/>
            </a:pPr>
            <a:r>
              <a:rPr lang="en-US" sz="2800" b="0" dirty="0" smtClean="0">
                <a:solidFill>
                  <a:srgbClr val="0000FF"/>
                </a:solidFill>
                <a:latin typeface="Courier New"/>
              </a:rPr>
              <a:t>VAR</a:t>
            </a:r>
            <a:r>
              <a:rPr lang="en-US" sz="2800" b="0" dirty="0" smtClean="0">
                <a:solidFill>
                  <a:srgbClr val="000000"/>
                </a:solidFill>
                <a:latin typeface="Courier New"/>
              </a:rPr>
              <a:t> bmi;</a:t>
            </a:r>
          </a:p>
          <a:p>
            <a:pPr marL="0" indent="0">
              <a:buNone/>
            </a:pPr>
            <a:r>
              <a:rPr lang="en-US" sz="2800" b="0" dirty="0" smtClean="0">
                <a:solidFill>
                  <a:srgbClr val="0000FF"/>
                </a:solidFill>
                <a:latin typeface="Courier New"/>
              </a:rPr>
              <a:t>TABLE</a:t>
            </a:r>
            <a:r>
              <a:rPr lang="en-US" sz="2800" b="0" dirty="0" smtClean="0">
                <a:solidFill>
                  <a:srgbClr val="000000"/>
                </a:solidFill>
                <a:latin typeface="Courier New"/>
              </a:rPr>
              <a:t> agegroup, bmi*sex*mean;</a:t>
            </a:r>
          </a:p>
          <a:p>
            <a:pPr marL="0" indent="0">
              <a:buNone/>
            </a:pPr>
            <a:r>
              <a:rPr lang="en-US" sz="2800" b="1" dirty="0" smtClean="0">
                <a:solidFill>
                  <a:srgbClr val="000080"/>
                </a:solidFill>
                <a:latin typeface="Courier New"/>
              </a:rPr>
              <a:t>RUN</a:t>
            </a:r>
            <a:r>
              <a:rPr lang="en-US" sz="2800" b="0" dirty="0" smtClean="0">
                <a:solidFill>
                  <a:srgbClr val="000000"/>
                </a:solidFill>
                <a:latin typeface="Courier New"/>
              </a:rPr>
              <a:t>;</a:t>
            </a:r>
            <a:endParaRPr lang="en-US" sz="2800" dirty="0"/>
          </a:p>
        </p:txBody>
      </p:sp>
      <p:cxnSp>
        <p:nvCxnSpPr>
          <p:cNvPr id="5" name="Straight Connector 4"/>
          <p:cNvCxnSpPr/>
          <p:nvPr/>
        </p:nvCxnSpPr>
        <p:spPr>
          <a:xfrm>
            <a:off x="3810000" y="2590800"/>
            <a:ext cx="6858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800600" y="3657600"/>
            <a:ext cx="6858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3772795548"/>
              </p:ext>
            </p:extLst>
          </p:nvPr>
        </p:nvGraphicFramePr>
        <p:xfrm>
          <a:off x="1714499" y="4038600"/>
          <a:ext cx="5562601" cy="2628108"/>
        </p:xfrm>
        <a:graphic>
          <a:graphicData uri="http://schemas.openxmlformats.org/drawingml/2006/table">
            <a:tbl>
              <a:tblPr/>
              <a:tblGrid>
                <a:gridCol w="2840477"/>
                <a:gridCol w="1361062"/>
                <a:gridCol w="1361062"/>
              </a:tblGrid>
              <a:tr h="326420">
                <a:tc rowSpan="4">
                  <a:txBody>
                    <a:bodyPr/>
                    <a:lstStyle/>
                    <a:p>
                      <a:pPr algn="ctr" fontAlgn="t"/>
                      <a:r>
                        <a:rPr lang="en-US" sz="1200" b="1" i="0" u="none" strike="noStrike">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200" b="1" i="0" u="none" strike="noStrike">
                          <a:solidFill>
                            <a:srgbClr val="002288"/>
                          </a:solidFill>
                          <a:effectLst/>
                          <a:latin typeface="Arial"/>
                        </a:rPr>
                        <a:t>Body Mass Index (kg /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r>
              <a:tr h="254397">
                <a:tc vMerge="1">
                  <a:txBody>
                    <a:bodyPr/>
                    <a:lstStyle/>
                    <a:p>
                      <a:endParaRPr lang="en-US"/>
                    </a:p>
                  </a:txBody>
                  <a:tcPr/>
                </a:tc>
                <a:tc gridSpan="2">
                  <a:txBody>
                    <a:bodyPr/>
                    <a:lstStyle/>
                    <a:p>
                      <a:pPr algn="ctr" fontAlgn="t"/>
                      <a:r>
                        <a:rPr lang="en-US" sz="12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r>
              <a:tr h="254397">
                <a:tc vMerge="1">
                  <a:txBody>
                    <a:bodyPr/>
                    <a:lstStyle/>
                    <a:p>
                      <a:endParaRPr lang="en-US"/>
                    </a:p>
                  </a:txBody>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54397">
                <a:tc vMerge="1">
                  <a:txBody>
                    <a:bodyPr/>
                    <a:lstStyle/>
                    <a:p>
                      <a:endParaRPr lang="en-US"/>
                    </a:p>
                  </a:txBody>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508795">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25.52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25.43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54397">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r>
              <a:tr h="254397">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27.26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26.66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54397">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27.81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27.71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66511">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26.21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26.77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223100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361"/>
            <a:ext cx="8229600" cy="1143000"/>
          </a:xfrm>
        </p:spPr>
        <p:txBody>
          <a:bodyPr>
            <a:normAutofit/>
          </a:bodyPr>
          <a:lstStyle/>
          <a:p>
            <a:r>
              <a:rPr lang="en-US" sz="3600" dirty="0" smtClean="0"/>
              <a:t>8.  Add a third classification variable</a:t>
            </a:r>
            <a:endParaRPr lang="en-US" sz="3600" dirty="0"/>
          </a:p>
        </p:txBody>
      </p:sp>
      <p:sp>
        <p:nvSpPr>
          <p:cNvPr id="3" name="Content Placeholder 2"/>
          <p:cNvSpPr>
            <a:spLocks noGrp="1"/>
          </p:cNvSpPr>
          <p:nvPr>
            <p:ph idx="1"/>
          </p:nvPr>
        </p:nvSpPr>
        <p:spPr>
          <a:xfrm>
            <a:off x="76200" y="1066800"/>
            <a:ext cx="8229600" cy="4525963"/>
          </a:xfrm>
        </p:spPr>
        <p:txBody>
          <a:bodyPr>
            <a:normAutofit/>
          </a:bodyPr>
          <a:lstStyle/>
          <a:p>
            <a:pPr marL="0" indent="0">
              <a:buNone/>
            </a:pPr>
            <a:r>
              <a:rPr lang="en-US" sz="2400" b="1" dirty="0" smtClean="0">
                <a:solidFill>
                  <a:srgbClr val="000080"/>
                </a:solidFill>
                <a:latin typeface="Courier New"/>
              </a:rPr>
              <a:t>PROC</a:t>
            </a:r>
            <a:r>
              <a:rPr lang="en-US" sz="2400" b="0" dirty="0" smtClean="0">
                <a:solidFill>
                  <a:srgbClr val="000000"/>
                </a:solidFill>
                <a:latin typeface="Courier New"/>
              </a:rPr>
              <a:t> </a:t>
            </a:r>
            <a:r>
              <a:rPr lang="en-US" sz="2400" b="1" dirty="0" smtClean="0">
                <a:solidFill>
                  <a:srgbClr val="000080"/>
                </a:solidFill>
                <a:latin typeface="Courier New"/>
              </a:rPr>
              <a:t>TABULATE</a:t>
            </a:r>
            <a:r>
              <a:rPr lang="en-US" sz="2400" b="0" dirty="0" smtClean="0">
                <a:solidFill>
                  <a:srgbClr val="000000"/>
                </a:solidFill>
                <a:latin typeface="Courier New"/>
              </a:rPr>
              <a:t> </a:t>
            </a:r>
            <a:r>
              <a:rPr lang="en-US" sz="2400" b="0" dirty="0" smtClean="0">
                <a:solidFill>
                  <a:srgbClr val="0000FF"/>
                </a:solidFill>
                <a:latin typeface="Courier New"/>
              </a:rPr>
              <a:t>DATA</a:t>
            </a:r>
            <a:r>
              <a:rPr lang="en-US" sz="2400" b="0" dirty="0" smtClean="0">
                <a:solidFill>
                  <a:srgbClr val="000000"/>
                </a:solidFill>
                <a:latin typeface="Courier New"/>
              </a:rPr>
              <a:t>=chs11;</a:t>
            </a:r>
          </a:p>
          <a:p>
            <a:pPr marL="0" indent="0">
              <a:buNone/>
            </a:pPr>
            <a:r>
              <a:rPr lang="en-US" sz="2400" b="0" dirty="0" smtClean="0">
                <a:solidFill>
                  <a:srgbClr val="0000FF"/>
                </a:solidFill>
                <a:latin typeface="Courier New"/>
              </a:rPr>
              <a:t>CLASS</a:t>
            </a:r>
            <a:r>
              <a:rPr lang="en-US" sz="2400" b="0" dirty="0" smtClean="0">
                <a:solidFill>
                  <a:srgbClr val="000000"/>
                </a:solidFill>
                <a:latin typeface="Courier New"/>
              </a:rPr>
              <a:t> agegroup borough sex ;</a:t>
            </a:r>
          </a:p>
          <a:p>
            <a:pPr marL="0" indent="0">
              <a:buNone/>
            </a:pPr>
            <a:r>
              <a:rPr lang="en-US" sz="2400" b="0" dirty="0" smtClean="0">
                <a:solidFill>
                  <a:srgbClr val="0000FF"/>
                </a:solidFill>
                <a:latin typeface="Courier New"/>
              </a:rPr>
              <a:t>VAR</a:t>
            </a:r>
            <a:r>
              <a:rPr lang="en-US" sz="2400" b="0" dirty="0" smtClean="0">
                <a:solidFill>
                  <a:srgbClr val="000000"/>
                </a:solidFill>
                <a:latin typeface="Courier New"/>
              </a:rPr>
              <a:t> bmi;</a:t>
            </a:r>
          </a:p>
          <a:p>
            <a:pPr marL="0" indent="0">
              <a:buNone/>
            </a:pPr>
            <a:r>
              <a:rPr lang="en-US" sz="2400" b="0" dirty="0" smtClean="0">
                <a:solidFill>
                  <a:srgbClr val="0000FF"/>
                </a:solidFill>
                <a:latin typeface="Courier New"/>
              </a:rPr>
              <a:t>TABLE</a:t>
            </a:r>
            <a:r>
              <a:rPr lang="en-US" sz="2400" b="0" dirty="0" smtClean="0">
                <a:solidFill>
                  <a:srgbClr val="000000"/>
                </a:solidFill>
                <a:latin typeface="Courier New"/>
              </a:rPr>
              <a:t> agegroup borough, bmi*sex*mean;</a:t>
            </a:r>
          </a:p>
          <a:p>
            <a:pPr marL="0" indent="0">
              <a:buNone/>
            </a:pPr>
            <a:r>
              <a:rPr lang="en-US" sz="2400" b="1" dirty="0" smtClean="0">
                <a:solidFill>
                  <a:srgbClr val="000080"/>
                </a:solidFill>
                <a:latin typeface="Courier New"/>
              </a:rPr>
              <a:t>RUN</a:t>
            </a:r>
            <a:r>
              <a:rPr lang="en-US" sz="2400" b="0" dirty="0" smtClean="0">
                <a:solidFill>
                  <a:srgbClr val="000000"/>
                </a:solidFill>
                <a:latin typeface="Courier New"/>
              </a:rPr>
              <a:t>;</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094835781"/>
              </p:ext>
            </p:extLst>
          </p:nvPr>
        </p:nvGraphicFramePr>
        <p:xfrm>
          <a:off x="4315859" y="2971794"/>
          <a:ext cx="4536040" cy="3733806"/>
        </p:xfrm>
        <a:graphic>
          <a:graphicData uri="http://schemas.openxmlformats.org/drawingml/2006/table">
            <a:tbl>
              <a:tblPr/>
              <a:tblGrid>
                <a:gridCol w="2316276"/>
                <a:gridCol w="1109882"/>
                <a:gridCol w="1109882"/>
              </a:tblGrid>
              <a:tr h="196025">
                <a:tc rowSpan="4">
                  <a:txBody>
                    <a:bodyPr/>
                    <a:lstStyle/>
                    <a:p>
                      <a:pPr algn="ctr" fontAlgn="t"/>
                      <a:r>
                        <a:rPr lang="en-US" sz="1200" b="1" i="0" u="none" strike="noStrike" dirty="0">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200" b="1" i="0" u="none" strike="noStrike">
                          <a:solidFill>
                            <a:srgbClr val="002288"/>
                          </a:solidFill>
                          <a:effectLst/>
                          <a:latin typeface="Arial"/>
                        </a:rPr>
                        <a:t>Body Mass Index (kg /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r>
              <a:tr h="196025">
                <a:tc vMerge="1">
                  <a:txBody>
                    <a:bodyPr/>
                    <a:lstStyle/>
                    <a:p>
                      <a:endParaRPr lang="en-US"/>
                    </a:p>
                  </a:txBody>
                  <a:tcPr/>
                </a:tc>
                <a:tc gridSpan="2">
                  <a:txBody>
                    <a:bodyPr/>
                    <a:lstStyle/>
                    <a:p>
                      <a:pPr algn="ctr" fontAlgn="t"/>
                      <a:r>
                        <a:rPr lang="en-US" sz="12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r>
              <a:tr h="196025">
                <a:tc vMerge="1">
                  <a:txBody>
                    <a:bodyPr/>
                    <a:lstStyle/>
                    <a:p>
                      <a:endParaRPr lang="en-US"/>
                    </a:p>
                  </a:txBody>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96025">
                <a:tc vMerge="1">
                  <a:txBody>
                    <a:bodyPr/>
                    <a:lstStyle/>
                    <a:p>
                      <a:endParaRPr lang="en-US"/>
                    </a:p>
                  </a:txBody>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92049">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25.52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a:solidFill>
                            <a:srgbClr val="002288"/>
                          </a:solidFill>
                          <a:effectLst/>
                          <a:latin typeface="Arial"/>
                        </a:rPr>
                        <a:t>25.43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96025">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r>
              <a:tr h="196025">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27.26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26.66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96025">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27.81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27.71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96025">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26.21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26.77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784098">
                <a:tc>
                  <a:txBody>
                    <a:bodyPr/>
                    <a:lstStyle/>
                    <a:p>
                      <a:pPr algn="ctr" fontAlgn="t"/>
                      <a:r>
                        <a:rPr lang="en-US" sz="1200" b="1" i="0" u="none" strike="noStrike">
                          <a:solidFill>
                            <a:srgbClr val="002288"/>
                          </a:solidFill>
                          <a:effectLst/>
                          <a:latin typeface="Arial"/>
                        </a:rPr>
                        <a:t>Borough of residence. Based upon UHF. For cell, if UHF missing, then based on self-reported borough</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a:solidFill>
                            <a:srgbClr val="002288"/>
                          </a:solidFill>
                          <a:effectLst/>
                          <a:latin typeface="Arial"/>
                        </a:rPr>
                        <a:t>28.05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28.74</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96025">
                <a:tc>
                  <a:txBody>
                    <a:bodyPr/>
                    <a:lstStyle/>
                    <a:p>
                      <a:pPr algn="ctr" fontAlgn="t"/>
                      <a:r>
                        <a:rPr lang="en-US" sz="1200" b="1" i="0" u="none" strike="noStrike">
                          <a:solidFill>
                            <a:srgbClr val="002288"/>
                          </a:solidFill>
                          <a:effectLst/>
                          <a:latin typeface="Arial"/>
                        </a:rPr>
                        <a:t>Bronx</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r>
              <a:tr h="196025">
                <a:tc>
                  <a:txBody>
                    <a:bodyPr/>
                    <a:lstStyle/>
                    <a:p>
                      <a:pPr algn="ctr" fontAlgn="t"/>
                      <a:r>
                        <a:rPr lang="en-US" sz="1200" b="1" i="0" u="none" strike="noStrike">
                          <a:solidFill>
                            <a:srgbClr val="002288"/>
                          </a:solidFill>
                          <a:effectLst/>
                          <a:latin typeface="Arial"/>
                        </a:rPr>
                        <a:t>Brooklyn</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26.94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27.86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96025">
                <a:tc>
                  <a:txBody>
                    <a:bodyPr/>
                    <a:lstStyle/>
                    <a:p>
                      <a:pPr algn="ctr" fontAlgn="t"/>
                      <a:r>
                        <a:rPr lang="en-US" sz="1200" b="1" i="0" u="none" strike="noStrike">
                          <a:solidFill>
                            <a:srgbClr val="002288"/>
                          </a:solidFill>
                          <a:effectLst/>
                          <a:latin typeface="Arial"/>
                        </a:rPr>
                        <a:t>Manhattan</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26.15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25.56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96025">
                <a:tc>
                  <a:txBody>
                    <a:bodyPr/>
                    <a:lstStyle/>
                    <a:p>
                      <a:pPr algn="ctr" fontAlgn="t"/>
                      <a:r>
                        <a:rPr lang="en-US" sz="1200" b="1" i="0" u="none" strike="noStrike">
                          <a:solidFill>
                            <a:srgbClr val="002288"/>
                          </a:solidFill>
                          <a:effectLst/>
                          <a:latin typeface="Arial"/>
                        </a:rPr>
                        <a:t>Queens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26.76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5359">
                <a:tc>
                  <a:txBody>
                    <a:bodyPr/>
                    <a:lstStyle/>
                    <a:p>
                      <a:pPr algn="ctr" fontAlgn="t"/>
                      <a:r>
                        <a:rPr lang="en-US" sz="1200" b="1" i="0" u="none" strike="noStrike">
                          <a:solidFill>
                            <a:srgbClr val="002288"/>
                          </a:solidFill>
                          <a:effectLst/>
                          <a:latin typeface="Arial"/>
                        </a:rPr>
                        <a:t>Staten Island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28.76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27.56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cxnSp>
        <p:nvCxnSpPr>
          <p:cNvPr id="5" name="Straight Connector 4"/>
          <p:cNvCxnSpPr/>
          <p:nvPr/>
        </p:nvCxnSpPr>
        <p:spPr>
          <a:xfrm>
            <a:off x="2944258" y="1905000"/>
            <a:ext cx="13716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944258" y="2819400"/>
            <a:ext cx="13716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14400" y="5257800"/>
            <a:ext cx="3124200" cy="369332"/>
          </a:xfrm>
          <a:prstGeom prst="rect">
            <a:avLst/>
          </a:prstGeom>
          <a:noFill/>
        </p:spPr>
        <p:txBody>
          <a:bodyPr wrap="square" rtlCol="0">
            <a:spAutoFit/>
          </a:bodyPr>
          <a:lstStyle/>
          <a:p>
            <a:r>
              <a:rPr lang="en-US" b="1" dirty="0" smtClean="0">
                <a:solidFill>
                  <a:srgbClr val="FF0000"/>
                </a:solidFill>
              </a:rPr>
              <a:t>Result is a “stacked” table.</a:t>
            </a:r>
            <a:endParaRPr lang="en-US" b="1" dirty="0">
              <a:solidFill>
                <a:srgbClr val="FF0000"/>
              </a:solidFill>
            </a:endParaRPr>
          </a:p>
        </p:txBody>
      </p:sp>
    </p:spTree>
    <p:extLst>
      <p:ext uri="{BB962C8B-B14F-4D97-AF65-F5344CB8AC3E}">
        <p14:creationId xmlns:p14="http://schemas.microsoft.com/office/powerpoint/2010/main" val="245747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normAutofit/>
          </a:bodyPr>
          <a:lstStyle/>
          <a:p>
            <a:r>
              <a:rPr lang="en-US" sz="3600" dirty="0" smtClean="0"/>
              <a:t>9. Create a nesting variable</a:t>
            </a:r>
            <a:endParaRPr lang="en-US" sz="3600" dirty="0"/>
          </a:p>
        </p:txBody>
      </p:sp>
      <p:sp>
        <p:nvSpPr>
          <p:cNvPr id="3" name="Content Placeholder 2"/>
          <p:cNvSpPr>
            <a:spLocks noGrp="1"/>
          </p:cNvSpPr>
          <p:nvPr>
            <p:ph idx="1"/>
          </p:nvPr>
        </p:nvSpPr>
        <p:spPr>
          <a:xfrm>
            <a:off x="22034" y="838200"/>
            <a:ext cx="8229600" cy="4525963"/>
          </a:xfrm>
        </p:spPr>
        <p:txBody>
          <a:bodyPr>
            <a:normAutofit/>
          </a:bodyPr>
          <a:lstStyle/>
          <a:p>
            <a:pPr marL="0" indent="0">
              <a:buNone/>
            </a:pPr>
            <a:r>
              <a:rPr lang="en-US" sz="2000" b="1" dirty="0" smtClean="0">
                <a:solidFill>
                  <a:srgbClr val="000080"/>
                </a:solidFill>
                <a:latin typeface="Courier New"/>
              </a:rPr>
              <a:t>PROC</a:t>
            </a:r>
            <a:r>
              <a:rPr lang="en-US" sz="2000" b="0" dirty="0" smtClean="0">
                <a:solidFill>
                  <a:srgbClr val="000000"/>
                </a:solidFill>
                <a:latin typeface="Courier New"/>
              </a:rPr>
              <a:t> </a:t>
            </a:r>
            <a:r>
              <a:rPr lang="en-US" sz="2000" b="1" dirty="0" smtClean="0">
                <a:solidFill>
                  <a:srgbClr val="000080"/>
                </a:solidFill>
                <a:latin typeface="Courier New"/>
              </a:rPr>
              <a:t>TABULATE</a:t>
            </a:r>
            <a:r>
              <a:rPr lang="en-US" sz="2000" b="0" dirty="0" smtClean="0">
                <a:solidFill>
                  <a:srgbClr val="000000"/>
                </a:solidFill>
                <a:latin typeface="Courier New"/>
              </a:rPr>
              <a:t> </a:t>
            </a:r>
            <a:r>
              <a:rPr lang="en-US" sz="2000" b="0" dirty="0" smtClean="0">
                <a:solidFill>
                  <a:srgbClr val="0000FF"/>
                </a:solidFill>
                <a:latin typeface="Courier New"/>
              </a:rPr>
              <a:t>DATA</a:t>
            </a:r>
            <a:r>
              <a:rPr lang="en-US" sz="2000" b="0" dirty="0" smtClean="0">
                <a:solidFill>
                  <a:srgbClr val="000000"/>
                </a:solidFill>
                <a:latin typeface="Courier New"/>
              </a:rPr>
              <a:t>=chs11;</a:t>
            </a:r>
          </a:p>
          <a:p>
            <a:pPr marL="0" indent="0">
              <a:buNone/>
            </a:pPr>
            <a:r>
              <a:rPr lang="en-US" sz="2000" b="0" dirty="0" smtClean="0">
                <a:solidFill>
                  <a:srgbClr val="0000FF"/>
                </a:solidFill>
                <a:latin typeface="Courier New"/>
              </a:rPr>
              <a:t>CLASS</a:t>
            </a:r>
            <a:r>
              <a:rPr lang="en-US" sz="2000" b="0" dirty="0" smtClean="0">
                <a:solidFill>
                  <a:srgbClr val="000000"/>
                </a:solidFill>
                <a:latin typeface="Courier New"/>
              </a:rPr>
              <a:t> agegroup borough sex ;</a:t>
            </a:r>
          </a:p>
          <a:p>
            <a:pPr marL="0" indent="0">
              <a:buNone/>
            </a:pPr>
            <a:r>
              <a:rPr lang="en-US" sz="2000" b="0" dirty="0" smtClean="0">
                <a:solidFill>
                  <a:srgbClr val="0000FF"/>
                </a:solidFill>
                <a:latin typeface="Courier New"/>
              </a:rPr>
              <a:t>VAR</a:t>
            </a:r>
            <a:r>
              <a:rPr lang="en-US" sz="2000" b="0" dirty="0" smtClean="0">
                <a:solidFill>
                  <a:srgbClr val="000000"/>
                </a:solidFill>
                <a:latin typeface="Courier New"/>
              </a:rPr>
              <a:t> bmi;</a:t>
            </a:r>
          </a:p>
          <a:p>
            <a:pPr marL="0" indent="0">
              <a:buNone/>
            </a:pPr>
            <a:r>
              <a:rPr lang="en-US" sz="2000" b="0" dirty="0" smtClean="0">
                <a:solidFill>
                  <a:srgbClr val="0000FF"/>
                </a:solidFill>
                <a:latin typeface="Courier New"/>
              </a:rPr>
              <a:t>TABLE</a:t>
            </a:r>
            <a:r>
              <a:rPr lang="en-US" sz="2000" b="0" dirty="0" smtClean="0">
                <a:solidFill>
                  <a:srgbClr val="000000"/>
                </a:solidFill>
                <a:latin typeface="Courier New"/>
              </a:rPr>
              <a:t> agegroup * borough, bmi*sex*mean;</a:t>
            </a:r>
          </a:p>
          <a:p>
            <a:pPr marL="0" indent="0">
              <a:buNone/>
            </a:pPr>
            <a:r>
              <a:rPr lang="en-US" sz="2000" b="1" dirty="0" smtClean="0">
                <a:solidFill>
                  <a:srgbClr val="000080"/>
                </a:solidFill>
                <a:latin typeface="Courier New"/>
              </a:rPr>
              <a:t>RUN</a:t>
            </a:r>
            <a:r>
              <a:rPr lang="en-US" sz="2000" b="0" dirty="0" smtClean="0">
                <a:solidFill>
                  <a:srgbClr val="000000"/>
                </a:solidFill>
                <a:latin typeface="Courier New"/>
              </a:rPr>
              <a:t>;</a:t>
            </a:r>
            <a:endParaRPr lang="en-US" sz="2000" dirty="0"/>
          </a:p>
        </p:txBody>
      </p:sp>
      <p:cxnSp>
        <p:nvCxnSpPr>
          <p:cNvPr id="4" name="Straight Connector 3"/>
          <p:cNvCxnSpPr/>
          <p:nvPr/>
        </p:nvCxnSpPr>
        <p:spPr>
          <a:xfrm>
            <a:off x="2286000" y="2362200"/>
            <a:ext cx="40119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3790943028"/>
              </p:ext>
            </p:extLst>
          </p:nvPr>
        </p:nvGraphicFramePr>
        <p:xfrm>
          <a:off x="3886200" y="2399841"/>
          <a:ext cx="4979978" cy="4424768"/>
        </p:xfrm>
        <a:graphic>
          <a:graphicData uri="http://schemas.openxmlformats.org/drawingml/2006/table">
            <a:tbl>
              <a:tblPr/>
              <a:tblGrid>
                <a:gridCol w="1683373"/>
                <a:gridCol w="1683373"/>
                <a:gridCol w="806616"/>
                <a:gridCol w="806616"/>
              </a:tblGrid>
              <a:tr h="150406">
                <a:tc rowSpan="4" gridSpan="2">
                  <a:txBody>
                    <a:bodyPr/>
                    <a:lstStyle/>
                    <a:p>
                      <a:pPr algn="ctr" fontAlgn="t"/>
                      <a:r>
                        <a:rPr lang="en-US" sz="1000" b="1" i="0" u="none" strike="noStrike" dirty="0">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4" hMerge="1">
                  <a:txBody>
                    <a:bodyPr/>
                    <a:lstStyle/>
                    <a:p>
                      <a:endParaRPr lang="en-US"/>
                    </a:p>
                  </a:txBody>
                  <a:tcPr/>
                </a:tc>
                <a:tc gridSpan="2">
                  <a:txBody>
                    <a:bodyPr/>
                    <a:lstStyle/>
                    <a:p>
                      <a:pPr algn="ctr" fontAlgn="t"/>
                      <a:r>
                        <a:rPr lang="en-US" sz="1000" b="1" i="0" u="none" strike="noStrike">
                          <a:solidFill>
                            <a:srgbClr val="002288"/>
                          </a:solidFill>
                          <a:effectLst/>
                          <a:latin typeface="Arial"/>
                        </a:rPr>
                        <a:t>Body Mass Index (kg /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r>
              <a:tr h="150406">
                <a:tc gridSpan="2" vMerge="1">
                  <a:txBody>
                    <a:bodyPr/>
                    <a:lstStyle/>
                    <a:p>
                      <a:endParaRPr lang="en-US"/>
                    </a:p>
                  </a:txBody>
                  <a:tcPr/>
                </a:tc>
                <a:tc hMerge="1" vMerge="1">
                  <a:txBody>
                    <a:bodyPr/>
                    <a:lstStyle/>
                    <a:p>
                      <a:endParaRPr lang="en-US"/>
                    </a:p>
                  </a:txBody>
                  <a:tcPr/>
                </a:tc>
                <a:tc gridSpan="2">
                  <a:txBody>
                    <a:bodyPr/>
                    <a:lstStyle/>
                    <a:p>
                      <a:pPr algn="ctr" fontAlgn="t"/>
                      <a:r>
                        <a:rPr lang="en-US" sz="10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r>
              <a:tr h="150406">
                <a:tc gridSpan="2" vMerge="1">
                  <a:txBody>
                    <a:bodyPr/>
                    <a:lstStyle/>
                    <a:p>
                      <a:endParaRPr lang="en-US"/>
                    </a:p>
                  </a:txBody>
                  <a:tcPr/>
                </a:tc>
                <a:tc hMerge="1" vMerge="1">
                  <a:txBody>
                    <a:bodyPr/>
                    <a:lstStyle/>
                    <a:p>
                      <a:endParaRPr lang="en-US"/>
                    </a:p>
                  </a:txBody>
                  <a:tcPr/>
                </a:tc>
                <a:tc>
                  <a:txBody>
                    <a:bodyPr/>
                    <a:lstStyle/>
                    <a:p>
                      <a:pPr algn="ctr" fontAlgn="t"/>
                      <a:r>
                        <a:rPr lang="en-US" sz="10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gridSpan="2" vMerge="1">
                  <a:txBody>
                    <a:bodyPr/>
                    <a:lstStyle/>
                    <a:p>
                      <a:endParaRPr lang="en-US"/>
                    </a:p>
                  </a:txBody>
                  <a:tcPr/>
                </a:tc>
                <a:tc hMerge="1" vMerge="1">
                  <a:txBody>
                    <a:bodyPr/>
                    <a:lstStyle/>
                    <a:p>
                      <a:endParaRPr lang="en-US"/>
                    </a:p>
                  </a:txBody>
                  <a:tcPr/>
                </a:tc>
                <a:tc>
                  <a:txBody>
                    <a:bodyPr/>
                    <a:lstStyle/>
                    <a:p>
                      <a:pPr algn="ctr" fontAlgn="t"/>
                      <a:r>
                        <a:rPr lang="en-US" sz="10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601625">
                <a:tc>
                  <a:txBody>
                    <a:bodyPr/>
                    <a:lstStyle/>
                    <a:p>
                      <a:pPr algn="ctr" fontAlgn="t"/>
                      <a:r>
                        <a:rPr lang="en-US" sz="10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Borough of residence. Based upon UHF. For cell, if UHF missing, then based on self-reported borough</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000" b="0" i="0" u="none" strike="noStrike" dirty="0">
                          <a:solidFill>
                            <a:srgbClr val="002288"/>
                          </a:solidFill>
                          <a:effectLst/>
                          <a:latin typeface="Arial"/>
                        </a:rPr>
                        <a:t>25.67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000" b="0" i="0" u="none" strike="noStrike">
                          <a:solidFill>
                            <a:srgbClr val="002288"/>
                          </a:solidFill>
                          <a:effectLst/>
                          <a:latin typeface="Arial"/>
                        </a:rPr>
                        <a:t>27.9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rowSpan="5">
                  <a:txBody>
                    <a:bodyPr/>
                    <a:lstStyle/>
                    <a:p>
                      <a:pPr algn="ctr" fontAlgn="t"/>
                      <a:r>
                        <a:rPr lang="en-US" sz="10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Bronx</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Brooklyn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26.25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25.77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Manhattan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24.15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23.58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Queens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25.47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23.38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Staten Island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25.59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26.16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rowSpan="5">
                  <a:txBody>
                    <a:bodyPr/>
                    <a:lstStyle/>
                    <a:p>
                      <a:pPr algn="ctr" fontAlgn="t"/>
                      <a:r>
                        <a:rPr lang="en-US" sz="10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Bronx</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29.01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28.55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Brooklyn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26.94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27.21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Manhattan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26.29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24.58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Queens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27.34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26.1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Staten Island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28.84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27.49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rowSpan="5">
                  <a:txBody>
                    <a:bodyPr/>
                    <a:lstStyle/>
                    <a:p>
                      <a:pPr algn="ctr" fontAlgn="t"/>
                      <a:r>
                        <a:rPr lang="en-US" sz="10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Bronx</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28.41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29.22</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Brooklyn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27.49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28.69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Manhattan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26.79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26.49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Queens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28.44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27.43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Staten Island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29.67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27.62</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rowSpan="5">
                  <a:txBody>
                    <a:bodyPr/>
                    <a:lstStyle/>
                    <a:p>
                      <a:pPr algn="ctr" fontAlgn="t"/>
                      <a:r>
                        <a:rPr lang="en-US" sz="10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Bronx</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26.89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28.53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Brooklyn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27.94</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Manhattan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25.44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25.24</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Queens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26.61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26.97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7568">
                <a:tc vMerge="1">
                  <a:txBody>
                    <a:bodyPr/>
                    <a:lstStyle/>
                    <a:p>
                      <a:endParaRPr lang="en-US"/>
                    </a:p>
                  </a:txBody>
                  <a:tcPr/>
                </a:tc>
                <a:tc>
                  <a:txBody>
                    <a:bodyPr/>
                    <a:lstStyle/>
                    <a:p>
                      <a:pPr algn="ctr" fontAlgn="t"/>
                      <a:r>
                        <a:rPr lang="en-US" sz="1000" b="1" i="0" u="none" strike="noStrike">
                          <a:solidFill>
                            <a:srgbClr val="002288"/>
                          </a:solidFill>
                          <a:effectLst/>
                          <a:latin typeface="Arial"/>
                        </a:rPr>
                        <a:t>Staten Island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27.65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27.63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
        <p:nvSpPr>
          <p:cNvPr id="9" name="TextBox 8"/>
          <p:cNvSpPr txBox="1"/>
          <p:nvPr/>
        </p:nvSpPr>
        <p:spPr>
          <a:xfrm>
            <a:off x="152400" y="2971800"/>
            <a:ext cx="3581400" cy="646331"/>
          </a:xfrm>
          <a:prstGeom prst="rect">
            <a:avLst/>
          </a:prstGeom>
          <a:noFill/>
        </p:spPr>
        <p:txBody>
          <a:bodyPr wrap="square" rtlCol="0">
            <a:spAutoFit/>
          </a:bodyPr>
          <a:lstStyle/>
          <a:p>
            <a:r>
              <a:rPr lang="en-US" b="1" dirty="0" smtClean="0">
                <a:solidFill>
                  <a:srgbClr val="FF0000"/>
                </a:solidFill>
              </a:rPr>
              <a:t>The asterisk tells SAS we want to nest the 2 row variables.</a:t>
            </a:r>
            <a:endParaRPr lang="en-US" b="1" dirty="0">
              <a:solidFill>
                <a:srgbClr val="FF0000"/>
              </a:solidFill>
            </a:endParaRPr>
          </a:p>
        </p:txBody>
      </p:sp>
    </p:spTree>
    <p:extLst>
      <p:ext uri="{BB962C8B-B14F-4D97-AF65-F5344CB8AC3E}">
        <p14:creationId xmlns:p14="http://schemas.microsoft.com/office/powerpoint/2010/main" val="2488478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dirty="0" smtClean="0"/>
              <a:t>9. Change nesting variable</a:t>
            </a:r>
            <a:endParaRPr lang="en-US" sz="3600" dirty="0"/>
          </a:p>
        </p:txBody>
      </p:sp>
      <p:sp>
        <p:nvSpPr>
          <p:cNvPr id="3" name="Content Placeholder 2"/>
          <p:cNvSpPr>
            <a:spLocks noGrp="1"/>
          </p:cNvSpPr>
          <p:nvPr>
            <p:ph idx="1"/>
          </p:nvPr>
        </p:nvSpPr>
        <p:spPr>
          <a:xfrm>
            <a:off x="0" y="762000"/>
            <a:ext cx="8229600" cy="4525963"/>
          </a:xfrm>
        </p:spPr>
        <p:txBody>
          <a:bodyPr>
            <a:normAutofit/>
          </a:bodyPr>
          <a:lstStyle/>
          <a:p>
            <a:pPr marL="0" indent="0">
              <a:buNone/>
            </a:pPr>
            <a:r>
              <a:rPr lang="en-US" sz="2000" b="1" dirty="0" smtClean="0">
                <a:solidFill>
                  <a:srgbClr val="000080"/>
                </a:solidFill>
                <a:latin typeface="Courier New"/>
              </a:rPr>
              <a:t>PROC</a:t>
            </a:r>
            <a:r>
              <a:rPr lang="en-US" sz="2000" b="0" dirty="0" smtClean="0">
                <a:solidFill>
                  <a:srgbClr val="000000"/>
                </a:solidFill>
                <a:latin typeface="Courier New"/>
              </a:rPr>
              <a:t> </a:t>
            </a:r>
            <a:r>
              <a:rPr lang="en-US" sz="2000" b="1" dirty="0" smtClean="0">
                <a:solidFill>
                  <a:srgbClr val="000080"/>
                </a:solidFill>
                <a:latin typeface="Courier New"/>
              </a:rPr>
              <a:t>TABULATE</a:t>
            </a:r>
            <a:r>
              <a:rPr lang="en-US" sz="2000" b="0" dirty="0" smtClean="0">
                <a:solidFill>
                  <a:srgbClr val="000000"/>
                </a:solidFill>
                <a:latin typeface="Courier New"/>
              </a:rPr>
              <a:t> </a:t>
            </a:r>
            <a:r>
              <a:rPr lang="en-US" sz="2000" b="0" dirty="0" smtClean="0">
                <a:solidFill>
                  <a:srgbClr val="0000FF"/>
                </a:solidFill>
                <a:latin typeface="Courier New"/>
              </a:rPr>
              <a:t>DATA</a:t>
            </a:r>
            <a:r>
              <a:rPr lang="en-US" sz="2000" b="0" dirty="0" smtClean="0">
                <a:solidFill>
                  <a:srgbClr val="000000"/>
                </a:solidFill>
                <a:latin typeface="Courier New"/>
              </a:rPr>
              <a:t>=chs11;</a:t>
            </a:r>
          </a:p>
          <a:p>
            <a:pPr marL="0" indent="0">
              <a:buNone/>
            </a:pPr>
            <a:r>
              <a:rPr lang="en-US" sz="2000" b="0" dirty="0" smtClean="0">
                <a:solidFill>
                  <a:srgbClr val="0000FF"/>
                </a:solidFill>
                <a:latin typeface="Courier New"/>
              </a:rPr>
              <a:t>CLASS</a:t>
            </a:r>
            <a:r>
              <a:rPr lang="en-US" sz="2000" b="0" dirty="0" smtClean="0">
                <a:solidFill>
                  <a:srgbClr val="000000"/>
                </a:solidFill>
                <a:latin typeface="Courier New"/>
              </a:rPr>
              <a:t> agegroup borough sex ;</a:t>
            </a:r>
          </a:p>
          <a:p>
            <a:pPr marL="0" indent="0">
              <a:buNone/>
            </a:pPr>
            <a:r>
              <a:rPr lang="en-US" sz="2000" b="0" dirty="0" smtClean="0">
                <a:solidFill>
                  <a:srgbClr val="0000FF"/>
                </a:solidFill>
                <a:latin typeface="Courier New"/>
              </a:rPr>
              <a:t>VAR</a:t>
            </a:r>
            <a:r>
              <a:rPr lang="en-US" sz="2000" b="0" dirty="0" smtClean="0">
                <a:solidFill>
                  <a:srgbClr val="000000"/>
                </a:solidFill>
                <a:latin typeface="Courier New"/>
              </a:rPr>
              <a:t> bmi;</a:t>
            </a:r>
          </a:p>
          <a:p>
            <a:pPr marL="0" indent="0">
              <a:buNone/>
            </a:pPr>
            <a:r>
              <a:rPr lang="en-US" sz="2000" b="0" dirty="0" smtClean="0">
                <a:solidFill>
                  <a:srgbClr val="0000FF"/>
                </a:solidFill>
                <a:latin typeface="Courier New"/>
              </a:rPr>
              <a:t>TABLE</a:t>
            </a:r>
            <a:r>
              <a:rPr lang="en-US" sz="2000" b="0" dirty="0" smtClean="0">
                <a:solidFill>
                  <a:srgbClr val="000000"/>
                </a:solidFill>
                <a:latin typeface="Courier New"/>
              </a:rPr>
              <a:t> borough*agegroup, bmi*sex*mean;</a:t>
            </a:r>
          </a:p>
          <a:p>
            <a:pPr marL="0" indent="0">
              <a:buNone/>
            </a:pPr>
            <a:r>
              <a:rPr lang="en-US" sz="2000" b="1" dirty="0" smtClean="0">
                <a:solidFill>
                  <a:srgbClr val="000080"/>
                </a:solidFill>
                <a:latin typeface="Courier New"/>
              </a:rPr>
              <a:t>RUN</a:t>
            </a:r>
            <a:r>
              <a:rPr lang="en-US" sz="2000" b="0" dirty="0" smtClean="0">
                <a:solidFill>
                  <a:srgbClr val="000000"/>
                </a:solidFill>
                <a:latin typeface="Courier New"/>
              </a:rPr>
              <a:t>;</a:t>
            </a:r>
            <a:endParaRPr lang="en-US" sz="2000" dirty="0"/>
          </a:p>
        </p:txBody>
      </p:sp>
      <p:cxnSp>
        <p:nvCxnSpPr>
          <p:cNvPr id="4" name="Straight Connector 3"/>
          <p:cNvCxnSpPr/>
          <p:nvPr/>
        </p:nvCxnSpPr>
        <p:spPr>
          <a:xfrm>
            <a:off x="990600" y="2209800"/>
            <a:ext cx="24384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2850884634"/>
              </p:ext>
            </p:extLst>
          </p:nvPr>
        </p:nvGraphicFramePr>
        <p:xfrm>
          <a:off x="3962400" y="2362200"/>
          <a:ext cx="4966488" cy="4420323"/>
        </p:xfrm>
        <a:graphic>
          <a:graphicData uri="http://schemas.openxmlformats.org/drawingml/2006/table">
            <a:tbl>
              <a:tblPr/>
              <a:tblGrid>
                <a:gridCol w="1678813"/>
                <a:gridCol w="1678813"/>
                <a:gridCol w="804431"/>
                <a:gridCol w="804431"/>
              </a:tblGrid>
              <a:tr h="301459">
                <a:tc rowSpan="4" gridSpan="2">
                  <a:txBody>
                    <a:bodyPr/>
                    <a:lstStyle/>
                    <a:p>
                      <a:pPr algn="ctr" fontAlgn="t"/>
                      <a:r>
                        <a:rPr lang="en-US" sz="1000" b="1" i="0" u="none" strike="noStrike" dirty="0">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4" hMerge="1">
                  <a:txBody>
                    <a:bodyPr/>
                    <a:lstStyle/>
                    <a:p>
                      <a:endParaRPr lang="en-US"/>
                    </a:p>
                  </a:txBody>
                  <a:tcPr/>
                </a:tc>
                <a:tc gridSpan="2">
                  <a:txBody>
                    <a:bodyPr/>
                    <a:lstStyle/>
                    <a:p>
                      <a:pPr algn="ctr" fontAlgn="t"/>
                      <a:r>
                        <a:rPr lang="en-US" sz="1000" b="1" i="0" u="none" strike="noStrike">
                          <a:solidFill>
                            <a:srgbClr val="002288"/>
                          </a:solidFill>
                          <a:effectLst/>
                          <a:latin typeface="Arial"/>
                        </a:rPr>
                        <a:t>Body Mass Index (kg /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r>
              <a:tr h="150730">
                <a:tc gridSpan="2" vMerge="1">
                  <a:txBody>
                    <a:bodyPr/>
                    <a:lstStyle/>
                    <a:p>
                      <a:endParaRPr lang="en-US"/>
                    </a:p>
                  </a:txBody>
                  <a:tcPr/>
                </a:tc>
                <a:tc hMerge="1" vMerge="1">
                  <a:txBody>
                    <a:bodyPr/>
                    <a:lstStyle/>
                    <a:p>
                      <a:endParaRPr lang="en-US"/>
                    </a:p>
                  </a:txBody>
                  <a:tcPr/>
                </a:tc>
                <a:tc gridSpan="2">
                  <a:txBody>
                    <a:bodyPr/>
                    <a:lstStyle/>
                    <a:p>
                      <a:pPr algn="ctr" fontAlgn="t"/>
                      <a:r>
                        <a:rPr lang="en-US" sz="10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r>
              <a:tr h="150730">
                <a:tc gridSpan="2" vMerge="1">
                  <a:txBody>
                    <a:bodyPr/>
                    <a:lstStyle/>
                    <a:p>
                      <a:endParaRPr lang="en-US"/>
                    </a:p>
                  </a:txBody>
                  <a:tcPr/>
                </a:tc>
                <a:tc hMerge="1" vMerge="1">
                  <a:txBody>
                    <a:bodyPr/>
                    <a:lstStyle/>
                    <a:p>
                      <a:endParaRPr lang="en-US"/>
                    </a:p>
                  </a:txBody>
                  <a:tcPr/>
                </a:tc>
                <a:tc>
                  <a:txBody>
                    <a:bodyPr/>
                    <a:lstStyle/>
                    <a:p>
                      <a:pPr algn="ctr" fontAlgn="t"/>
                      <a:r>
                        <a:rPr lang="en-US" sz="10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gridSpan="2" vMerge="1">
                  <a:txBody>
                    <a:bodyPr/>
                    <a:lstStyle/>
                    <a:p>
                      <a:endParaRPr lang="en-US"/>
                    </a:p>
                  </a:txBody>
                  <a:tcPr/>
                </a:tc>
                <a:tc hMerge="1" vMerge="1">
                  <a:txBody>
                    <a:bodyPr/>
                    <a:lstStyle/>
                    <a:p>
                      <a:endParaRPr lang="en-US"/>
                    </a:p>
                  </a:txBody>
                  <a:tcPr/>
                </a:tc>
                <a:tc>
                  <a:txBody>
                    <a:bodyPr/>
                    <a:lstStyle/>
                    <a:p>
                      <a:pPr algn="ctr" fontAlgn="t"/>
                      <a:r>
                        <a:rPr lang="en-US" sz="10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602918">
                <a:tc>
                  <a:txBody>
                    <a:bodyPr/>
                    <a:lstStyle/>
                    <a:p>
                      <a:pPr algn="ctr" fontAlgn="t"/>
                      <a:r>
                        <a:rPr lang="en-US" sz="1000" b="1" i="0" u="none" strike="noStrike">
                          <a:solidFill>
                            <a:srgbClr val="002288"/>
                          </a:solidFill>
                          <a:effectLst/>
                          <a:latin typeface="Arial"/>
                        </a:rPr>
                        <a:t>Borough of residence. Based upon UHF. For cell, if UHF missing, then based on self-reported borough</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Age group in years (four categories)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000" b="0" i="0" u="none" strike="noStrike" dirty="0">
                          <a:solidFill>
                            <a:srgbClr val="002288"/>
                          </a:solidFill>
                          <a:effectLst/>
                          <a:latin typeface="Arial"/>
                        </a:rPr>
                        <a:t>25.67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000" b="0" i="0" u="none" strike="noStrike">
                          <a:solidFill>
                            <a:srgbClr val="002288"/>
                          </a:solidFill>
                          <a:effectLst/>
                          <a:latin typeface="Arial"/>
                        </a:rPr>
                        <a:t>27.9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rowSpan="4">
                  <a:txBody>
                    <a:bodyPr/>
                    <a:lstStyle/>
                    <a:p>
                      <a:pPr algn="ctr" fontAlgn="t"/>
                      <a:r>
                        <a:rPr lang="en-US" sz="1000" b="1" i="0" u="none" strike="noStrike">
                          <a:solidFill>
                            <a:srgbClr val="002288"/>
                          </a:solidFill>
                          <a:effectLst/>
                          <a:latin typeface="Arial"/>
                        </a:rPr>
                        <a:t>Bronx</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18 - 24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25 - 44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29.01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28.55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45 - 64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28.41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29.22</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65+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26.89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28.53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rowSpan="4">
                  <a:txBody>
                    <a:bodyPr/>
                    <a:lstStyle/>
                    <a:p>
                      <a:pPr algn="ctr" fontAlgn="t"/>
                      <a:r>
                        <a:rPr lang="en-US" sz="1000" b="1" i="0" u="none" strike="noStrike">
                          <a:solidFill>
                            <a:srgbClr val="002288"/>
                          </a:solidFill>
                          <a:effectLst/>
                          <a:latin typeface="Arial"/>
                        </a:rPr>
                        <a:t>Brooklyn</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18 - 24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26.25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25.77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25 - 44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26.94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27.21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45 - 64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27.49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28.69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65+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27.94</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rowSpan="4">
                  <a:txBody>
                    <a:bodyPr/>
                    <a:lstStyle/>
                    <a:p>
                      <a:pPr algn="ctr" fontAlgn="t"/>
                      <a:r>
                        <a:rPr lang="en-US" sz="1000" b="1" i="0" u="none" strike="noStrike">
                          <a:solidFill>
                            <a:srgbClr val="002288"/>
                          </a:solidFill>
                          <a:effectLst/>
                          <a:latin typeface="Arial"/>
                        </a:rPr>
                        <a:t>Manhattan</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18 - 24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24.15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23.58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25 - 44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26.29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24.58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45 - 64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26.79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26.49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65+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25.44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25.24</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rowSpan="4">
                  <a:txBody>
                    <a:bodyPr/>
                    <a:lstStyle/>
                    <a:p>
                      <a:pPr algn="ctr" fontAlgn="t"/>
                      <a:r>
                        <a:rPr lang="en-US" sz="1000" b="1" i="0" u="none" strike="noStrike">
                          <a:solidFill>
                            <a:srgbClr val="002288"/>
                          </a:solidFill>
                          <a:effectLst/>
                          <a:latin typeface="Arial"/>
                        </a:rPr>
                        <a:t>Queens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18 - 24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25.47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23.38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25 - 44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27.34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26.1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45 - 64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28.44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27.43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65+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26.61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26.97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rowSpan="4">
                  <a:txBody>
                    <a:bodyPr/>
                    <a:lstStyle/>
                    <a:p>
                      <a:pPr algn="ctr" fontAlgn="t"/>
                      <a:r>
                        <a:rPr lang="en-US" sz="1000" b="1" i="0" u="none" strike="noStrike">
                          <a:solidFill>
                            <a:srgbClr val="002288"/>
                          </a:solidFill>
                          <a:effectLst/>
                          <a:latin typeface="Arial"/>
                        </a:rPr>
                        <a:t>Staten Island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18 - 24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25.59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26.16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25 - 44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28.84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27.49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45 - 64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29.67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27.62</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3123">
                <a:tc vMerge="1">
                  <a:txBody>
                    <a:bodyPr/>
                    <a:lstStyle/>
                    <a:p>
                      <a:endParaRPr lang="en-US"/>
                    </a:p>
                  </a:txBody>
                  <a:tcPr/>
                </a:tc>
                <a:tc>
                  <a:txBody>
                    <a:bodyPr/>
                    <a:lstStyle/>
                    <a:p>
                      <a:pPr algn="ctr" fontAlgn="t"/>
                      <a:r>
                        <a:rPr lang="en-US" sz="1000" b="1" i="0" u="none" strike="noStrike">
                          <a:solidFill>
                            <a:srgbClr val="002288"/>
                          </a:solidFill>
                          <a:effectLst/>
                          <a:latin typeface="Arial"/>
                        </a:rPr>
                        <a:t>65+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27.65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27.63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2799835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lstStyle/>
          <a:p>
            <a:pPr marL="0" indent="0">
              <a:buNone/>
            </a:pPr>
            <a:r>
              <a:rPr lang="en-US" dirty="0" smtClean="0"/>
              <a:t>Data </a:t>
            </a:r>
            <a:r>
              <a:rPr lang="en-US" dirty="0" err="1" smtClean="0"/>
              <a:t>mydata</a:t>
            </a:r>
            <a:r>
              <a:rPr lang="en-US" dirty="0" smtClean="0"/>
              <a:t>; </a:t>
            </a:r>
          </a:p>
          <a:p>
            <a:pPr marL="0" indent="0">
              <a:buNone/>
            </a:pPr>
            <a:r>
              <a:rPr lang="en-US" dirty="0" smtClean="0"/>
              <a:t>Set </a:t>
            </a:r>
            <a:r>
              <a:rPr lang="en-US" dirty="0" err="1" smtClean="0"/>
              <a:t>libref.dataset</a:t>
            </a:r>
            <a:r>
              <a:rPr lang="en-US" dirty="0" smtClean="0"/>
              <a:t>; </a:t>
            </a:r>
          </a:p>
          <a:p>
            <a:pPr marL="0" indent="0">
              <a:buNone/>
            </a:pPr>
            <a:r>
              <a:rPr lang="en-US" dirty="0" smtClean="0"/>
              <a:t>Newvar1 = </a:t>
            </a:r>
            <a:r>
              <a:rPr lang="en-US" dirty="0" err="1" smtClean="0"/>
              <a:t>variableName</a:t>
            </a:r>
            <a:endParaRPr lang="en-US" dirty="0" smtClean="0"/>
          </a:p>
          <a:p>
            <a:pPr marL="0" indent="0">
              <a:buNone/>
            </a:pPr>
            <a:r>
              <a:rPr lang="en-US" dirty="0" smtClean="0"/>
              <a:t>Newvar2 = “</a:t>
            </a:r>
            <a:r>
              <a:rPr lang="en-US" dirty="0" err="1" smtClean="0"/>
              <a:t>variableName</a:t>
            </a:r>
            <a:r>
              <a:rPr lang="en-US" dirty="0" smtClean="0"/>
              <a:t>”</a:t>
            </a:r>
          </a:p>
          <a:p>
            <a:pPr marL="0" indent="0">
              <a:buNone/>
            </a:pPr>
            <a:r>
              <a:rPr lang="en-US" dirty="0" smtClean="0"/>
              <a:t>logVar1 = function(</a:t>
            </a:r>
            <a:r>
              <a:rPr lang="en-US" dirty="0" err="1" smtClean="0"/>
              <a:t>variblename</a:t>
            </a:r>
            <a:r>
              <a:rPr lang="en-US" dirty="0" smtClean="0"/>
              <a:t>)</a:t>
            </a:r>
          </a:p>
          <a:p>
            <a:pPr marL="0" indent="0">
              <a:buNone/>
            </a:pPr>
            <a:r>
              <a:rPr lang="en-US" dirty="0" smtClean="0"/>
              <a:t>logVar2 = function(“</a:t>
            </a:r>
            <a:r>
              <a:rPr lang="en-US" dirty="0" err="1" smtClean="0"/>
              <a:t>variablename</a:t>
            </a:r>
            <a:r>
              <a:rPr lang="en-US" dirty="0" smtClean="0"/>
              <a:t>”); </a:t>
            </a:r>
          </a:p>
          <a:p>
            <a:pPr marL="0" indent="0">
              <a:buNone/>
            </a:pPr>
            <a:r>
              <a:rPr lang="en-US" dirty="0" smtClean="0"/>
              <a:t>Run; </a:t>
            </a:r>
            <a:endParaRPr lang="en-US" dirty="0"/>
          </a:p>
        </p:txBody>
      </p:sp>
    </p:spTree>
    <p:extLst>
      <p:ext uri="{BB962C8B-B14F-4D97-AF65-F5344CB8AC3E}">
        <p14:creationId xmlns:p14="http://schemas.microsoft.com/office/powerpoint/2010/main" val="29792003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lstStyle/>
          <a:p>
            <a:r>
              <a:rPr lang="en-US" dirty="0" smtClean="0"/>
              <a:t>10. Row Totals</a:t>
            </a:r>
            <a:endParaRPr lang="en-US" dirty="0"/>
          </a:p>
        </p:txBody>
      </p:sp>
      <p:sp>
        <p:nvSpPr>
          <p:cNvPr id="3" name="Content Placeholder 2"/>
          <p:cNvSpPr>
            <a:spLocks noGrp="1"/>
          </p:cNvSpPr>
          <p:nvPr>
            <p:ph idx="1"/>
          </p:nvPr>
        </p:nvSpPr>
        <p:spPr>
          <a:xfrm>
            <a:off x="228600" y="1219200"/>
            <a:ext cx="8229600" cy="4525963"/>
          </a:xfrm>
        </p:spPr>
        <p:txBody>
          <a:bodyPr/>
          <a:lstStyle/>
          <a:p>
            <a:pPr marL="0" indent="0">
              <a:buNone/>
            </a:pPr>
            <a:r>
              <a:rPr lang="en-US" b="1" dirty="0" smtClean="0">
                <a:solidFill>
                  <a:srgbClr val="000080"/>
                </a:solidFill>
                <a:latin typeface="Courier New"/>
              </a:rPr>
              <a:t>PROC</a:t>
            </a:r>
            <a:r>
              <a:rPr lang="en-US" b="0" dirty="0" smtClean="0">
                <a:solidFill>
                  <a:srgbClr val="000000"/>
                </a:solidFill>
                <a:latin typeface="Courier New"/>
              </a:rPr>
              <a:t> </a:t>
            </a:r>
            <a:r>
              <a:rPr lang="en-US" b="1" dirty="0" smtClean="0">
                <a:solidFill>
                  <a:srgbClr val="000080"/>
                </a:solidFill>
                <a:latin typeface="Courier New"/>
              </a:rPr>
              <a:t>TABULATE</a:t>
            </a:r>
            <a:r>
              <a:rPr lang="en-US" b="0" dirty="0" smtClean="0">
                <a:solidFill>
                  <a:srgbClr val="000000"/>
                </a:solidFill>
                <a:latin typeface="Courier New"/>
              </a:rPr>
              <a:t> </a:t>
            </a:r>
            <a:r>
              <a:rPr lang="en-US" b="0" dirty="0" smtClean="0">
                <a:solidFill>
                  <a:srgbClr val="0000FF"/>
                </a:solidFill>
                <a:latin typeface="Courier New"/>
              </a:rPr>
              <a:t>DATA</a:t>
            </a:r>
            <a:r>
              <a:rPr lang="en-US" b="0" dirty="0" smtClean="0">
                <a:solidFill>
                  <a:srgbClr val="000000"/>
                </a:solidFill>
                <a:latin typeface="Courier New"/>
              </a:rPr>
              <a:t>=chs11;</a:t>
            </a:r>
          </a:p>
          <a:p>
            <a:pPr marL="0" indent="0">
              <a:buNone/>
            </a:pPr>
            <a:r>
              <a:rPr lang="en-US" b="0" dirty="0" smtClean="0">
                <a:solidFill>
                  <a:srgbClr val="0000FF"/>
                </a:solidFill>
                <a:latin typeface="Courier New"/>
              </a:rPr>
              <a:t>CLASS</a:t>
            </a:r>
            <a:r>
              <a:rPr lang="en-US" b="0" dirty="0" smtClean="0">
                <a:solidFill>
                  <a:srgbClr val="000000"/>
                </a:solidFill>
                <a:latin typeface="Courier New"/>
              </a:rPr>
              <a:t> agegroup sex ;</a:t>
            </a:r>
          </a:p>
          <a:p>
            <a:pPr marL="0" indent="0">
              <a:buNone/>
            </a:pPr>
            <a:r>
              <a:rPr lang="en-US" b="0" dirty="0" smtClean="0">
                <a:solidFill>
                  <a:srgbClr val="0000FF"/>
                </a:solidFill>
                <a:latin typeface="Courier New"/>
              </a:rPr>
              <a:t>TABLE</a:t>
            </a:r>
            <a:r>
              <a:rPr lang="en-US" b="0" dirty="0" smtClean="0">
                <a:solidFill>
                  <a:srgbClr val="000000"/>
                </a:solidFill>
                <a:latin typeface="Courier New"/>
              </a:rPr>
              <a:t> agegroup, (sex all)*n;</a:t>
            </a:r>
          </a:p>
          <a:p>
            <a:pPr marL="0" indent="0">
              <a:buNone/>
            </a:pPr>
            <a:r>
              <a:rPr lang="en-US" b="1" dirty="0" smtClean="0">
                <a:solidFill>
                  <a:srgbClr val="000080"/>
                </a:solidFill>
                <a:latin typeface="Courier New"/>
              </a:rPr>
              <a:t>RUN</a:t>
            </a:r>
            <a:r>
              <a:rPr lang="en-US" b="0" dirty="0" smtClean="0">
                <a:solidFill>
                  <a:srgbClr val="000000"/>
                </a:solidFill>
                <a:latin typeface="Courier New"/>
              </a:rPr>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71357654"/>
              </p:ext>
            </p:extLst>
          </p:nvPr>
        </p:nvGraphicFramePr>
        <p:xfrm>
          <a:off x="1600200" y="4038600"/>
          <a:ext cx="5321300" cy="2375695"/>
        </p:xfrm>
        <a:graphic>
          <a:graphicData uri="http://schemas.openxmlformats.org/drawingml/2006/table">
            <a:tbl>
              <a:tblPr/>
              <a:tblGrid>
                <a:gridCol w="2791502"/>
                <a:gridCol w="1017735"/>
                <a:gridCol w="1017735"/>
                <a:gridCol w="494328"/>
              </a:tblGrid>
              <a:tr h="262577">
                <a:tc rowSpan="3">
                  <a:txBody>
                    <a:bodyPr/>
                    <a:lstStyle/>
                    <a:p>
                      <a:pPr algn="ctr" fontAlgn="t"/>
                      <a:r>
                        <a:rPr lang="en-US" sz="1200" b="1" i="0" u="none" strike="noStrike">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2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rowSpan="2">
                  <a:txBody>
                    <a:bodyPr/>
                    <a:lstStyle/>
                    <a:p>
                      <a:pPr algn="ctr" fontAlgn="t"/>
                      <a:r>
                        <a:rPr lang="en-US" sz="1200" b="1" i="0" u="none" strike="noStrike">
                          <a:solidFill>
                            <a:srgbClr val="002288"/>
                          </a:solidFill>
                          <a:effectLst/>
                          <a:latin typeface="Arial"/>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62577">
                <a:tc vMerge="1">
                  <a:txBody>
                    <a:bodyPr/>
                    <a:lstStyle/>
                    <a:p>
                      <a:endParaRPr lang="en-US"/>
                    </a:p>
                  </a:txBody>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r>
              <a:tr h="262577">
                <a:tc vMerge="1">
                  <a:txBody>
                    <a:bodyPr/>
                    <a:lstStyle/>
                    <a:p>
                      <a:endParaRPr lang="en-US"/>
                    </a:p>
                  </a:txBody>
                  <a:tcPr/>
                </a:tc>
                <a:tc>
                  <a:txBody>
                    <a:bodyPr/>
                    <a:lstStyle/>
                    <a:p>
                      <a:pPr algn="ctr" fontAlgn="t"/>
                      <a:r>
                        <a:rPr lang="en-US" sz="1200" b="1" i="0" u="none" strike="noStrike">
                          <a:solidFill>
                            <a:srgbClr val="002288"/>
                          </a:solidFill>
                          <a:effectLst/>
                          <a:latin typeface="Arial"/>
                        </a:rPr>
                        <a:t>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525153">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223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a:solidFill>
                            <a:srgbClr val="002288"/>
                          </a:solidFill>
                          <a:effectLst/>
                          <a:latin typeface="Arial"/>
                        </a:rPr>
                        <a:t>467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62577">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262577">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1001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1455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2456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62577">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1414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2027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3441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75080">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884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1523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2407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cxnSp>
        <p:nvCxnSpPr>
          <p:cNvPr id="5" name="Straight Connector 4"/>
          <p:cNvCxnSpPr/>
          <p:nvPr/>
        </p:nvCxnSpPr>
        <p:spPr>
          <a:xfrm>
            <a:off x="5410200" y="2971800"/>
            <a:ext cx="838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946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Column Totals</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000080"/>
                </a:solidFill>
                <a:latin typeface="Courier New"/>
              </a:rPr>
              <a:t>PROC</a:t>
            </a:r>
            <a:r>
              <a:rPr lang="en-US" b="0" dirty="0" smtClean="0">
                <a:solidFill>
                  <a:srgbClr val="000000"/>
                </a:solidFill>
                <a:latin typeface="Courier New"/>
              </a:rPr>
              <a:t> </a:t>
            </a:r>
            <a:r>
              <a:rPr lang="en-US" b="1" dirty="0" smtClean="0">
                <a:solidFill>
                  <a:srgbClr val="000080"/>
                </a:solidFill>
                <a:latin typeface="Courier New"/>
              </a:rPr>
              <a:t>TABULATE</a:t>
            </a:r>
            <a:r>
              <a:rPr lang="en-US" b="0" dirty="0" smtClean="0">
                <a:solidFill>
                  <a:srgbClr val="000000"/>
                </a:solidFill>
                <a:latin typeface="Courier New"/>
              </a:rPr>
              <a:t> </a:t>
            </a:r>
            <a:r>
              <a:rPr lang="en-US" b="0" dirty="0" smtClean="0">
                <a:solidFill>
                  <a:srgbClr val="0000FF"/>
                </a:solidFill>
                <a:latin typeface="Courier New"/>
              </a:rPr>
              <a:t>DATA</a:t>
            </a:r>
            <a:r>
              <a:rPr lang="en-US" b="0" dirty="0" smtClean="0">
                <a:solidFill>
                  <a:srgbClr val="000000"/>
                </a:solidFill>
                <a:latin typeface="Courier New"/>
              </a:rPr>
              <a:t>=chs11;</a:t>
            </a:r>
          </a:p>
          <a:p>
            <a:pPr marL="0" indent="0">
              <a:buNone/>
            </a:pPr>
            <a:r>
              <a:rPr lang="en-US" b="0" dirty="0" smtClean="0">
                <a:solidFill>
                  <a:srgbClr val="0000FF"/>
                </a:solidFill>
                <a:latin typeface="Courier New"/>
              </a:rPr>
              <a:t>CLASS</a:t>
            </a:r>
            <a:r>
              <a:rPr lang="en-US" b="0" dirty="0" smtClean="0">
                <a:solidFill>
                  <a:srgbClr val="000000"/>
                </a:solidFill>
                <a:latin typeface="Courier New"/>
              </a:rPr>
              <a:t> agegroup sex ;</a:t>
            </a:r>
          </a:p>
          <a:p>
            <a:pPr marL="0" indent="0">
              <a:buNone/>
            </a:pPr>
            <a:r>
              <a:rPr lang="en-US" b="0" dirty="0" smtClean="0">
                <a:solidFill>
                  <a:srgbClr val="0000FF"/>
                </a:solidFill>
                <a:latin typeface="Courier New"/>
              </a:rPr>
              <a:t>TABLE</a:t>
            </a:r>
            <a:r>
              <a:rPr lang="en-US" b="0" dirty="0" smtClean="0">
                <a:solidFill>
                  <a:srgbClr val="000000"/>
                </a:solidFill>
                <a:latin typeface="Courier New"/>
              </a:rPr>
              <a:t> agegroup all, sex *n;</a:t>
            </a:r>
          </a:p>
          <a:p>
            <a:pPr marL="0" indent="0">
              <a:buNone/>
            </a:pPr>
            <a:r>
              <a:rPr lang="en-US" b="1" dirty="0" smtClean="0">
                <a:solidFill>
                  <a:srgbClr val="000080"/>
                </a:solidFill>
                <a:latin typeface="Courier New"/>
              </a:rPr>
              <a:t>RUN</a:t>
            </a:r>
            <a:r>
              <a:rPr lang="en-US" b="0" dirty="0" smtClean="0">
                <a:solidFill>
                  <a:srgbClr val="000000"/>
                </a:solidFill>
                <a:latin typeface="Courier New"/>
              </a:rPr>
              <a: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93910967"/>
              </p:ext>
            </p:extLst>
          </p:nvPr>
        </p:nvGraphicFramePr>
        <p:xfrm>
          <a:off x="1981200" y="3733802"/>
          <a:ext cx="4953001" cy="2466973"/>
        </p:xfrm>
        <a:graphic>
          <a:graphicData uri="http://schemas.openxmlformats.org/drawingml/2006/table">
            <a:tbl>
              <a:tblPr/>
              <a:tblGrid>
                <a:gridCol w="2864385"/>
                <a:gridCol w="1044308"/>
                <a:gridCol w="1044308"/>
              </a:tblGrid>
              <a:tr h="245528">
                <a:tc rowSpan="3">
                  <a:txBody>
                    <a:bodyPr/>
                    <a:lstStyle/>
                    <a:p>
                      <a:pPr algn="ctr" fontAlgn="t"/>
                      <a:r>
                        <a:rPr lang="en-US" sz="1200" b="1" i="0" u="none" strike="noStrike">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2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r>
              <a:tr h="245528">
                <a:tc vMerge="1">
                  <a:txBody>
                    <a:bodyPr/>
                    <a:lstStyle/>
                    <a:p>
                      <a:endParaRPr lang="en-US"/>
                    </a:p>
                  </a:txBody>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45528">
                <a:tc vMerge="1">
                  <a:txBody>
                    <a:bodyPr/>
                    <a:lstStyle/>
                    <a:p>
                      <a:endParaRPr lang="en-US"/>
                    </a:p>
                  </a:txBody>
                  <a:tcPr/>
                </a:tc>
                <a:tc>
                  <a:txBody>
                    <a:bodyPr/>
                    <a:lstStyle/>
                    <a:p>
                      <a:pPr algn="ctr" fontAlgn="t"/>
                      <a:r>
                        <a:rPr lang="en-US" sz="1200" b="1" i="0" u="none" strike="noStrike">
                          <a:solidFill>
                            <a:srgbClr val="002288"/>
                          </a:solidFill>
                          <a:effectLst/>
                          <a:latin typeface="Arial"/>
                        </a:rPr>
                        <a:t>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491057">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223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45528">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r>
              <a:tr h="245528">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1001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1455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45528">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1414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2027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45528">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884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1523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57220">
                <a:tc>
                  <a:txBody>
                    <a:bodyPr/>
                    <a:lstStyle/>
                    <a:p>
                      <a:pPr algn="ctr" fontAlgn="t"/>
                      <a:r>
                        <a:rPr lang="en-US" sz="1200" b="1" i="0" u="none" strike="noStrike">
                          <a:solidFill>
                            <a:srgbClr val="002288"/>
                          </a:solidFill>
                          <a:effectLst/>
                          <a:latin typeface="Arial"/>
                        </a:rPr>
                        <a:t>All</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3543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5228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446865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534400" cy="1143000"/>
          </a:xfrm>
        </p:spPr>
        <p:txBody>
          <a:bodyPr>
            <a:normAutofit fontScale="90000"/>
          </a:bodyPr>
          <a:lstStyle/>
          <a:p>
            <a:r>
              <a:rPr lang="en-US" dirty="0" smtClean="0"/>
              <a:t>12. Adding 3</a:t>
            </a:r>
            <a:r>
              <a:rPr lang="en-US" baseline="30000" dirty="0" smtClean="0"/>
              <a:t>rd</a:t>
            </a:r>
            <a:r>
              <a:rPr lang="en-US" dirty="0" smtClean="0"/>
              <a:t> dimension: Prepare table</a:t>
            </a:r>
            <a:endParaRPr lang="en-US" dirty="0"/>
          </a:p>
        </p:txBody>
      </p:sp>
      <p:sp>
        <p:nvSpPr>
          <p:cNvPr id="3" name="Content Placeholder 2"/>
          <p:cNvSpPr>
            <a:spLocks noGrp="1"/>
          </p:cNvSpPr>
          <p:nvPr>
            <p:ph idx="1"/>
          </p:nvPr>
        </p:nvSpPr>
        <p:spPr>
          <a:xfrm>
            <a:off x="228600" y="1219200"/>
            <a:ext cx="8229600" cy="4525963"/>
          </a:xfrm>
        </p:spPr>
        <p:txBody>
          <a:bodyPr>
            <a:normAutofit/>
          </a:bodyPr>
          <a:lstStyle/>
          <a:p>
            <a:pPr marL="0" indent="0">
              <a:buNone/>
            </a:pPr>
            <a:r>
              <a:rPr lang="en-US" sz="2400" b="1" dirty="0" smtClean="0">
                <a:solidFill>
                  <a:srgbClr val="000080"/>
                </a:solidFill>
                <a:latin typeface="Courier New"/>
              </a:rPr>
              <a:t>PROC</a:t>
            </a:r>
            <a:r>
              <a:rPr lang="en-US" sz="2400" b="0" dirty="0" smtClean="0">
                <a:solidFill>
                  <a:srgbClr val="000000"/>
                </a:solidFill>
                <a:latin typeface="Courier New"/>
              </a:rPr>
              <a:t> </a:t>
            </a:r>
            <a:r>
              <a:rPr lang="en-US" sz="2400" b="1" dirty="0" smtClean="0">
                <a:solidFill>
                  <a:srgbClr val="000080"/>
                </a:solidFill>
                <a:latin typeface="Courier New"/>
              </a:rPr>
              <a:t>TABULATE</a:t>
            </a:r>
            <a:r>
              <a:rPr lang="en-US" sz="2400" b="0" dirty="0" smtClean="0">
                <a:solidFill>
                  <a:srgbClr val="000000"/>
                </a:solidFill>
                <a:latin typeface="Courier New"/>
              </a:rPr>
              <a:t> </a:t>
            </a:r>
            <a:r>
              <a:rPr lang="en-US" sz="2400" b="0" dirty="0" smtClean="0">
                <a:solidFill>
                  <a:srgbClr val="0000FF"/>
                </a:solidFill>
                <a:latin typeface="Courier New"/>
              </a:rPr>
              <a:t>DATA</a:t>
            </a:r>
            <a:r>
              <a:rPr lang="en-US" sz="2400" b="0" dirty="0" smtClean="0">
                <a:solidFill>
                  <a:srgbClr val="000000"/>
                </a:solidFill>
                <a:latin typeface="Courier New"/>
              </a:rPr>
              <a:t>=chs11;</a:t>
            </a:r>
          </a:p>
          <a:p>
            <a:pPr marL="0" indent="0">
              <a:buNone/>
            </a:pPr>
            <a:r>
              <a:rPr lang="en-US" sz="2400" b="0" dirty="0" smtClean="0">
                <a:solidFill>
                  <a:srgbClr val="0000FF"/>
                </a:solidFill>
                <a:latin typeface="Courier New"/>
              </a:rPr>
              <a:t>CLASS</a:t>
            </a:r>
            <a:r>
              <a:rPr lang="en-US" sz="2400" b="0" dirty="0" smtClean="0">
                <a:solidFill>
                  <a:srgbClr val="000000"/>
                </a:solidFill>
                <a:latin typeface="Courier New"/>
              </a:rPr>
              <a:t> agegroup sex ;</a:t>
            </a:r>
          </a:p>
          <a:p>
            <a:pPr marL="0" indent="0">
              <a:buNone/>
            </a:pPr>
            <a:r>
              <a:rPr lang="en-US" sz="2400" b="0" dirty="0" smtClean="0">
                <a:solidFill>
                  <a:srgbClr val="0000FF"/>
                </a:solidFill>
                <a:latin typeface="Courier New"/>
              </a:rPr>
              <a:t>VAR</a:t>
            </a:r>
            <a:r>
              <a:rPr lang="en-US" sz="2400" b="0" dirty="0" smtClean="0">
                <a:solidFill>
                  <a:srgbClr val="000000"/>
                </a:solidFill>
                <a:latin typeface="Courier New"/>
              </a:rPr>
              <a:t> bmi;</a:t>
            </a:r>
          </a:p>
          <a:p>
            <a:pPr marL="0" indent="0">
              <a:buNone/>
            </a:pPr>
            <a:r>
              <a:rPr lang="en-US" sz="2400" b="0" dirty="0" smtClean="0">
                <a:solidFill>
                  <a:srgbClr val="0000FF"/>
                </a:solidFill>
                <a:latin typeface="Courier New"/>
              </a:rPr>
              <a:t>TABLE</a:t>
            </a:r>
            <a:r>
              <a:rPr lang="en-US" sz="2400" b="0" dirty="0" smtClean="0">
                <a:solidFill>
                  <a:srgbClr val="000000"/>
                </a:solidFill>
                <a:latin typeface="Courier New"/>
              </a:rPr>
              <a:t> agegroup, (sex all)*bmi *mean;</a:t>
            </a:r>
          </a:p>
          <a:p>
            <a:pPr marL="0" indent="0">
              <a:buNone/>
            </a:pPr>
            <a:r>
              <a:rPr lang="en-US" sz="2400" b="1" dirty="0" smtClean="0">
                <a:solidFill>
                  <a:srgbClr val="000080"/>
                </a:solidFill>
                <a:latin typeface="Courier New"/>
              </a:rPr>
              <a:t>RUN</a:t>
            </a:r>
            <a:r>
              <a:rPr lang="en-US" sz="2400" b="0" dirty="0" smtClean="0">
                <a:solidFill>
                  <a:srgbClr val="000000"/>
                </a:solidFill>
                <a:latin typeface="Courier New"/>
              </a:rPr>
              <a:t>;</a:t>
            </a:r>
          </a:p>
          <a:p>
            <a:pPr marL="0" indent="0">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378942401"/>
              </p:ext>
            </p:extLst>
          </p:nvPr>
        </p:nvGraphicFramePr>
        <p:xfrm>
          <a:off x="1600200" y="4419600"/>
          <a:ext cx="7315200" cy="2209800"/>
        </p:xfrm>
        <a:graphic>
          <a:graphicData uri="http://schemas.openxmlformats.org/drawingml/2006/table">
            <a:tbl>
              <a:tblPr/>
              <a:tblGrid>
                <a:gridCol w="2435229"/>
                <a:gridCol w="1626657"/>
                <a:gridCol w="1626657"/>
                <a:gridCol w="1626657"/>
              </a:tblGrid>
              <a:tr h="200025">
                <a:tc rowSpan="5">
                  <a:txBody>
                    <a:bodyPr/>
                    <a:lstStyle/>
                    <a:p>
                      <a:pPr algn="ctr" fontAlgn="t"/>
                      <a:r>
                        <a:rPr lang="en-US" sz="1200" b="1" i="0" u="none" strike="noStrike">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2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rowSpan="2">
                  <a:txBody>
                    <a:bodyPr/>
                    <a:lstStyle/>
                    <a:p>
                      <a:pPr algn="ctr" fontAlgn="t"/>
                      <a:r>
                        <a:rPr lang="en-US" sz="1200" b="1" i="0" u="none" strike="noStrike">
                          <a:solidFill>
                            <a:srgbClr val="002288"/>
                          </a:solidFill>
                          <a:effectLst/>
                          <a:latin typeface="Arial"/>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0025">
                <a:tc vMerge="1">
                  <a:txBody>
                    <a:bodyPr/>
                    <a:lstStyle/>
                    <a:p>
                      <a:endParaRPr lang="en-US"/>
                    </a:p>
                  </a:txBody>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r>
              <a:tr h="200025">
                <a:tc vMerge="1">
                  <a:txBody>
                    <a:bodyPr/>
                    <a:lstStyle/>
                    <a:p>
                      <a:endParaRPr lang="en-US"/>
                    </a:p>
                  </a:txBody>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r>
              <a:tr h="200025">
                <a:tc vMerge="1">
                  <a:txBody>
                    <a:bodyPr/>
                    <a:lstStyle/>
                    <a:p>
                      <a:endParaRPr lang="en-US"/>
                    </a:p>
                  </a:txBody>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r>
              <a:tr h="200025">
                <a:tc vMerge="1">
                  <a:txBody>
                    <a:bodyPr/>
                    <a:lstStyle/>
                    <a:p>
                      <a:endParaRPr lang="en-US"/>
                    </a:p>
                  </a:txBody>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400050">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25.52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25.43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25.48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0025">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200025">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27.26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26.66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26.91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0025">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27.81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27.71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27.75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9550">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26.21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26.77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dirty="0">
                          <a:solidFill>
                            <a:srgbClr val="002288"/>
                          </a:solidFill>
                          <a:effectLst/>
                          <a:latin typeface="Arial"/>
                        </a:rPr>
                        <a:t>26.56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
        <p:nvSpPr>
          <p:cNvPr id="5" name="TextBox 4"/>
          <p:cNvSpPr txBox="1"/>
          <p:nvPr/>
        </p:nvSpPr>
        <p:spPr>
          <a:xfrm>
            <a:off x="1219200" y="3299563"/>
            <a:ext cx="7162800" cy="369332"/>
          </a:xfrm>
          <a:prstGeom prst="rect">
            <a:avLst/>
          </a:prstGeom>
          <a:noFill/>
        </p:spPr>
        <p:txBody>
          <a:bodyPr wrap="square" rtlCol="0">
            <a:spAutoFit/>
          </a:bodyPr>
          <a:lstStyle/>
          <a:p>
            <a:r>
              <a:rPr lang="en-US" b="1" dirty="0" smtClean="0">
                <a:solidFill>
                  <a:srgbClr val="FF0000"/>
                </a:solidFill>
              </a:rPr>
              <a:t>Check to make sure your table looks OK before adding 3</a:t>
            </a:r>
            <a:r>
              <a:rPr lang="en-US" b="1" baseline="30000" dirty="0" smtClean="0">
                <a:solidFill>
                  <a:srgbClr val="FF0000"/>
                </a:solidFill>
              </a:rPr>
              <a:t>rd</a:t>
            </a:r>
            <a:r>
              <a:rPr lang="en-US" b="1" dirty="0" smtClean="0">
                <a:solidFill>
                  <a:srgbClr val="FF0000"/>
                </a:solidFill>
              </a:rPr>
              <a:t> variable.</a:t>
            </a:r>
            <a:endParaRPr lang="en-US" b="1" dirty="0">
              <a:solidFill>
                <a:srgbClr val="FF0000"/>
              </a:solidFill>
            </a:endParaRPr>
          </a:p>
        </p:txBody>
      </p:sp>
    </p:spTree>
    <p:extLst>
      <p:ext uri="{BB962C8B-B14F-4D97-AF65-F5344CB8AC3E}">
        <p14:creationId xmlns:p14="http://schemas.microsoft.com/office/powerpoint/2010/main" val="3624813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3</a:t>
            </a:r>
            <a:r>
              <a:rPr lang="en-US" baseline="30000" dirty="0" smtClean="0"/>
              <a:t>rd</a:t>
            </a:r>
            <a:r>
              <a:rPr lang="en-US" dirty="0" smtClean="0"/>
              <a:t> dimension: add variable</a:t>
            </a:r>
            <a:endParaRPr lang="en-US" dirty="0"/>
          </a:p>
        </p:txBody>
      </p:sp>
      <p:sp>
        <p:nvSpPr>
          <p:cNvPr id="3" name="Content Placeholder 2"/>
          <p:cNvSpPr>
            <a:spLocks noGrp="1"/>
          </p:cNvSpPr>
          <p:nvPr>
            <p:ph idx="1"/>
          </p:nvPr>
        </p:nvSpPr>
        <p:spPr>
          <a:xfrm>
            <a:off x="0" y="1600200"/>
            <a:ext cx="9144000" cy="4525963"/>
          </a:xfrm>
        </p:spPr>
        <p:txBody>
          <a:bodyPr>
            <a:normAutofit/>
          </a:bodyPr>
          <a:lstStyle/>
          <a:p>
            <a:pPr marL="0" indent="0">
              <a:buNone/>
            </a:pPr>
            <a:r>
              <a:rPr lang="en-US" sz="2000" b="1" dirty="0" smtClean="0">
                <a:solidFill>
                  <a:srgbClr val="000080"/>
                </a:solidFill>
                <a:latin typeface="Courier New"/>
              </a:rPr>
              <a:t>PROC</a:t>
            </a:r>
            <a:r>
              <a:rPr lang="en-US" sz="2000" b="0" dirty="0" smtClean="0">
                <a:solidFill>
                  <a:srgbClr val="000000"/>
                </a:solidFill>
                <a:latin typeface="Courier New"/>
              </a:rPr>
              <a:t> </a:t>
            </a:r>
            <a:r>
              <a:rPr lang="en-US" sz="2000" b="1" dirty="0" smtClean="0">
                <a:solidFill>
                  <a:srgbClr val="000080"/>
                </a:solidFill>
                <a:latin typeface="Courier New"/>
              </a:rPr>
              <a:t>TABULATE</a:t>
            </a:r>
            <a:r>
              <a:rPr lang="en-US" sz="2000" b="0" dirty="0" smtClean="0">
                <a:solidFill>
                  <a:srgbClr val="000000"/>
                </a:solidFill>
                <a:latin typeface="Courier New"/>
              </a:rPr>
              <a:t> </a:t>
            </a:r>
            <a:r>
              <a:rPr lang="en-US" sz="2000" b="0" dirty="0" smtClean="0">
                <a:solidFill>
                  <a:srgbClr val="0000FF"/>
                </a:solidFill>
                <a:latin typeface="Courier New"/>
              </a:rPr>
              <a:t>DATA</a:t>
            </a:r>
            <a:r>
              <a:rPr lang="en-US" sz="2000" b="0" dirty="0" smtClean="0">
                <a:solidFill>
                  <a:srgbClr val="000000"/>
                </a:solidFill>
                <a:latin typeface="Courier New"/>
              </a:rPr>
              <a:t>=chs11;</a:t>
            </a:r>
          </a:p>
          <a:p>
            <a:pPr marL="0" indent="0">
              <a:buNone/>
            </a:pPr>
            <a:r>
              <a:rPr lang="en-US" sz="2000" b="0" dirty="0" smtClean="0">
                <a:solidFill>
                  <a:srgbClr val="0000FF"/>
                </a:solidFill>
                <a:latin typeface="Courier New"/>
              </a:rPr>
              <a:t>CLASS</a:t>
            </a:r>
            <a:r>
              <a:rPr lang="en-US" sz="2000" b="0" dirty="0" smtClean="0">
                <a:solidFill>
                  <a:srgbClr val="000000"/>
                </a:solidFill>
                <a:latin typeface="Courier New"/>
              </a:rPr>
              <a:t> agegroup sex borough;</a:t>
            </a:r>
          </a:p>
          <a:p>
            <a:pPr marL="0" indent="0">
              <a:buNone/>
            </a:pPr>
            <a:r>
              <a:rPr lang="en-US" sz="2000" b="0" dirty="0" smtClean="0">
                <a:solidFill>
                  <a:srgbClr val="0000FF"/>
                </a:solidFill>
                <a:latin typeface="Courier New"/>
              </a:rPr>
              <a:t>VAR</a:t>
            </a:r>
            <a:r>
              <a:rPr lang="en-US" sz="2000" b="0" dirty="0" smtClean="0">
                <a:solidFill>
                  <a:srgbClr val="000000"/>
                </a:solidFill>
                <a:latin typeface="Courier New"/>
              </a:rPr>
              <a:t> bmi;</a:t>
            </a:r>
          </a:p>
          <a:p>
            <a:pPr marL="0" indent="0">
              <a:buNone/>
            </a:pPr>
            <a:r>
              <a:rPr lang="en-US" sz="2000" b="0" dirty="0" smtClean="0">
                <a:solidFill>
                  <a:srgbClr val="0000FF"/>
                </a:solidFill>
                <a:latin typeface="Courier New"/>
              </a:rPr>
              <a:t>TABLE</a:t>
            </a:r>
            <a:r>
              <a:rPr lang="en-US" sz="2000" b="0" dirty="0" smtClean="0">
                <a:solidFill>
                  <a:srgbClr val="000000"/>
                </a:solidFill>
                <a:latin typeface="Courier New"/>
              </a:rPr>
              <a:t> borough, agegroup, (sex all)*bmi *mean;</a:t>
            </a:r>
          </a:p>
          <a:p>
            <a:pPr marL="0" indent="0">
              <a:buNone/>
            </a:pPr>
            <a:r>
              <a:rPr lang="en-US" sz="2000" b="1" dirty="0" smtClean="0">
                <a:solidFill>
                  <a:srgbClr val="000080"/>
                </a:solidFill>
                <a:latin typeface="Courier New"/>
              </a:rPr>
              <a:t>RUN</a:t>
            </a:r>
            <a:r>
              <a:rPr lang="en-US" sz="2000" b="0" dirty="0" smtClean="0">
                <a:solidFill>
                  <a:srgbClr val="000000"/>
                </a:solidFill>
                <a:latin typeface="Courier New"/>
              </a:rPr>
              <a:t>;</a:t>
            </a:r>
            <a:endParaRPr lang="en-US" sz="2000" dirty="0"/>
          </a:p>
        </p:txBody>
      </p:sp>
      <p:cxnSp>
        <p:nvCxnSpPr>
          <p:cNvPr id="4" name="Straight Connector 3"/>
          <p:cNvCxnSpPr/>
          <p:nvPr/>
        </p:nvCxnSpPr>
        <p:spPr>
          <a:xfrm>
            <a:off x="2971800" y="2362200"/>
            <a:ext cx="1143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90600" y="3124200"/>
            <a:ext cx="1219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57200" y="4120308"/>
            <a:ext cx="8177239" cy="646331"/>
          </a:xfrm>
          <a:prstGeom prst="rect">
            <a:avLst/>
          </a:prstGeom>
          <a:noFill/>
        </p:spPr>
        <p:txBody>
          <a:bodyPr wrap="none" rtlCol="0">
            <a:spAutoFit/>
          </a:bodyPr>
          <a:lstStyle/>
          <a:p>
            <a:r>
              <a:rPr lang="en-US" b="1" dirty="0" smtClean="0">
                <a:solidFill>
                  <a:srgbClr val="FF0000"/>
                </a:solidFill>
              </a:rPr>
              <a:t>*Variable order for dimensions:  Page, Row, Column.</a:t>
            </a:r>
          </a:p>
          <a:p>
            <a:r>
              <a:rPr lang="en-US" b="1" dirty="0" smtClean="0">
                <a:solidFill>
                  <a:srgbClr val="FF0000"/>
                </a:solidFill>
              </a:rPr>
              <a:t>In this example: Page, Row, Column = borough, agegroup, bmi  (in TABLE statement).</a:t>
            </a:r>
            <a:endParaRPr lang="en-US" b="1" dirty="0">
              <a:solidFill>
                <a:srgbClr val="FF0000"/>
              </a:solidFill>
            </a:endParaRPr>
          </a:p>
        </p:txBody>
      </p:sp>
    </p:spTree>
    <p:extLst>
      <p:ext uri="{BB962C8B-B14F-4D97-AF65-F5344CB8AC3E}">
        <p14:creationId xmlns:p14="http://schemas.microsoft.com/office/powerpoint/2010/main" val="3298859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Adding 3</a:t>
            </a:r>
            <a:r>
              <a:rPr lang="en-US" baseline="30000" dirty="0" smtClean="0"/>
              <a:t>rd</a:t>
            </a:r>
            <a:r>
              <a:rPr lang="en-US" dirty="0" smtClean="0"/>
              <a:t> dimension:  Result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3120516"/>
              </p:ext>
            </p:extLst>
          </p:nvPr>
        </p:nvGraphicFramePr>
        <p:xfrm>
          <a:off x="914400" y="1371600"/>
          <a:ext cx="5562600" cy="2529840"/>
        </p:xfrm>
        <a:graphic>
          <a:graphicData uri="http://schemas.openxmlformats.org/drawingml/2006/table">
            <a:tbl>
              <a:tblPr/>
              <a:tblGrid>
                <a:gridCol w="1851789"/>
                <a:gridCol w="1236937"/>
                <a:gridCol w="1236937"/>
                <a:gridCol w="1236937"/>
              </a:tblGrid>
              <a:tr h="89273">
                <a:tc gridSpan="4">
                  <a:txBody>
                    <a:bodyPr/>
                    <a:lstStyle/>
                    <a:p>
                      <a:pPr algn="l" fontAlgn="t"/>
                      <a:r>
                        <a:rPr lang="en-US" sz="1100" b="0" i="0" u="none" strike="noStrike">
                          <a:solidFill>
                            <a:srgbClr val="002288"/>
                          </a:solidFill>
                          <a:effectLst/>
                          <a:latin typeface="Arial"/>
                        </a:rPr>
                        <a:t>Borough of residence. Based upon UHF. For cell, if UHF missing, then based on self-reported borough Bronx</a:t>
                      </a:r>
                    </a:p>
                  </a:txBody>
                  <a:tcPr marL="0" marR="0" marT="0" marB="0">
                    <a:lnL>
                      <a:noFill/>
                    </a:lnL>
                    <a:lnR>
                      <a:noFill/>
                    </a:lnR>
                    <a:lnT>
                      <a:noFill/>
                    </a:lnT>
                    <a:lnB w="12700" cap="flat" cmpd="sng" algn="ctr">
                      <a:solidFill>
                        <a:srgbClr val="000000"/>
                      </a:solidFill>
                      <a:prstDash val="solid"/>
                      <a:round/>
                      <a:headEnd type="none" w="med" len="med"/>
                      <a:tailEnd type="none" w="med" len="med"/>
                    </a:lnB>
                    <a:solidFill>
                      <a:srgbClr val="E0E0E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89273">
                <a:tc rowSpan="5">
                  <a:txBody>
                    <a:bodyPr/>
                    <a:lstStyle/>
                    <a:p>
                      <a:pPr algn="ctr" fontAlgn="t"/>
                      <a:r>
                        <a:rPr lang="en-US" sz="1200" b="1" i="0" u="none" strike="noStrike">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2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rowSpan="2">
                  <a:txBody>
                    <a:bodyPr/>
                    <a:lstStyle/>
                    <a:p>
                      <a:pPr algn="ctr" fontAlgn="t"/>
                      <a:r>
                        <a:rPr lang="en-US" sz="1200" b="1" i="0" u="none" strike="noStrike">
                          <a:solidFill>
                            <a:srgbClr val="002288"/>
                          </a:solidFill>
                          <a:effectLst/>
                          <a:latin typeface="Arial"/>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89273">
                <a:tc vMerge="1">
                  <a:txBody>
                    <a:bodyPr/>
                    <a:lstStyle/>
                    <a:p>
                      <a:endParaRPr lang="en-US"/>
                    </a:p>
                  </a:txBody>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r>
              <a:tr h="89273">
                <a:tc vMerge="1">
                  <a:txBody>
                    <a:bodyPr/>
                    <a:lstStyle/>
                    <a:p>
                      <a:endParaRPr lang="en-US"/>
                    </a:p>
                  </a:txBody>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r>
              <a:tr h="89273">
                <a:tc vMerge="1">
                  <a:txBody>
                    <a:bodyPr/>
                    <a:lstStyle/>
                    <a:p>
                      <a:endParaRPr lang="en-US"/>
                    </a:p>
                  </a:txBody>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r>
              <a:tr h="89273">
                <a:tc vMerge="1">
                  <a:txBody>
                    <a:bodyPr/>
                    <a:lstStyle/>
                    <a:p>
                      <a:endParaRPr lang="en-US"/>
                    </a:p>
                  </a:txBody>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78547">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25.67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27.9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26.92</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89273">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89273">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29.01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28.55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28.7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89273">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28.41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29.22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28.93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93524">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26.89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28.53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dirty="0">
                          <a:solidFill>
                            <a:srgbClr val="002288"/>
                          </a:solidFill>
                          <a:effectLst/>
                          <a:latin typeface="Arial"/>
                        </a:rPr>
                        <a:t>28.05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74627969"/>
              </p:ext>
            </p:extLst>
          </p:nvPr>
        </p:nvGraphicFramePr>
        <p:xfrm>
          <a:off x="914400" y="4191000"/>
          <a:ext cx="5562600" cy="2615681"/>
        </p:xfrm>
        <a:graphic>
          <a:graphicData uri="http://schemas.openxmlformats.org/drawingml/2006/table">
            <a:tbl>
              <a:tblPr/>
              <a:tblGrid>
                <a:gridCol w="1851789"/>
                <a:gridCol w="1236937"/>
                <a:gridCol w="1236937"/>
                <a:gridCol w="1236937"/>
              </a:tblGrid>
              <a:tr h="324648">
                <a:tc gridSpan="4">
                  <a:txBody>
                    <a:bodyPr/>
                    <a:lstStyle/>
                    <a:p>
                      <a:pPr algn="l" fontAlgn="t"/>
                      <a:r>
                        <a:rPr lang="en-US" sz="1100" b="0" i="0" u="none" strike="noStrike">
                          <a:solidFill>
                            <a:srgbClr val="002288"/>
                          </a:solidFill>
                          <a:effectLst/>
                          <a:latin typeface="Arial"/>
                        </a:rPr>
                        <a:t>Borough of residence. Based upon UHF. For cell, if UHF missing, then based on self-reported borough Brooklyn</a:t>
                      </a:r>
                    </a:p>
                  </a:txBody>
                  <a:tcPr marL="0" marR="0" marT="0" marB="0">
                    <a:lnL>
                      <a:noFill/>
                    </a:lnL>
                    <a:lnR>
                      <a:noFill/>
                    </a:lnR>
                    <a:lnT>
                      <a:noFill/>
                    </a:lnT>
                    <a:lnB w="12700" cap="flat" cmpd="sng" algn="ctr">
                      <a:solidFill>
                        <a:srgbClr val="000000"/>
                      </a:solidFill>
                      <a:prstDash val="solid"/>
                      <a:round/>
                      <a:headEnd type="none" w="med" len="med"/>
                      <a:tailEnd type="none" w="med" len="med"/>
                    </a:lnB>
                    <a:solidFill>
                      <a:srgbClr val="E0E0E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90557">
                <a:tc rowSpan="5">
                  <a:txBody>
                    <a:bodyPr/>
                    <a:lstStyle/>
                    <a:p>
                      <a:pPr algn="ctr" fontAlgn="t"/>
                      <a:r>
                        <a:rPr lang="en-US" sz="1200" b="1" i="0" u="none" strike="noStrike">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2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rowSpan="2">
                  <a:txBody>
                    <a:bodyPr/>
                    <a:lstStyle/>
                    <a:p>
                      <a:pPr algn="ctr" fontAlgn="t"/>
                      <a:r>
                        <a:rPr lang="en-US" sz="1200" b="1" i="0" u="none" strike="noStrike">
                          <a:solidFill>
                            <a:srgbClr val="002288"/>
                          </a:solidFill>
                          <a:effectLst/>
                          <a:latin typeface="Arial"/>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90557">
                <a:tc vMerge="1">
                  <a:txBody>
                    <a:bodyPr/>
                    <a:lstStyle/>
                    <a:p>
                      <a:endParaRPr lang="en-US"/>
                    </a:p>
                  </a:txBody>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r>
              <a:tr h="354162">
                <a:tc vMerge="1">
                  <a:txBody>
                    <a:bodyPr/>
                    <a:lstStyle/>
                    <a:p>
                      <a:endParaRPr lang="en-US"/>
                    </a:p>
                  </a:txBody>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r>
              <a:tr h="190557">
                <a:tc vMerge="1">
                  <a:txBody>
                    <a:bodyPr/>
                    <a:lstStyle/>
                    <a:p>
                      <a:endParaRPr lang="en-US"/>
                    </a:p>
                  </a:txBody>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r>
              <a:tr h="190557">
                <a:tc vMerge="1">
                  <a:txBody>
                    <a:bodyPr/>
                    <a:lstStyle/>
                    <a:p>
                      <a:endParaRPr lang="en-US"/>
                    </a:p>
                  </a:txBody>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81112">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26.25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25.77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26.03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90557">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90557">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26.94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27.21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27.1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90557">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27.49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28.69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28.18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99630">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27.94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dirty="0">
                          <a:solidFill>
                            <a:srgbClr val="002288"/>
                          </a:solidFill>
                          <a:effectLst/>
                          <a:latin typeface="Arial"/>
                        </a:rPr>
                        <a:t>27.28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552087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04936278"/>
              </p:ext>
            </p:extLst>
          </p:nvPr>
        </p:nvGraphicFramePr>
        <p:xfrm>
          <a:off x="1447800" y="304800"/>
          <a:ext cx="5029201" cy="2529840"/>
        </p:xfrm>
        <a:graphic>
          <a:graphicData uri="http://schemas.openxmlformats.org/drawingml/2006/table">
            <a:tbl>
              <a:tblPr/>
              <a:tblGrid>
                <a:gridCol w="1674220"/>
                <a:gridCol w="1118327"/>
                <a:gridCol w="1118327"/>
                <a:gridCol w="1118327"/>
              </a:tblGrid>
              <a:tr h="171497">
                <a:tc gridSpan="4">
                  <a:txBody>
                    <a:bodyPr/>
                    <a:lstStyle/>
                    <a:p>
                      <a:pPr algn="l" fontAlgn="t"/>
                      <a:r>
                        <a:rPr lang="en-US" sz="1100" b="0" i="0" u="none" strike="noStrike">
                          <a:solidFill>
                            <a:srgbClr val="002288"/>
                          </a:solidFill>
                          <a:effectLst/>
                          <a:latin typeface="Arial"/>
                        </a:rPr>
                        <a:t>Borough of residence. Based upon UHF. For cell, if UHF missing, then based on self-reported borough Manhattan</a:t>
                      </a:r>
                    </a:p>
                  </a:txBody>
                  <a:tcPr marL="0" marR="0" marT="0" marB="0">
                    <a:lnL>
                      <a:noFill/>
                    </a:lnL>
                    <a:lnR>
                      <a:noFill/>
                    </a:lnR>
                    <a:lnT>
                      <a:noFill/>
                    </a:lnT>
                    <a:lnB w="12700" cap="flat" cmpd="sng" algn="ctr">
                      <a:solidFill>
                        <a:srgbClr val="000000"/>
                      </a:solidFill>
                      <a:prstDash val="solid"/>
                      <a:round/>
                      <a:headEnd type="none" w="med" len="med"/>
                      <a:tailEnd type="none" w="med" len="med"/>
                    </a:lnB>
                    <a:solidFill>
                      <a:srgbClr val="E0E0E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71497">
                <a:tc rowSpan="5">
                  <a:txBody>
                    <a:bodyPr/>
                    <a:lstStyle/>
                    <a:p>
                      <a:pPr algn="ctr" fontAlgn="t"/>
                      <a:r>
                        <a:rPr lang="en-US" sz="1200" b="1" i="0" u="none" strike="noStrike">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2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rowSpan="2">
                  <a:txBody>
                    <a:bodyPr/>
                    <a:lstStyle/>
                    <a:p>
                      <a:pPr algn="ctr" fontAlgn="t"/>
                      <a:r>
                        <a:rPr lang="en-US" sz="1200" b="1" i="0" u="none" strike="noStrike">
                          <a:solidFill>
                            <a:srgbClr val="002288"/>
                          </a:solidFill>
                          <a:effectLst/>
                          <a:latin typeface="Arial"/>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71497">
                <a:tc vMerge="1">
                  <a:txBody>
                    <a:bodyPr/>
                    <a:lstStyle/>
                    <a:p>
                      <a:endParaRPr lang="en-US"/>
                    </a:p>
                  </a:txBody>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r>
              <a:tr h="171497">
                <a:tc vMerge="1">
                  <a:txBody>
                    <a:bodyPr/>
                    <a:lstStyle/>
                    <a:p>
                      <a:endParaRPr lang="en-US"/>
                    </a:p>
                  </a:txBody>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r>
              <a:tr h="171497">
                <a:tc vMerge="1">
                  <a:txBody>
                    <a:bodyPr/>
                    <a:lstStyle/>
                    <a:p>
                      <a:endParaRPr lang="en-US"/>
                    </a:p>
                  </a:txBody>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r>
              <a:tr h="171497">
                <a:tc vMerge="1">
                  <a:txBody>
                    <a:bodyPr/>
                    <a:lstStyle/>
                    <a:p>
                      <a:endParaRPr lang="en-US"/>
                    </a:p>
                  </a:txBody>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42994">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24.15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23.58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23.89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71497">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71497">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26.29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24.58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25.39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71497">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26.79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26.49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26.62</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79664">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25.44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25.24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dirty="0">
                          <a:solidFill>
                            <a:srgbClr val="002288"/>
                          </a:solidFill>
                          <a:effectLst/>
                          <a:latin typeface="Arial"/>
                        </a:rPr>
                        <a:t>25.32</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8549045"/>
              </p:ext>
            </p:extLst>
          </p:nvPr>
        </p:nvGraphicFramePr>
        <p:xfrm>
          <a:off x="1447800" y="3505200"/>
          <a:ext cx="5029201" cy="2773945"/>
        </p:xfrm>
        <a:graphic>
          <a:graphicData uri="http://schemas.openxmlformats.org/drawingml/2006/table">
            <a:tbl>
              <a:tblPr/>
              <a:tblGrid>
                <a:gridCol w="1674220"/>
                <a:gridCol w="1118327"/>
                <a:gridCol w="1118327"/>
                <a:gridCol w="1118327"/>
              </a:tblGrid>
              <a:tr h="320576">
                <a:tc gridSpan="4">
                  <a:txBody>
                    <a:bodyPr/>
                    <a:lstStyle/>
                    <a:p>
                      <a:pPr algn="l" fontAlgn="t"/>
                      <a:r>
                        <a:rPr lang="en-US" sz="1100" b="0" i="0" u="none" strike="noStrike">
                          <a:solidFill>
                            <a:srgbClr val="002288"/>
                          </a:solidFill>
                          <a:effectLst/>
                          <a:latin typeface="Arial"/>
                        </a:rPr>
                        <a:t>Borough of residence. Based upon UHF. For cell, if UHF missing, then based on self-reported borough Queens</a:t>
                      </a:r>
                    </a:p>
                  </a:txBody>
                  <a:tcPr marL="0" marR="0" marT="0" marB="0">
                    <a:lnL>
                      <a:noFill/>
                    </a:lnL>
                    <a:lnR>
                      <a:noFill/>
                    </a:lnR>
                    <a:lnT>
                      <a:noFill/>
                    </a:lnT>
                    <a:lnB w="12700" cap="flat" cmpd="sng" algn="ctr">
                      <a:solidFill>
                        <a:srgbClr val="000000"/>
                      </a:solidFill>
                      <a:prstDash val="solid"/>
                      <a:round/>
                      <a:headEnd type="none" w="med" len="med"/>
                      <a:tailEnd type="none" w="med" len="med"/>
                    </a:lnB>
                    <a:solidFill>
                      <a:srgbClr val="E0E0E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06308">
                <a:tc rowSpan="5">
                  <a:txBody>
                    <a:bodyPr/>
                    <a:lstStyle/>
                    <a:p>
                      <a:pPr algn="ctr" fontAlgn="t"/>
                      <a:r>
                        <a:rPr lang="en-US" sz="1200" b="1" i="0" u="none" strike="noStrike">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2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rowSpan="2">
                  <a:txBody>
                    <a:bodyPr/>
                    <a:lstStyle/>
                    <a:p>
                      <a:pPr algn="ctr" fontAlgn="t"/>
                      <a:r>
                        <a:rPr lang="en-US" sz="1200" b="1" i="0" u="none" strike="noStrike">
                          <a:solidFill>
                            <a:srgbClr val="002288"/>
                          </a:solidFill>
                          <a:effectLst/>
                          <a:latin typeface="Arial"/>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6308">
                <a:tc vMerge="1">
                  <a:txBody>
                    <a:bodyPr/>
                    <a:lstStyle/>
                    <a:p>
                      <a:endParaRPr lang="en-US"/>
                    </a:p>
                  </a:txBody>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r>
              <a:tr h="349719">
                <a:tc vMerge="1">
                  <a:txBody>
                    <a:bodyPr/>
                    <a:lstStyle/>
                    <a:p>
                      <a:endParaRPr lang="en-US"/>
                    </a:p>
                  </a:txBody>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r>
              <a:tr h="206308">
                <a:tc vMerge="1">
                  <a:txBody>
                    <a:bodyPr/>
                    <a:lstStyle/>
                    <a:p>
                      <a:endParaRPr lang="en-US"/>
                    </a:p>
                  </a:txBody>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r>
              <a:tr h="206308">
                <a:tc vMerge="1">
                  <a:txBody>
                    <a:bodyPr/>
                    <a:lstStyle/>
                    <a:p>
                      <a:endParaRPr lang="en-US"/>
                    </a:p>
                  </a:txBody>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412617">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25.47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23.38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24.64</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6308">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206308">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27.34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26.66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6308">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28.44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27.43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27.87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16132">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26.61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26.97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dirty="0">
                          <a:solidFill>
                            <a:srgbClr val="002288"/>
                          </a:solidFill>
                          <a:effectLst/>
                          <a:latin typeface="Arial"/>
                        </a:rPr>
                        <a:t>26.83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3297342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09384878"/>
              </p:ext>
            </p:extLst>
          </p:nvPr>
        </p:nvGraphicFramePr>
        <p:xfrm>
          <a:off x="1676400" y="1600200"/>
          <a:ext cx="5791200" cy="2532921"/>
        </p:xfrm>
        <a:graphic>
          <a:graphicData uri="http://schemas.openxmlformats.org/drawingml/2006/table">
            <a:tbl>
              <a:tblPr/>
              <a:tblGrid>
                <a:gridCol w="1927890"/>
                <a:gridCol w="1287770"/>
                <a:gridCol w="1287770"/>
                <a:gridCol w="1287770"/>
              </a:tblGrid>
              <a:tr h="276753">
                <a:tc gridSpan="4">
                  <a:txBody>
                    <a:bodyPr/>
                    <a:lstStyle/>
                    <a:p>
                      <a:pPr algn="l" fontAlgn="t"/>
                      <a:r>
                        <a:rPr lang="en-US" sz="1100" b="0" i="0" u="none" strike="noStrike" dirty="0">
                          <a:solidFill>
                            <a:srgbClr val="002288"/>
                          </a:solidFill>
                          <a:effectLst/>
                          <a:latin typeface="Arial"/>
                        </a:rPr>
                        <a:t>Borough of residence. Based upon UHF. For cell, if UHF missing, then based on self-reported borough Staten Island</a:t>
                      </a:r>
                    </a:p>
                  </a:txBody>
                  <a:tcPr marL="0" marR="0" marT="0" marB="0">
                    <a:lnL>
                      <a:noFill/>
                    </a:lnL>
                    <a:lnR>
                      <a:noFill/>
                    </a:lnR>
                    <a:lnT>
                      <a:noFill/>
                    </a:lnT>
                    <a:lnB w="12700" cap="flat" cmpd="sng" algn="ctr">
                      <a:solidFill>
                        <a:srgbClr val="000000"/>
                      </a:solidFill>
                      <a:prstDash val="solid"/>
                      <a:round/>
                      <a:headEnd type="none" w="med" len="med"/>
                      <a:tailEnd type="none" w="med" len="med"/>
                    </a:lnB>
                    <a:solidFill>
                      <a:srgbClr val="E0E0E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77508">
                <a:tc rowSpan="5">
                  <a:txBody>
                    <a:bodyPr/>
                    <a:lstStyle/>
                    <a:p>
                      <a:pPr algn="ctr" fontAlgn="t"/>
                      <a:r>
                        <a:rPr lang="en-US" sz="1200" b="1" i="0" u="none" strike="noStrike">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2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rowSpan="2">
                  <a:txBody>
                    <a:bodyPr/>
                    <a:lstStyle/>
                    <a:p>
                      <a:pPr algn="ctr" fontAlgn="t"/>
                      <a:r>
                        <a:rPr lang="en-US" sz="1200" b="1" i="0" u="none" strike="noStrike">
                          <a:solidFill>
                            <a:srgbClr val="002288"/>
                          </a:solidFill>
                          <a:effectLst/>
                          <a:latin typeface="Arial"/>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77508">
                <a:tc vMerge="1">
                  <a:txBody>
                    <a:bodyPr/>
                    <a:lstStyle/>
                    <a:p>
                      <a:endParaRPr lang="en-US"/>
                    </a:p>
                  </a:txBody>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r>
              <a:tr h="301913">
                <a:tc vMerge="1">
                  <a:txBody>
                    <a:bodyPr/>
                    <a:lstStyle/>
                    <a:p>
                      <a:endParaRPr lang="en-US"/>
                    </a:p>
                  </a:txBody>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r>
              <a:tr h="177508">
                <a:tc vMerge="1">
                  <a:txBody>
                    <a:bodyPr/>
                    <a:lstStyle/>
                    <a:p>
                      <a:endParaRPr lang="en-US"/>
                    </a:p>
                  </a:txBody>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r>
              <a:tr h="177508">
                <a:tc vMerge="1">
                  <a:txBody>
                    <a:bodyPr/>
                    <a:lstStyle/>
                    <a:p>
                      <a:endParaRPr lang="en-US"/>
                    </a:p>
                  </a:txBody>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55016">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25.59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26.16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a:solidFill>
                            <a:srgbClr val="002288"/>
                          </a:solidFill>
                          <a:effectLst/>
                          <a:latin typeface="Arial"/>
                        </a:rPr>
                        <a:t>25.91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77508">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77508">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28.84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27.49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28.03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77508">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29.67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27.62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28.47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85961">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27.65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27.63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27.64</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4097146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Modify appearance of table</a:t>
            </a:r>
            <a:endParaRPr lang="en-US" dirty="0"/>
          </a:p>
        </p:txBody>
      </p:sp>
      <p:sp>
        <p:nvSpPr>
          <p:cNvPr id="3" name="Content Placeholder 2"/>
          <p:cNvSpPr>
            <a:spLocks noGrp="1"/>
          </p:cNvSpPr>
          <p:nvPr>
            <p:ph idx="1"/>
          </p:nvPr>
        </p:nvSpPr>
        <p:spPr>
          <a:xfrm>
            <a:off x="76200" y="1600200"/>
            <a:ext cx="8915400" cy="4525963"/>
          </a:xfrm>
        </p:spPr>
        <p:txBody>
          <a:bodyPr>
            <a:normAutofit/>
          </a:bodyPr>
          <a:lstStyle/>
          <a:p>
            <a:pPr marL="0" indent="0">
              <a:buNone/>
            </a:pPr>
            <a:r>
              <a:rPr lang="en-US" sz="2400" b="1" dirty="0" smtClean="0">
                <a:solidFill>
                  <a:srgbClr val="000080"/>
                </a:solidFill>
                <a:latin typeface="Courier New"/>
              </a:rPr>
              <a:t>PROC</a:t>
            </a:r>
            <a:r>
              <a:rPr lang="en-US" sz="2400" b="0" dirty="0" smtClean="0">
                <a:solidFill>
                  <a:srgbClr val="000000"/>
                </a:solidFill>
                <a:latin typeface="Courier New"/>
              </a:rPr>
              <a:t> </a:t>
            </a:r>
            <a:r>
              <a:rPr lang="en-US" sz="2400" b="1" dirty="0" smtClean="0">
                <a:solidFill>
                  <a:srgbClr val="000080"/>
                </a:solidFill>
                <a:latin typeface="Courier New"/>
              </a:rPr>
              <a:t>TABULATE</a:t>
            </a:r>
            <a:r>
              <a:rPr lang="en-US" sz="2400" b="0" dirty="0" smtClean="0">
                <a:solidFill>
                  <a:srgbClr val="000000"/>
                </a:solidFill>
                <a:latin typeface="Courier New"/>
              </a:rPr>
              <a:t> </a:t>
            </a:r>
            <a:r>
              <a:rPr lang="en-US" sz="2400" b="0" dirty="0" smtClean="0">
                <a:solidFill>
                  <a:srgbClr val="0000FF"/>
                </a:solidFill>
                <a:latin typeface="Courier New"/>
              </a:rPr>
              <a:t>DATA</a:t>
            </a:r>
            <a:r>
              <a:rPr lang="en-US" sz="2400" b="0" dirty="0" smtClean="0">
                <a:solidFill>
                  <a:srgbClr val="000000"/>
                </a:solidFill>
                <a:latin typeface="Courier New"/>
              </a:rPr>
              <a:t>=chs11;</a:t>
            </a:r>
          </a:p>
          <a:p>
            <a:pPr marL="0" indent="0">
              <a:buNone/>
            </a:pPr>
            <a:r>
              <a:rPr lang="en-US" sz="2400" b="0" dirty="0" smtClean="0">
                <a:solidFill>
                  <a:srgbClr val="0000FF"/>
                </a:solidFill>
                <a:latin typeface="Courier New"/>
              </a:rPr>
              <a:t>CLASS</a:t>
            </a:r>
            <a:r>
              <a:rPr lang="en-US" sz="2400" b="0" dirty="0" smtClean="0">
                <a:solidFill>
                  <a:srgbClr val="000000"/>
                </a:solidFill>
                <a:latin typeface="Courier New"/>
              </a:rPr>
              <a:t> agegroup sex ;</a:t>
            </a:r>
          </a:p>
          <a:p>
            <a:pPr marL="0" indent="0">
              <a:buNone/>
            </a:pPr>
            <a:r>
              <a:rPr lang="en-US" sz="2400" b="0" dirty="0" smtClean="0">
                <a:solidFill>
                  <a:srgbClr val="0000FF"/>
                </a:solidFill>
                <a:latin typeface="Courier New"/>
              </a:rPr>
              <a:t>VAR</a:t>
            </a:r>
            <a:r>
              <a:rPr lang="en-US" sz="2400" b="0" dirty="0" smtClean="0">
                <a:solidFill>
                  <a:srgbClr val="000000"/>
                </a:solidFill>
                <a:latin typeface="Courier New"/>
              </a:rPr>
              <a:t> bmi;</a:t>
            </a:r>
          </a:p>
          <a:p>
            <a:pPr marL="0" indent="0">
              <a:buNone/>
            </a:pPr>
            <a:r>
              <a:rPr lang="en-US" sz="2400" b="0" dirty="0" smtClean="0">
                <a:solidFill>
                  <a:srgbClr val="0000FF"/>
                </a:solidFill>
                <a:latin typeface="Courier New"/>
              </a:rPr>
              <a:t>TABLE</a:t>
            </a:r>
            <a:r>
              <a:rPr lang="en-US" sz="2400" b="0" dirty="0" smtClean="0">
                <a:solidFill>
                  <a:srgbClr val="000000"/>
                </a:solidFill>
                <a:latin typeface="Courier New"/>
              </a:rPr>
              <a:t> agegroup, (sex all = </a:t>
            </a:r>
            <a:r>
              <a:rPr lang="en-US" sz="2400" dirty="0">
                <a:solidFill>
                  <a:srgbClr val="800080"/>
                </a:solidFill>
                <a:latin typeface="Courier New"/>
              </a:rPr>
              <a:t>'Overall</a:t>
            </a:r>
            <a:r>
              <a:rPr lang="en-US" sz="2400" b="0" dirty="0" smtClean="0">
                <a:solidFill>
                  <a:srgbClr val="800080"/>
                </a:solidFill>
                <a:latin typeface="Courier New"/>
              </a:rPr>
              <a:t>'</a:t>
            </a:r>
            <a:r>
              <a:rPr lang="en-US" sz="2400" b="0" dirty="0" smtClean="0">
                <a:solidFill>
                  <a:srgbClr val="000000"/>
                </a:solidFill>
                <a:latin typeface="Courier New"/>
              </a:rPr>
              <a:t>)*bmi *mean;</a:t>
            </a:r>
          </a:p>
          <a:p>
            <a:pPr marL="0" indent="0">
              <a:buNone/>
            </a:pPr>
            <a:r>
              <a:rPr lang="en-US" sz="2400" b="1" dirty="0" smtClean="0">
                <a:solidFill>
                  <a:srgbClr val="000080"/>
                </a:solidFill>
                <a:latin typeface="Courier New"/>
              </a:rPr>
              <a:t>RUN</a:t>
            </a:r>
            <a:r>
              <a:rPr lang="en-US" sz="2400" b="0" dirty="0" smtClean="0">
                <a:solidFill>
                  <a:srgbClr val="000000"/>
                </a:solidFill>
                <a:latin typeface="Courier New"/>
              </a:rPr>
              <a:t>;</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732649703"/>
              </p:ext>
            </p:extLst>
          </p:nvPr>
        </p:nvGraphicFramePr>
        <p:xfrm>
          <a:off x="914400" y="4419600"/>
          <a:ext cx="7315200" cy="2209800"/>
        </p:xfrm>
        <a:graphic>
          <a:graphicData uri="http://schemas.openxmlformats.org/drawingml/2006/table">
            <a:tbl>
              <a:tblPr/>
              <a:tblGrid>
                <a:gridCol w="2435229"/>
                <a:gridCol w="1626657"/>
                <a:gridCol w="1626657"/>
                <a:gridCol w="1626657"/>
              </a:tblGrid>
              <a:tr h="200025">
                <a:tc rowSpan="5">
                  <a:txBody>
                    <a:bodyPr/>
                    <a:lstStyle/>
                    <a:p>
                      <a:pPr algn="ctr" fontAlgn="t"/>
                      <a:r>
                        <a:rPr lang="en-US" sz="1200" b="1" i="0" u="none" strike="noStrike" dirty="0">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2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rowSpan="2">
                  <a:txBody>
                    <a:bodyPr/>
                    <a:lstStyle/>
                    <a:p>
                      <a:pPr algn="ctr" fontAlgn="t"/>
                      <a:r>
                        <a:rPr lang="en-US" sz="1200" b="1" i="0" u="none" strike="noStrike" dirty="0" smtClean="0">
                          <a:solidFill>
                            <a:srgbClr val="002288"/>
                          </a:solidFill>
                          <a:effectLst/>
                          <a:latin typeface="Arial"/>
                        </a:rPr>
                        <a:t>Overall</a:t>
                      </a:r>
                      <a:endParaRPr lang="en-US" sz="1200" b="1" i="0" u="none" strike="noStrike" dirty="0">
                        <a:solidFill>
                          <a:srgbClr val="002288"/>
                        </a:solidFill>
                        <a:effectLst/>
                        <a:latin typeface="Arial"/>
                      </a:endParaRP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0025">
                <a:tc vMerge="1">
                  <a:txBody>
                    <a:bodyPr/>
                    <a:lstStyle/>
                    <a:p>
                      <a:endParaRPr lang="en-US"/>
                    </a:p>
                  </a:txBody>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r>
              <a:tr h="200025">
                <a:tc vMerge="1">
                  <a:txBody>
                    <a:bodyPr/>
                    <a:lstStyle/>
                    <a:p>
                      <a:endParaRPr lang="en-US"/>
                    </a:p>
                  </a:txBody>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r>
              <a:tr h="200025">
                <a:tc vMerge="1">
                  <a:txBody>
                    <a:bodyPr/>
                    <a:lstStyle/>
                    <a:p>
                      <a:endParaRPr lang="en-US"/>
                    </a:p>
                  </a:txBody>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r>
              <a:tr h="200025">
                <a:tc vMerge="1">
                  <a:txBody>
                    <a:bodyPr/>
                    <a:lstStyle/>
                    <a:p>
                      <a:endParaRPr lang="en-US"/>
                    </a:p>
                  </a:txBody>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400050">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25.52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25.43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a:solidFill>
                            <a:srgbClr val="002288"/>
                          </a:solidFill>
                          <a:effectLst/>
                          <a:latin typeface="Arial"/>
                        </a:rPr>
                        <a:t>25.48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0025">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200025">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27.26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26.66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26.91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0025">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27.81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27.71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27.75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9550">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26.21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26.77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26.56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cxnSp>
        <p:nvCxnSpPr>
          <p:cNvPr id="5" name="Straight Connector 4"/>
          <p:cNvCxnSpPr/>
          <p:nvPr/>
        </p:nvCxnSpPr>
        <p:spPr>
          <a:xfrm>
            <a:off x="5486400" y="3429000"/>
            <a:ext cx="1143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923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appearance cont’d</a:t>
            </a:r>
            <a:endParaRPr lang="en-US" dirty="0"/>
          </a:p>
        </p:txBody>
      </p:sp>
      <p:sp>
        <p:nvSpPr>
          <p:cNvPr id="3" name="Content Placeholder 2"/>
          <p:cNvSpPr>
            <a:spLocks noGrp="1"/>
          </p:cNvSpPr>
          <p:nvPr>
            <p:ph idx="1"/>
          </p:nvPr>
        </p:nvSpPr>
        <p:spPr>
          <a:xfrm>
            <a:off x="152399" y="1524000"/>
            <a:ext cx="8534401" cy="4525963"/>
          </a:xfrm>
        </p:spPr>
        <p:txBody>
          <a:bodyPr>
            <a:normAutofit/>
          </a:bodyPr>
          <a:lstStyle/>
          <a:p>
            <a:pPr marL="0" indent="0">
              <a:buNone/>
            </a:pPr>
            <a:r>
              <a:rPr lang="en-US" sz="2000" b="1" dirty="0" smtClean="0">
                <a:solidFill>
                  <a:srgbClr val="000080"/>
                </a:solidFill>
                <a:latin typeface="Courier New"/>
              </a:rPr>
              <a:t>PROC</a:t>
            </a:r>
            <a:r>
              <a:rPr lang="en-US" sz="2000" b="0" dirty="0" smtClean="0">
                <a:solidFill>
                  <a:srgbClr val="000000"/>
                </a:solidFill>
                <a:latin typeface="Courier New"/>
              </a:rPr>
              <a:t> </a:t>
            </a:r>
            <a:r>
              <a:rPr lang="en-US" sz="2000" b="1" dirty="0" smtClean="0">
                <a:solidFill>
                  <a:srgbClr val="000080"/>
                </a:solidFill>
                <a:latin typeface="Courier New"/>
              </a:rPr>
              <a:t>TABULATE</a:t>
            </a:r>
            <a:r>
              <a:rPr lang="en-US" sz="2000" b="0" dirty="0" smtClean="0">
                <a:solidFill>
                  <a:srgbClr val="000000"/>
                </a:solidFill>
                <a:latin typeface="Courier New"/>
              </a:rPr>
              <a:t> </a:t>
            </a:r>
            <a:r>
              <a:rPr lang="en-US" sz="2000" b="0" dirty="0" smtClean="0">
                <a:solidFill>
                  <a:srgbClr val="0000FF"/>
                </a:solidFill>
                <a:latin typeface="Courier New"/>
              </a:rPr>
              <a:t>DATA</a:t>
            </a:r>
            <a:r>
              <a:rPr lang="en-US" sz="2000" b="0" dirty="0" smtClean="0">
                <a:solidFill>
                  <a:srgbClr val="000000"/>
                </a:solidFill>
                <a:latin typeface="Courier New"/>
              </a:rPr>
              <a:t>=chs11;</a:t>
            </a:r>
          </a:p>
          <a:p>
            <a:pPr marL="0" indent="0">
              <a:buNone/>
            </a:pPr>
            <a:r>
              <a:rPr lang="en-US" sz="2000" b="0" dirty="0" smtClean="0">
                <a:solidFill>
                  <a:srgbClr val="0000FF"/>
                </a:solidFill>
                <a:latin typeface="Courier New"/>
              </a:rPr>
              <a:t>CLASS</a:t>
            </a:r>
            <a:r>
              <a:rPr lang="en-US" sz="2000" b="0" dirty="0" smtClean="0">
                <a:solidFill>
                  <a:srgbClr val="000000"/>
                </a:solidFill>
                <a:latin typeface="Courier New"/>
              </a:rPr>
              <a:t> agegroup sex ;</a:t>
            </a:r>
          </a:p>
          <a:p>
            <a:pPr marL="0" indent="0">
              <a:buNone/>
            </a:pPr>
            <a:r>
              <a:rPr lang="en-US" sz="2000" b="0" dirty="0" smtClean="0">
                <a:solidFill>
                  <a:srgbClr val="0000FF"/>
                </a:solidFill>
                <a:latin typeface="Courier New"/>
              </a:rPr>
              <a:t>VAR</a:t>
            </a:r>
            <a:r>
              <a:rPr lang="en-US" sz="2000" b="0" dirty="0" smtClean="0">
                <a:solidFill>
                  <a:srgbClr val="000000"/>
                </a:solidFill>
                <a:latin typeface="Courier New"/>
              </a:rPr>
              <a:t> bmi;</a:t>
            </a:r>
          </a:p>
          <a:p>
            <a:pPr marL="0" indent="0">
              <a:buNone/>
            </a:pPr>
            <a:r>
              <a:rPr lang="en-US" sz="2000" b="0" dirty="0" smtClean="0">
                <a:solidFill>
                  <a:srgbClr val="0000FF"/>
                </a:solidFill>
                <a:latin typeface="Courier New"/>
              </a:rPr>
              <a:t>TABLE</a:t>
            </a:r>
            <a:r>
              <a:rPr lang="en-US" sz="2000" b="0" dirty="0" smtClean="0">
                <a:solidFill>
                  <a:srgbClr val="000000"/>
                </a:solidFill>
                <a:latin typeface="Courier New"/>
              </a:rPr>
              <a:t> agegroup = </a:t>
            </a:r>
            <a:r>
              <a:rPr lang="en-US" sz="2000" b="0" dirty="0" smtClean="0">
                <a:solidFill>
                  <a:srgbClr val="800080"/>
                </a:solidFill>
                <a:latin typeface="Courier New"/>
              </a:rPr>
              <a:t>' '</a:t>
            </a:r>
            <a:r>
              <a:rPr lang="en-US" sz="2000" b="0" dirty="0" smtClean="0">
                <a:solidFill>
                  <a:srgbClr val="000000"/>
                </a:solidFill>
                <a:latin typeface="Courier New"/>
              </a:rPr>
              <a:t>, (sex = </a:t>
            </a:r>
            <a:r>
              <a:rPr lang="en-US" sz="2000" b="0" dirty="0" smtClean="0">
                <a:solidFill>
                  <a:srgbClr val="800080"/>
                </a:solidFill>
                <a:latin typeface="Courier New"/>
              </a:rPr>
              <a:t>' '</a:t>
            </a:r>
            <a:r>
              <a:rPr lang="en-US" sz="2000" b="0" dirty="0" smtClean="0">
                <a:solidFill>
                  <a:srgbClr val="000000"/>
                </a:solidFill>
                <a:latin typeface="Courier New"/>
              </a:rPr>
              <a:t> all = </a:t>
            </a:r>
            <a:r>
              <a:rPr lang="en-US" sz="2000" dirty="0">
                <a:solidFill>
                  <a:srgbClr val="800080"/>
                </a:solidFill>
                <a:latin typeface="Courier New"/>
              </a:rPr>
              <a:t>'Overall</a:t>
            </a:r>
            <a:r>
              <a:rPr lang="en-US" sz="2000" b="0" dirty="0" smtClean="0">
                <a:solidFill>
                  <a:srgbClr val="800080"/>
                </a:solidFill>
                <a:latin typeface="Courier New"/>
              </a:rPr>
              <a:t>'</a:t>
            </a:r>
            <a:r>
              <a:rPr lang="en-US" sz="2000" b="0" dirty="0" smtClean="0">
                <a:solidFill>
                  <a:srgbClr val="000000"/>
                </a:solidFill>
                <a:latin typeface="Courier New"/>
              </a:rPr>
              <a:t>)*bmi </a:t>
            </a:r>
          </a:p>
          <a:p>
            <a:pPr marL="0" indent="0">
              <a:buNone/>
            </a:pPr>
            <a:r>
              <a:rPr lang="en-US" sz="2000" b="0" dirty="0" smtClean="0">
                <a:solidFill>
                  <a:srgbClr val="000000"/>
                </a:solidFill>
                <a:latin typeface="Courier New"/>
              </a:rPr>
              <a:t>= </a:t>
            </a:r>
            <a:r>
              <a:rPr lang="en-US" sz="2000" b="0" dirty="0" smtClean="0">
                <a:solidFill>
                  <a:srgbClr val="800080"/>
                </a:solidFill>
                <a:latin typeface="Courier New"/>
              </a:rPr>
              <a:t>' '</a:t>
            </a:r>
            <a:r>
              <a:rPr lang="en-US" sz="2000" b="0" dirty="0" smtClean="0">
                <a:solidFill>
                  <a:srgbClr val="000000"/>
                </a:solidFill>
                <a:latin typeface="Courier New"/>
              </a:rPr>
              <a:t> *mean = </a:t>
            </a:r>
            <a:r>
              <a:rPr lang="en-US" sz="2000" b="0" dirty="0" smtClean="0">
                <a:solidFill>
                  <a:srgbClr val="800080"/>
                </a:solidFill>
                <a:latin typeface="Courier New"/>
              </a:rPr>
              <a:t>' '</a:t>
            </a:r>
            <a:r>
              <a:rPr lang="en-US" sz="2000" b="0" dirty="0" smtClean="0">
                <a:solidFill>
                  <a:srgbClr val="000000"/>
                </a:solidFill>
                <a:latin typeface="Courier New"/>
              </a:rPr>
              <a:t>;</a:t>
            </a:r>
          </a:p>
          <a:p>
            <a:pPr marL="0" indent="0">
              <a:buNone/>
            </a:pPr>
            <a:r>
              <a:rPr lang="en-US" sz="2000" b="1" dirty="0" smtClean="0">
                <a:solidFill>
                  <a:srgbClr val="000080"/>
                </a:solidFill>
                <a:latin typeface="Courier New"/>
              </a:rPr>
              <a:t>RUN</a:t>
            </a:r>
            <a:r>
              <a:rPr lang="en-US" sz="2000" b="0" dirty="0" smtClean="0">
                <a:solidFill>
                  <a:srgbClr val="000000"/>
                </a:solidFill>
                <a:latin typeface="Courier New"/>
              </a:rPr>
              <a:t>;</a:t>
            </a:r>
            <a:endParaRPr lang="en-US" sz="2000" dirty="0"/>
          </a:p>
        </p:txBody>
      </p:sp>
      <p:graphicFrame>
        <p:nvGraphicFramePr>
          <p:cNvPr id="10" name="Table 9"/>
          <p:cNvGraphicFramePr>
            <a:graphicFrameLocks noGrp="1"/>
          </p:cNvGraphicFramePr>
          <p:nvPr>
            <p:extLst>
              <p:ext uri="{D42A27DB-BD31-4B8C-83A1-F6EECF244321}">
                <p14:modId xmlns:p14="http://schemas.microsoft.com/office/powerpoint/2010/main" val="3767309892"/>
              </p:ext>
            </p:extLst>
          </p:nvPr>
        </p:nvGraphicFramePr>
        <p:xfrm>
          <a:off x="2628900" y="4648200"/>
          <a:ext cx="4730750" cy="1594644"/>
        </p:xfrm>
        <a:graphic>
          <a:graphicData uri="http://schemas.openxmlformats.org/drawingml/2006/table">
            <a:tbl>
              <a:tblPr/>
              <a:tblGrid>
                <a:gridCol w="2765902"/>
                <a:gridCol w="619683"/>
                <a:gridCol w="725482"/>
                <a:gridCol w="619683"/>
              </a:tblGrid>
              <a:tr h="315920">
                <a:tc>
                  <a:txBody>
                    <a:bodyPr/>
                    <a:lstStyle/>
                    <a:p>
                      <a:pPr algn="ctr" fontAlgn="t"/>
                      <a:r>
                        <a:rPr lang="en-US" sz="1200" b="1" i="0" u="none" strike="noStrike" dirty="0">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dirty="0" smtClean="0">
                          <a:solidFill>
                            <a:srgbClr val="002288"/>
                          </a:solidFill>
                          <a:effectLst/>
                          <a:latin typeface="Arial"/>
                        </a:rPr>
                        <a:t>Overall</a:t>
                      </a:r>
                      <a:endParaRPr lang="en-US" sz="1200" b="1" i="0" u="none" strike="noStrike" dirty="0">
                        <a:solidFill>
                          <a:srgbClr val="002288"/>
                        </a:solidFill>
                        <a:effectLst/>
                        <a:latin typeface="Arial"/>
                      </a:endParaRP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15920">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25.52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25.43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25.48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15920">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27.26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26.66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26.91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15920">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27.81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27.71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27.75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30964">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26.21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26.77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26.56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2735764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appearance cont’d</a:t>
            </a:r>
            <a:endParaRPr lang="en-US" dirty="0"/>
          </a:p>
        </p:txBody>
      </p:sp>
      <p:sp>
        <p:nvSpPr>
          <p:cNvPr id="3" name="Content Placeholder 2"/>
          <p:cNvSpPr>
            <a:spLocks noGrp="1"/>
          </p:cNvSpPr>
          <p:nvPr>
            <p:ph idx="1"/>
          </p:nvPr>
        </p:nvSpPr>
        <p:spPr>
          <a:xfrm>
            <a:off x="228600" y="1295400"/>
            <a:ext cx="8229600" cy="4525963"/>
          </a:xfrm>
        </p:spPr>
        <p:txBody>
          <a:bodyPr>
            <a:normAutofit/>
          </a:bodyPr>
          <a:lstStyle/>
          <a:p>
            <a:pPr marL="0" indent="0">
              <a:buNone/>
            </a:pPr>
            <a:r>
              <a:rPr lang="en-US" sz="2400" b="1" dirty="0" smtClean="0">
                <a:solidFill>
                  <a:srgbClr val="000080"/>
                </a:solidFill>
                <a:latin typeface="Courier New"/>
              </a:rPr>
              <a:t>PROC</a:t>
            </a:r>
            <a:r>
              <a:rPr lang="en-US" sz="2400" b="0" dirty="0" smtClean="0">
                <a:solidFill>
                  <a:srgbClr val="000000"/>
                </a:solidFill>
                <a:latin typeface="Courier New"/>
              </a:rPr>
              <a:t> </a:t>
            </a:r>
            <a:r>
              <a:rPr lang="en-US" sz="2400" b="1" dirty="0" smtClean="0">
                <a:solidFill>
                  <a:srgbClr val="000080"/>
                </a:solidFill>
                <a:latin typeface="Courier New"/>
              </a:rPr>
              <a:t>TABULATE</a:t>
            </a:r>
            <a:r>
              <a:rPr lang="en-US" sz="2400" b="0" dirty="0" smtClean="0">
                <a:solidFill>
                  <a:srgbClr val="000000"/>
                </a:solidFill>
                <a:latin typeface="Courier New"/>
              </a:rPr>
              <a:t> </a:t>
            </a:r>
            <a:r>
              <a:rPr lang="en-US" sz="2400" b="0" dirty="0" smtClean="0">
                <a:solidFill>
                  <a:srgbClr val="0000FF"/>
                </a:solidFill>
                <a:latin typeface="Courier New"/>
              </a:rPr>
              <a:t>DATA</a:t>
            </a:r>
            <a:r>
              <a:rPr lang="en-US" sz="2400" b="0" dirty="0" smtClean="0">
                <a:solidFill>
                  <a:srgbClr val="000000"/>
                </a:solidFill>
                <a:latin typeface="Courier New"/>
              </a:rPr>
              <a:t>=chs11;</a:t>
            </a:r>
          </a:p>
          <a:p>
            <a:pPr marL="0" indent="0">
              <a:buNone/>
            </a:pPr>
            <a:r>
              <a:rPr lang="en-US" sz="2400" b="0" dirty="0" smtClean="0">
                <a:solidFill>
                  <a:srgbClr val="0000FF"/>
                </a:solidFill>
                <a:latin typeface="Courier New"/>
              </a:rPr>
              <a:t>CLASS</a:t>
            </a:r>
            <a:r>
              <a:rPr lang="en-US" sz="2400" b="0" dirty="0" smtClean="0">
                <a:solidFill>
                  <a:srgbClr val="000000"/>
                </a:solidFill>
                <a:latin typeface="Courier New"/>
              </a:rPr>
              <a:t> agegroup sex ;</a:t>
            </a:r>
          </a:p>
          <a:p>
            <a:pPr marL="0" indent="0">
              <a:buNone/>
            </a:pPr>
            <a:r>
              <a:rPr lang="en-US" sz="2400" b="0" dirty="0" smtClean="0">
                <a:solidFill>
                  <a:srgbClr val="0000FF"/>
                </a:solidFill>
                <a:latin typeface="Courier New"/>
              </a:rPr>
              <a:t>VAR</a:t>
            </a:r>
            <a:r>
              <a:rPr lang="en-US" sz="2400" b="0" dirty="0" smtClean="0">
                <a:solidFill>
                  <a:srgbClr val="000000"/>
                </a:solidFill>
                <a:latin typeface="Courier New"/>
              </a:rPr>
              <a:t> bmi;</a:t>
            </a:r>
          </a:p>
          <a:p>
            <a:pPr marL="0" indent="0">
              <a:buNone/>
            </a:pPr>
            <a:r>
              <a:rPr lang="en-US" sz="2400" b="0" dirty="0" smtClean="0">
                <a:solidFill>
                  <a:srgbClr val="0000FF"/>
                </a:solidFill>
                <a:latin typeface="Courier New"/>
              </a:rPr>
              <a:t>TABLE</a:t>
            </a:r>
            <a:r>
              <a:rPr lang="en-US" sz="2400" b="0" dirty="0" smtClean="0">
                <a:solidFill>
                  <a:srgbClr val="000000"/>
                </a:solidFill>
                <a:latin typeface="Courier New"/>
              </a:rPr>
              <a:t> agegroup = </a:t>
            </a:r>
            <a:r>
              <a:rPr lang="en-US" sz="2400" b="0" dirty="0" smtClean="0">
                <a:solidFill>
                  <a:srgbClr val="800080"/>
                </a:solidFill>
                <a:latin typeface="Courier New"/>
              </a:rPr>
              <a:t>' '</a:t>
            </a:r>
            <a:r>
              <a:rPr lang="en-US" sz="2400" b="0" dirty="0" smtClean="0">
                <a:solidFill>
                  <a:srgbClr val="000000"/>
                </a:solidFill>
                <a:latin typeface="Courier New"/>
              </a:rPr>
              <a:t>, (sex = </a:t>
            </a:r>
            <a:r>
              <a:rPr lang="en-US" sz="2400" b="0" dirty="0" smtClean="0">
                <a:solidFill>
                  <a:srgbClr val="800080"/>
                </a:solidFill>
                <a:latin typeface="Courier New"/>
              </a:rPr>
              <a:t>' '</a:t>
            </a:r>
            <a:r>
              <a:rPr lang="en-US" sz="2400" b="0" dirty="0" smtClean="0">
                <a:solidFill>
                  <a:srgbClr val="000000"/>
                </a:solidFill>
                <a:latin typeface="Courier New"/>
              </a:rPr>
              <a:t> all = </a:t>
            </a:r>
            <a:r>
              <a:rPr lang="en-US" sz="2400" dirty="0">
                <a:solidFill>
                  <a:srgbClr val="800080"/>
                </a:solidFill>
                <a:latin typeface="Courier New"/>
              </a:rPr>
              <a:t>'Overall</a:t>
            </a:r>
            <a:r>
              <a:rPr lang="en-US" sz="2400" b="0" dirty="0" smtClean="0">
                <a:solidFill>
                  <a:srgbClr val="800080"/>
                </a:solidFill>
                <a:latin typeface="Courier New"/>
              </a:rPr>
              <a:t>'</a:t>
            </a:r>
            <a:r>
              <a:rPr lang="en-US" sz="2400" b="0" dirty="0" smtClean="0">
                <a:solidFill>
                  <a:srgbClr val="000000"/>
                </a:solidFill>
                <a:latin typeface="Courier New"/>
              </a:rPr>
              <a:t>)*bmi = </a:t>
            </a:r>
            <a:r>
              <a:rPr lang="en-US" sz="2400" b="0" dirty="0" smtClean="0">
                <a:solidFill>
                  <a:srgbClr val="800080"/>
                </a:solidFill>
                <a:latin typeface="Courier New"/>
              </a:rPr>
              <a:t>' '</a:t>
            </a:r>
            <a:r>
              <a:rPr lang="en-US" sz="2400" b="0" dirty="0" smtClean="0">
                <a:solidFill>
                  <a:srgbClr val="000000"/>
                </a:solidFill>
                <a:latin typeface="Courier New"/>
              </a:rPr>
              <a:t> *mean = </a:t>
            </a:r>
            <a:r>
              <a:rPr lang="en-US" sz="2400" b="0" dirty="0" smtClean="0">
                <a:solidFill>
                  <a:srgbClr val="800080"/>
                </a:solidFill>
                <a:latin typeface="Courier New"/>
              </a:rPr>
              <a:t>' '</a:t>
            </a:r>
            <a:r>
              <a:rPr lang="en-US" sz="2400" b="0" dirty="0" smtClean="0">
                <a:solidFill>
                  <a:srgbClr val="000000"/>
                </a:solidFill>
                <a:latin typeface="Courier New"/>
              </a:rPr>
              <a:t> </a:t>
            </a:r>
          </a:p>
          <a:p>
            <a:pPr marL="0" indent="0">
              <a:buNone/>
            </a:pPr>
            <a:r>
              <a:rPr lang="en-US" sz="2400" b="0" dirty="0" smtClean="0">
                <a:solidFill>
                  <a:srgbClr val="000000"/>
                </a:solidFill>
                <a:latin typeface="Courier New"/>
              </a:rPr>
              <a:t>/</a:t>
            </a:r>
            <a:r>
              <a:rPr lang="en-US" sz="2400" b="0" dirty="0" smtClean="0">
                <a:solidFill>
                  <a:srgbClr val="0000FF"/>
                </a:solidFill>
                <a:latin typeface="Courier New"/>
              </a:rPr>
              <a:t>box</a:t>
            </a:r>
            <a:r>
              <a:rPr lang="en-US" sz="2400" b="0" dirty="0" smtClean="0">
                <a:solidFill>
                  <a:srgbClr val="000000"/>
                </a:solidFill>
                <a:latin typeface="Courier New"/>
              </a:rPr>
              <a:t> = </a:t>
            </a:r>
            <a:r>
              <a:rPr lang="en-US" sz="2400" b="0" dirty="0" smtClean="0">
                <a:solidFill>
                  <a:srgbClr val="800080"/>
                </a:solidFill>
                <a:latin typeface="Courier New"/>
              </a:rPr>
              <a:t>'Age group'</a:t>
            </a:r>
            <a:r>
              <a:rPr lang="en-US" sz="2400" b="0" dirty="0" smtClean="0">
                <a:solidFill>
                  <a:srgbClr val="000000"/>
                </a:solidFill>
                <a:latin typeface="Courier New"/>
              </a:rPr>
              <a:t>;</a:t>
            </a:r>
          </a:p>
          <a:p>
            <a:pPr marL="0" indent="0">
              <a:buNone/>
            </a:pPr>
            <a:endParaRPr lang="en-US" sz="2400" b="0" dirty="0" smtClean="0">
              <a:solidFill>
                <a:srgbClr val="000000"/>
              </a:solidFill>
              <a:latin typeface="Courier New"/>
            </a:endParaRPr>
          </a:p>
          <a:p>
            <a:pPr marL="0" indent="0">
              <a:buNone/>
            </a:pPr>
            <a:r>
              <a:rPr lang="en-US" sz="2400" b="1" dirty="0" smtClean="0">
                <a:solidFill>
                  <a:srgbClr val="000080"/>
                </a:solidFill>
                <a:latin typeface="Courier New"/>
              </a:rPr>
              <a:t>RUN</a:t>
            </a:r>
            <a:r>
              <a:rPr lang="en-US" sz="2400" b="0" dirty="0" smtClean="0">
                <a:solidFill>
                  <a:srgbClr val="000000"/>
                </a:solidFill>
                <a:latin typeface="Courier New"/>
              </a:rPr>
              <a:t>;</a:t>
            </a:r>
            <a:endParaRPr lang="en-US" sz="2400" dirty="0"/>
          </a:p>
        </p:txBody>
      </p:sp>
      <p:cxnSp>
        <p:nvCxnSpPr>
          <p:cNvPr id="5" name="Straight Connector 4"/>
          <p:cNvCxnSpPr/>
          <p:nvPr/>
        </p:nvCxnSpPr>
        <p:spPr>
          <a:xfrm>
            <a:off x="304800" y="3886200"/>
            <a:ext cx="37338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2831909616"/>
              </p:ext>
            </p:extLst>
          </p:nvPr>
        </p:nvGraphicFramePr>
        <p:xfrm>
          <a:off x="2971800" y="4648200"/>
          <a:ext cx="4578350" cy="1594644"/>
        </p:xfrm>
        <a:graphic>
          <a:graphicData uri="http://schemas.openxmlformats.org/drawingml/2006/table">
            <a:tbl>
              <a:tblPr/>
              <a:tblGrid>
                <a:gridCol w="2676799"/>
                <a:gridCol w="599720"/>
                <a:gridCol w="702111"/>
                <a:gridCol w="599720"/>
              </a:tblGrid>
              <a:tr h="315920">
                <a:tc>
                  <a:txBody>
                    <a:bodyPr/>
                    <a:lstStyle/>
                    <a:p>
                      <a:pPr algn="ctr" fontAlgn="t"/>
                      <a:r>
                        <a:rPr lang="en-US" sz="1200" b="1" i="0" u="none" strike="noStrike" dirty="0" smtClean="0">
                          <a:solidFill>
                            <a:srgbClr val="002288"/>
                          </a:solidFill>
                          <a:effectLst/>
                          <a:latin typeface="Arial"/>
                        </a:rPr>
                        <a:t>Age</a:t>
                      </a:r>
                      <a:r>
                        <a:rPr lang="en-US" sz="1200" b="1" i="0" u="none" strike="noStrike" baseline="0" dirty="0" smtClean="0">
                          <a:solidFill>
                            <a:srgbClr val="002288"/>
                          </a:solidFill>
                          <a:effectLst/>
                          <a:latin typeface="Arial"/>
                        </a:rPr>
                        <a:t> group</a:t>
                      </a:r>
                      <a:endParaRPr lang="en-US" sz="1200" b="1" i="0" u="none" strike="noStrike" dirty="0">
                        <a:solidFill>
                          <a:srgbClr val="002288"/>
                        </a:solidFill>
                        <a:effectLst/>
                        <a:latin typeface="Arial"/>
                      </a:endParaRP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dirty="0" smtClean="0">
                          <a:solidFill>
                            <a:srgbClr val="002288"/>
                          </a:solidFill>
                          <a:effectLst/>
                          <a:latin typeface="Arial"/>
                        </a:rPr>
                        <a:t>Overall</a:t>
                      </a:r>
                      <a:endParaRPr lang="en-US" sz="1200" b="1" i="0" u="none" strike="noStrike" dirty="0">
                        <a:solidFill>
                          <a:srgbClr val="002288"/>
                        </a:solidFill>
                        <a:effectLst/>
                        <a:latin typeface="Arial"/>
                      </a:endParaRP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15920">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25.52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25.43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25.48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15920">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27.26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26.66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26.91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15920">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27.81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27.71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27.75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30964">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26.21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26.77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26.56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3086891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for today</a:t>
            </a:r>
            <a:endParaRPr lang="en-US" dirty="0"/>
          </a:p>
        </p:txBody>
      </p:sp>
      <p:sp>
        <p:nvSpPr>
          <p:cNvPr id="3" name="Content Placeholder 2"/>
          <p:cNvSpPr>
            <a:spLocks noGrp="1"/>
          </p:cNvSpPr>
          <p:nvPr>
            <p:ph idx="1"/>
          </p:nvPr>
        </p:nvSpPr>
        <p:spPr/>
        <p:txBody>
          <a:bodyPr/>
          <a:lstStyle/>
          <a:p>
            <a:r>
              <a:rPr lang="en-US" dirty="0" smtClean="0"/>
              <a:t>Proc import</a:t>
            </a:r>
          </a:p>
          <a:p>
            <a:r>
              <a:rPr lang="en-US" dirty="0" smtClean="0"/>
              <a:t>Proc tabulate</a:t>
            </a:r>
            <a:endParaRPr lang="en-US" dirty="0"/>
          </a:p>
        </p:txBody>
      </p:sp>
    </p:spTree>
    <p:extLst>
      <p:ext uri="{BB962C8B-B14F-4D97-AF65-F5344CB8AC3E}">
        <p14:creationId xmlns:p14="http://schemas.microsoft.com/office/powerpoint/2010/main" val="3943648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appearance cont’d</a:t>
            </a:r>
            <a:endParaRPr lang="en-US" dirty="0"/>
          </a:p>
        </p:txBody>
      </p:sp>
      <p:sp>
        <p:nvSpPr>
          <p:cNvPr id="3" name="Content Placeholder 2"/>
          <p:cNvSpPr>
            <a:spLocks noGrp="1"/>
          </p:cNvSpPr>
          <p:nvPr>
            <p:ph idx="1"/>
          </p:nvPr>
        </p:nvSpPr>
        <p:spPr>
          <a:xfrm>
            <a:off x="228600" y="1600200"/>
            <a:ext cx="8534400" cy="4525963"/>
          </a:xfrm>
        </p:spPr>
        <p:txBody>
          <a:bodyPr>
            <a:normAutofit/>
          </a:bodyPr>
          <a:lstStyle/>
          <a:p>
            <a:pPr marL="0" indent="0">
              <a:buNone/>
            </a:pPr>
            <a:r>
              <a:rPr lang="en-US" sz="2400" b="1" dirty="0" smtClean="0">
                <a:solidFill>
                  <a:srgbClr val="000080"/>
                </a:solidFill>
                <a:latin typeface="Courier New"/>
              </a:rPr>
              <a:t>PROC</a:t>
            </a:r>
            <a:r>
              <a:rPr lang="en-US" sz="2400" b="0" dirty="0" smtClean="0">
                <a:solidFill>
                  <a:srgbClr val="000000"/>
                </a:solidFill>
                <a:latin typeface="Courier New"/>
              </a:rPr>
              <a:t> </a:t>
            </a:r>
            <a:r>
              <a:rPr lang="en-US" sz="2400" b="1" dirty="0" smtClean="0">
                <a:solidFill>
                  <a:srgbClr val="000080"/>
                </a:solidFill>
                <a:latin typeface="Courier New"/>
              </a:rPr>
              <a:t>TABULATE</a:t>
            </a:r>
            <a:r>
              <a:rPr lang="en-US" sz="2400" b="0" dirty="0" smtClean="0">
                <a:solidFill>
                  <a:srgbClr val="000000"/>
                </a:solidFill>
                <a:latin typeface="Courier New"/>
              </a:rPr>
              <a:t> </a:t>
            </a:r>
            <a:r>
              <a:rPr lang="en-US" sz="2400" b="0" dirty="0" smtClean="0">
                <a:solidFill>
                  <a:srgbClr val="0000FF"/>
                </a:solidFill>
                <a:latin typeface="Courier New"/>
              </a:rPr>
              <a:t>DATA</a:t>
            </a:r>
            <a:r>
              <a:rPr lang="en-US" sz="2400" b="0" dirty="0" smtClean="0">
                <a:solidFill>
                  <a:srgbClr val="000000"/>
                </a:solidFill>
                <a:latin typeface="Courier New"/>
              </a:rPr>
              <a:t>=chs11 </a:t>
            </a:r>
            <a:r>
              <a:rPr lang="en-US" sz="2400" b="0" dirty="0" smtClean="0">
                <a:solidFill>
                  <a:srgbClr val="0000FF"/>
                </a:solidFill>
                <a:latin typeface="Courier New"/>
              </a:rPr>
              <a:t>format</a:t>
            </a:r>
            <a:r>
              <a:rPr lang="en-US" sz="2400" b="0" dirty="0" smtClean="0">
                <a:solidFill>
                  <a:srgbClr val="000000"/>
                </a:solidFill>
                <a:latin typeface="Courier New"/>
              </a:rPr>
              <a:t> = </a:t>
            </a:r>
            <a:r>
              <a:rPr lang="en-US" sz="2400" b="1" dirty="0" smtClean="0">
                <a:solidFill>
                  <a:srgbClr val="008080"/>
                </a:solidFill>
                <a:latin typeface="Courier New"/>
              </a:rPr>
              <a:t>8.1</a:t>
            </a:r>
            <a:r>
              <a:rPr lang="en-US" sz="2400" b="0" dirty="0" smtClean="0">
                <a:solidFill>
                  <a:srgbClr val="000000"/>
                </a:solidFill>
                <a:latin typeface="Courier New"/>
              </a:rPr>
              <a:t>;</a:t>
            </a:r>
          </a:p>
          <a:p>
            <a:pPr marL="0" indent="0">
              <a:buNone/>
            </a:pPr>
            <a:r>
              <a:rPr lang="en-US" sz="2400" b="0" dirty="0" smtClean="0">
                <a:solidFill>
                  <a:srgbClr val="0000FF"/>
                </a:solidFill>
                <a:latin typeface="Courier New"/>
              </a:rPr>
              <a:t>CLASS</a:t>
            </a:r>
            <a:r>
              <a:rPr lang="en-US" sz="2400" b="0" dirty="0" smtClean="0">
                <a:solidFill>
                  <a:srgbClr val="000000"/>
                </a:solidFill>
                <a:latin typeface="Courier New"/>
              </a:rPr>
              <a:t> agegroup sex ;</a:t>
            </a:r>
          </a:p>
          <a:p>
            <a:pPr marL="0" indent="0">
              <a:buNone/>
            </a:pPr>
            <a:r>
              <a:rPr lang="en-US" sz="2400" b="0" dirty="0" smtClean="0">
                <a:solidFill>
                  <a:srgbClr val="0000FF"/>
                </a:solidFill>
                <a:latin typeface="Courier New"/>
              </a:rPr>
              <a:t>VAR</a:t>
            </a:r>
            <a:r>
              <a:rPr lang="en-US" sz="2400" b="0" dirty="0" smtClean="0">
                <a:solidFill>
                  <a:srgbClr val="000000"/>
                </a:solidFill>
                <a:latin typeface="Courier New"/>
              </a:rPr>
              <a:t> bmi;</a:t>
            </a:r>
          </a:p>
          <a:p>
            <a:pPr marL="0" indent="0">
              <a:buNone/>
            </a:pPr>
            <a:r>
              <a:rPr lang="en-US" sz="2400" b="0" dirty="0" smtClean="0">
                <a:solidFill>
                  <a:srgbClr val="0000FF"/>
                </a:solidFill>
                <a:latin typeface="Courier New"/>
              </a:rPr>
              <a:t>TABLE</a:t>
            </a:r>
            <a:r>
              <a:rPr lang="en-US" sz="2400" b="0" dirty="0" smtClean="0">
                <a:solidFill>
                  <a:srgbClr val="000000"/>
                </a:solidFill>
                <a:latin typeface="Courier New"/>
              </a:rPr>
              <a:t> agegroup, (sex = </a:t>
            </a:r>
            <a:r>
              <a:rPr lang="en-US" sz="2400" b="0" dirty="0" smtClean="0">
                <a:solidFill>
                  <a:srgbClr val="800080"/>
                </a:solidFill>
                <a:latin typeface="Courier New"/>
              </a:rPr>
              <a:t>' '</a:t>
            </a:r>
            <a:r>
              <a:rPr lang="en-US" sz="2400" b="0" dirty="0" smtClean="0">
                <a:solidFill>
                  <a:srgbClr val="000000"/>
                </a:solidFill>
                <a:latin typeface="Courier New"/>
              </a:rPr>
              <a:t> all = </a:t>
            </a:r>
            <a:r>
              <a:rPr lang="en-US" sz="2400" dirty="0">
                <a:solidFill>
                  <a:srgbClr val="800080"/>
                </a:solidFill>
                <a:latin typeface="Courier New"/>
              </a:rPr>
              <a:t>'Overall</a:t>
            </a:r>
            <a:r>
              <a:rPr lang="en-US" sz="2400" b="0" dirty="0" smtClean="0">
                <a:solidFill>
                  <a:srgbClr val="800080"/>
                </a:solidFill>
                <a:latin typeface="Courier New"/>
              </a:rPr>
              <a:t>'</a:t>
            </a:r>
            <a:r>
              <a:rPr lang="en-US" sz="2400" b="0" dirty="0" smtClean="0">
                <a:solidFill>
                  <a:srgbClr val="000000"/>
                </a:solidFill>
                <a:latin typeface="Courier New"/>
              </a:rPr>
              <a:t>)*bmi = </a:t>
            </a:r>
            <a:r>
              <a:rPr lang="en-US" sz="2400" b="0" dirty="0" smtClean="0">
                <a:solidFill>
                  <a:srgbClr val="800080"/>
                </a:solidFill>
                <a:latin typeface="Courier New"/>
              </a:rPr>
              <a:t>' '</a:t>
            </a:r>
            <a:r>
              <a:rPr lang="en-US" sz="2400" b="0" dirty="0" smtClean="0">
                <a:solidFill>
                  <a:srgbClr val="000000"/>
                </a:solidFill>
                <a:latin typeface="Courier New"/>
              </a:rPr>
              <a:t> *mean = </a:t>
            </a:r>
            <a:r>
              <a:rPr lang="en-US" sz="2400" b="0" dirty="0" smtClean="0">
                <a:solidFill>
                  <a:srgbClr val="800080"/>
                </a:solidFill>
                <a:latin typeface="Courier New"/>
              </a:rPr>
              <a:t>' '</a:t>
            </a:r>
            <a:r>
              <a:rPr lang="en-US" sz="2400" b="0" dirty="0" smtClean="0">
                <a:solidFill>
                  <a:srgbClr val="000000"/>
                </a:solidFill>
                <a:latin typeface="Courier New"/>
              </a:rPr>
              <a:t> </a:t>
            </a:r>
          </a:p>
          <a:p>
            <a:pPr marL="0" indent="0">
              <a:buNone/>
            </a:pPr>
            <a:r>
              <a:rPr lang="en-US" sz="2400" b="0" dirty="0" smtClean="0">
                <a:solidFill>
                  <a:srgbClr val="000000"/>
                </a:solidFill>
                <a:latin typeface="Courier New"/>
              </a:rPr>
              <a:t>/</a:t>
            </a:r>
            <a:r>
              <a:rPr lang="en-US" sz="2400" b="0" dirty="0" smtClean="0">
                <a:solidFill>
                  <a:srgbClr val="0000FF"/>
                </a:solidFill>
                <a:latin typeface="Courier New"/>
              </a:rPr>
              <a:t>box</a:t>
            </a:r>
            <a:r>
              <a:rPr lang="en-US" sz="2400" b="0" dirty="0" smtClean="0">
                <a:solidFill>
                  <a:srgbClr val="000000"/>
                </a:solidFill>
                <a:latin typeface="Courier New"/>
              </a:rPr>
              <a:t> = </a:t>
            </a:r>
            <a:r>
              <a:rPr lang="en-US" sz="2400" b="0" dirty="0" smtClean="0">
                <a:solidFill>
                  <a:srgbClr val="800080"/>
                </a:solidFill>
                <a:latin typeface="Courier New"/>
              </a:rPr>
              <a:t>'Age group'</a:t>
            </a:r>
            <a:r>
              <a:rPr lang="en-US" sz="2400" b="0" dirty="0" smtClean="0">
                <a:solidFill>
                  <a:srgbClr val="000000"/>
                </a:solidFill>
                <a:latin typeface="Courier New"/>
              </a:rPr>
              <a:t>;</a:t>
            </a:r>
          </a:p>
          <a:p>
            <a:pPr marL="0" indent="0">
              <a:buNone/>
            </a:pPr>
            <a:r>
              <a:rPr lang="en-US" sz="2400" b="1" dirty="0" smtClean="0">
                <a:solidFill>
                  <a:srgbClr val="000080"/>
                </a:solidFill>
                <a:latin typeface="Courier New"/>
              </a:rPr>
              <a:t>RUN</a:t>
            </a:r>
            <a:r>
              <a:rPr lang="en-US" sz="2400" b="0" dirty="0" smtClean="0">
                <a:solidFill>
                  <a:srgbClr val="000000"/>
                </a:solidFill>
                <a:latin typeface="Courier New"/>
              </a:rPr>
              <a:t>;</a:t>
            </a:r>
            <a:endParaRPr lang="en-US" sz="2400" dirty="0"/>
          </a:p>
        </p:txBody>
      </p:sp>
      <p:cxnSp>
        <p:nvCxnSpPr>
          <p:cNvPr id="4" name="Straight Connector 3"/>
          <p:cNvCxnSpPr/>
          <p:nvPr/>
        </p:nvCxnSpPr>
        <p:spPr>
          <a:xfrm>
            <a:off x="4953000" y="2133600"/>
            <a:ext cx="21336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1492251089"/>
              </p:ext>
            </p:extLst>
          </p:nvPr>
        </p:nvGraphicFramePr>
        <p:xfrm>
          <a:off x="3962400" y="4648200"/>
          <a:ext cx="4419600" cy="1670843"/>
        </p:xfrm>
        <a:graphic>
          <a:graphicData uri="http://schemas.openxmlformats.org/drawingml/2006/table">
            <a:tbl>
              <a:tblPr/>
              <a:tblGrid>
                <a:gridCol w="2693712"/>
                <a:gridCol w="500471"/>
                <a:gridCol w="706547"/>
                <a:gridCol w="518870"/>
              </a:tblGrid>
              <a:tr h="331016">
                <a:tc>
                  <a:txBody>
                    <a:bodyPr/>
                    <a:lstStyle/>
                    <a:p>
                      <a:pPr algn="ctr" fontAlgn="t"/>
                      <a:r>
                        <a:rPr lang="en-US" sz="1200" b="1" i="0" u="none" strike="noStrike" dirty="0" smtClean="0">
                          <a:solidFill>
                            <a:srgbClr val="002288"/>
                          </a:solidFill>
                          <a:effectLst/>
                          <a:latin typeface="Arial"/>
                        </a:rPr>
                        <a:t>Age group</a:t>
                      </a:r>
                      <a:endParaRPr lang="en-US" sz="1200" b="1" i="0" u="none" strike="noStrike" dirty="0">
                        <a:solidFill>
                          <a:srgbClr val="002288"/>
                        </a:solidFill>
                        <a:effectLst/>
                        <a:latin typeface="Arial"/>
                      </a:endParaRP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dirty="0" smtClean="0">
                          <a:solidFill>
                            <a:srgbClr val="002288"/>
                          </a:solidFill>
                          <a:effectLst/>
                          <a:latin typeface="Arial"/>
                        </a:rPr>
                        <a:t>Overall</a:t>
                      </a:r>
                      <a:endParaRPr lang="en-US" sz="1200" b="1" i="0" u="none" strike="noStrike" dirty="0">
                        <a:solidFill>
                          <a:srgbClr val="002288"/>
                        </a:solidFill>
                        <a:effectLst/>
                        <a:latin typeface="Arial"/>
                      </a:endParaRP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31016">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25.5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25.4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25.5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31016">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31016">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46779">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1367304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import</a:t>
            </a:r>
            <a:endParaRPr lang="en-US" dirty="0"/>
          </a:p>
        </p:txBody>
      </p:sp>
      <p:sp>
        <p:nvSpPr>
          <p:cNvPr id="3" name="Content Placeholder 2"/>
          <p:cNvSpPr>
            <a:spLocks noGrp="1"/>
          </p:cNvSpPr>
          <p:nvPr>
            <p:ph idx="1"/>
          </p:nvPr>
        </p:nvSpPr>
        <p:spPr>
          <a:xfrm>
            <a:off x="152400" y="1600200"/>
            <a:ext cx="8915400" cy="4953000"/>
          </a:xfrm>
        </p:spPr>
        <p:txBody>
          <a:bodyPr>
            <a:normAutofit fontScale="92500" lnSpcReduction="10000"/>
          </a:bodyPr>
          <a:lstStyle/>
          <a:p>
            <a:r>
              <a:rPr lang="en-US" sz="2600" dirty="0" smtClean="0"/>
              <a:t>Imports an Excel file into SAS and makes it a dataset (</a:t>
            </a:r>
            <a:r>
              <a:rPr lang="en-US" sz="2600" dirty="0" err="1" smtClean="0"/>
              <a:t>bdat</a:t>
            </a:r>
            <a:r>
              <a:rPr lang="en-US" sz="2600" dirty="0" smtClean="0"/>
              <a:t>) file</a:t>
            </a:r>
          </a:p>
          <a:p>
            <a:endParaRPr lang="en-US" dirty="0"/>
          </a:p>
          <a:p>
            <a:pPr marL="0" indent="0">
              <a:buNone/>
            </a:pPr>
            <a:r>
              <a:rPr lang="en-US" dirty="0" smtClean="0"/>
              <a:t>PROC IMPORT DATAFILE = ‘location/filename’ </a:t>
            </a:r>
          </a:p>
          <a:p>
            <a:pPr marL="0" indent="0">
              <a:buNone/>
            </a:pPr>
            <a:r>
              <a:rPr lang="en-US" dirty="0" smtClean="0"/>
              <a:t>OUT = dataset</a:t>
            </a:r>
          </a:p>
          <a:p>
            <a:pPr marL="0" indent="0">
              <a:buNone/>
            </a:pPr>
            <a:r>
              <a:rPr lang="en-US" dirty="0" smtClean="0"/>
              <a:t>	DBMS = identifier  REPLACE;</a:t>
            </a:r>
          </a:p>
          <a:p>
            <a:pPr marL="0" indent="0">
              <a:buNone/>
            </a:pPr>
            <a:endParaRPr lang="en-US" dirty="0"/>
          </a:p>
          <a:p>
            <a:r>
              <a:rPr lang="en-US" sz="2600" dirty="0" smtClean="0"/>
              <a:t>Optional statements:</a:t>
            </a:r>
          </a:p>
          <a:p>
            <a:pPr marL="0" indent="0">
              <a:buNone/>
            </a:pPr>
            <a:r>
              <a:rPr lang="en-US" sz="2600" dirty="0"/>
              <a:t>	</a:t>
            </a:r>
            <a:r>
              <a:rPr lang="en-US" sz="2600" dirty="0" smtClean="0"/>
              <a:t>-SHEET = “sheet-name”;</a:t>
            </a:r>
          </a:p>
          <a:p>
            <a:pPr marL="0" indent="0">
              <a:buNone/>
            </a:pPr>
            <a:r>
              <a:rPr lang="en-US" sz="2600" dirty="0"/>
              <a:t>	</a:t>
            </a:r>
            <a:r>
              <a:rPr lang="en-US" sz="2600" dirty="0" smtClean="0"/>
              <a:t>-RANGE = “</a:t>
            </a:r>
            <a:r>
              <a:rPr lang="en-US" sz="2600" dirty="0" err="1" smtClean="0"/>
              <a:t>sheet-name$UL:LR</a:t>
            </a:r>
            <a:endParaRPr lang="en-US" sz="2600" dirty="0" smtClean="0"/>
          </a:p>
          <a:p>
            <a:pPr marL="0" indent="0">
              <a:buNone/>
            </a:pPr>
            <a:r>
              <a:rPr lang="en-US" sz="2600" dirty="0"/>
              <a:t>	</a:t>
            </a:r>
            <a:r>
              <a:rPr lang="en-US" sz="2600" dirty="0" smtClean="0"/>
              <a:t>-GETNAMES = no;</a:t>
            </a:r>
          </a:p>
          <a:p>
            <a:pPr marL="0" indent="0">
              <a:buNone/>
            </a:pPr>
            <a:r>
              <a:rPr lang="en-US" sz="2600" dirty="0"/>
              <a:t>	</a:t>
            </a:r>
            <a:r>
              <a:rPr lang="en-US" sz="2600" dirty="0" smtClean="0"/>
              <a:t>-MIXED = yes;</a:t>
            </a:r>
          </a:p>
          <a:p>
            <a:pPr marL="0" indent="0">
              <a:buNone/>
            </a:pPr>
            <a:endParaRPr lang="en-US" dirty="0" smtClean="0"/>
          </a:p>
        </p:txBody>
      </p:sp>
    </p:spTree>
    <p:extLst>
      <p:ext uri="{BB962C8B-B14F-4D97-AF65-F5344CB8AC3E}">
        <p14:creationId xmlns:p14="http://schemas.microsoft.com/office/powerpoint/2010/main" val="4197586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import</a:t>
            </a:r>
            <a:endParaRPr lang="en-US" dirty="0"/>
          </a:p>
        </p:txBody>
      </p:sp>
      <p:sp>
        <p:nvSpPr>
          <p:cNvPr id="3" name="Content Placeholder 2"/>
          <p:cNvSpPr>
            <a:spLocks noGrp="1"/>
          </p:cNvSpPr>
          <p:nvPr>
            <p:ph idx="1"/>
          </p:nvPr>
        </p:nvSpPr>
        <p:spPr>
          <a:xfrm>
            <a:off x="228600" y="1524000"/>
            <a:ext cx="8686800" cy="5029200"/>
          </a:xfrm>
        </p:spPr>
        <p:txBody>
          <a:bodyPr>
            <a:normAutofit fontScale="62500" lnSpcReduction="20000"/>
          </a:bodyPr>
          <a:lstStyle/>
          <a:p>
            <a:r>
              <a:rPr lang="en-US" i="1" dirty="0" smtClean="0">
                <a:solidFill>
                  <a:srgbClr val="000000"/>
                </a:solidFill>
                <a:latin typeface="Calibri" pitchFamily="34" charset="0"/>
                <a:cs typeface="Calibri" pitchFamily="34" charset="0"/>
              </a:rPr>
              <a:t>OUT</a:t>
            </a:r>
            <a:r>
              <a:rPr lang="en-US" dirty="0" smtClean="0">
                <a:solidFill>
                  <a:srgbClr val="000000"/>
                </a:solidFill>
                <a:latin typeface="Calibri" pitchFamily="34" charset="0"/>
                <a:cs typeface="Calibri" pitchFamily="34" charset="0"/>
              </a:rPr>
              <a:t> = tells SAS what the name should be for the newly-created SAS data file and where to store the data set once it is imported.</a:t>
            </a:r>
          </a:p>
          <a:p>
            <a:r>
              <a:rPr lang="en-US" i="1" dirty="0" smtClean="0">
                <a:latin typeface="Calibri" pitchFamily="34" charset="0"/>
                <a:cs typeface="Calibri" pitchFamily="34" charset="0"/>
              </a:rPr>
              <a:t>DATAFILE</a:t>
            </a:r>
            <a:r>
              <a:rPr lang="en-US" dirty="0" smtClean="0">
                <a:latin typeface="Calibri" pitchFamily="34" charset="0"/>
                <a:cs typeface="Calibri" pitchFamily="34" charset="0"/>
              </a:rPr>
              <a:t>= tells SAS where to find the file we want to import.</a:t>
            </a:r>
          </a:p>
          <a:p>
            <a:r>
              <a:rPr lang="en-US" i="1" dirty="0" smtClean="0">
                <a:latin typeface="Calibri" pitchFamily="34" charset="0"/>
                <a:cs typeface="Calibri" pitchFamily="34" charset="0"/>
              </a:rPr>
              <a:t>DBMS</a:t>
            </a:r>
            <a:r>
              <a:rPr lang="en-US" dirty="0" smtClean="0">
                <a:latin typeface="Calibri" pitchFamily="34" charset="0"/>
                <a:cs typeface="Calibri" pitchFamily="34" charset="0"/>
              </a:rPr>
              <a:t>= identifies the type of file being imported</a:t>
            </a:r>
            <a:r>
              <a:rPr lang="en-US" dirty="0">
                <a:latin typeface="Calibri" pitchFamily="34" charset="0"/>
                <a:cs typeface="Calibri" pitchFamily="34" charset="0"/>
              </a:rPr>
              <a:t> </a:t>
            </a:r>
            <a:r>
              <a:rPr lang="en-US" dirty="0" smtClean="0">
                <a:latin typeface="Calibri" pitchFamily="34" charset="0"/>
                <a:cs typeface="Calibri" pitchFamily="34" charset="0"/>
              </a:rPr>
              <a:t>(may not be necessary)</a:t>
            </a:r>
          </a:p>
          <a:p>
            <a:r>
              <a:rPr lang="en-US" i="1" dirty="0" smtClean="0">
                <a:latin typeface="Calibri" pitchFamily="34" charset="0"/>
                <a:cs typeface="Calibri" pitchFamily="34" charset="0"/>
              </a:rPr>
              <a:t>REPLACE</a:t>
            </a:r>
            <a:r>
              <a:rPr lang="en-US" dirty="0" smtClean="0">
                <a:latin typeface="Calibri" pitchFamily="34" charset="0"/>
                <a:cs typeface="Calibri" pitchFamily="34" charset="0"/>
              </a:rPr>
              <a:t> will overwrite an existing file with the same name</a:t>
            </a:r>
          </a:p>
          <a:p>
            <a:pPr marL="0" indent="0">
              <a:buNone/>
            </a:pPr>
            <a:endParaRPr lang="en-US" dirty="0" smtClean="0">
              <a:latin typeface="Calibri" pitchFamily="34" charset="0"/>
              <a:cs typeface="Calibri" pitchFamily="34" charset="0"/>
            </a:endParaRPr>
          </a:p>
          <a:p>
            <a:pPr marL="0" indent="0">
              <a:buNone/>
            </a:pPr>
            <a:r>
              <a:rPr lang="en-US" u="sng" dirty="0" smtClean="0">
                <a:latin typeface="Calibri" pitchFamily="34" charset="0"/>
                <a:cs typeface="Calibri" pitchFamily="34" charset="0"/>
              </a:rPr>
              <a:t>Additional optional statements</a:t>
            </a:r>
            <a:r>
              <a:rPr lang="en-US" dirty="0" smtClean="0">
                <a:latin typeface="Calibri" pitchFamily="34" charset="0"/>
                <a:cs typeface="Calibri" pitchFamily="34" charset="0"/>
              </a:rPr>
              <a:t>:</a:t>
            </a:r>
          </a:p>
          <a:p>
            <a:r>
              <a:rPr lang="en-US" i="1" dirty="0" smtClean="0">
                <a:latin typeface="Calibri" pitchFamily="34" charset="0"/>
                <a:cs typeface="Calibri" pitchFamily="34" charset="0"/>
              </a:rPr>
              <a:t>SHEET</a:t>
            </a:r>
            <a:r>
              <a:rPr lang="en-US" dirty="0" smtClean="0">
                <a:latin typeface="Calibri" pitchFamily="34" charset="0"/>
                <a:cs typeface="Calibri" pitchFamily="34" charset="0"/>
              </a:rPr>
              <a:t>  To specify which sheet SAS should import use the sheet="sheetname" statement. </a:t>
            </a:r>
          </a:p>
          <a:p>
            <a:r>
              <a:rPr lang="en-US" i="1" dirty="0" smtClean="0">
                <a:latin typeface="Calibri" pitchFamily="34" charset="0"/>
                <a:cs typeface="Calibri" pitchFamily="34" charset="0"/>
              </a:rPr>
              <a:t>RANGE  </a:t>
            </a:r>
            <a:r>
              <a:rPr lang="en-US" dirty="0" smtClean="0">
                <a:latin typeface="Calibri" pitchFamily="34" charset="0"/>
                <a:cs typeface="Calibri" pitchFamily="34" charset="0"/>
              </a:rPr>
              <a:t>If you only want to read specific cells in the sheet, specify a range of cells with </a:t>
            </a:r>
            <a:r>
              <a:rPr lang="en-US" dirty="0"/>
              <a:t>RANGE = “</a:t>
            </a:r>
            <a:r>
              <a:rPr lang="en-US" dirty="0" err="1"/>
              <a:t>sheet-name$UL:LR</a:t>
            </a:r>
            <a:r>
              <a:rPr lang="en-US" dirty="0"/>
              <a:t>”;   (UL: upper left, LR: </a:t>
            </a:r>
            <a:r>
              <a:rPr lang="en-US" dirty="0" smtClean="0"/>
              <a:t>lower </a:t>
            </a:r>
            <a:r>
              <a:rPr lang="en-US" dirty="0"/>
              <a:t>right</a:t>
            </a:r>
            <a:r>
              <a:rPr lang="en-US" dirty="0" smtClean="0"/>
              <a:t>)</a:t>
            </a:r>
            <a:endParaRPr lang="en-US" i="1" dirty="0" smtClean="0">
              <a:latin typeface="Calibri" pitchFamily="34" charset="0"/>
              <a:cs typeface="Calibri" pitchFamily="34" charset="0"/>
            </a:endParaRPr>
          </a:p>
          <a:p>
            <a:r>
              <a:rPr lang="en-US" i="1" dirty="0" smtClean="0">
                <a:latin typeface="Calibri" pitchFamily="34" charset="0"/>
                <a:cs typeface="Calibri" pitchFamily="34" charset="0"/>
              </a:rPr>
              <a:t>GETNAMES = yes</a:t>
            </a:r>
            <a:r>
              <a:rPr lang="en-US" dirty="0" smtClean="0">
                <a:latin typeface="Calibri" pitchFamily="34" charset="0"/>
                <a:cs typeface="Calibri" pitchFamily="34" charset="0"/>
              </a:rPr>
              <a:t> is the default setting and SAS will automatically use the first row of data as variable names.  If the first row of your sheet does not contain variable names use GETNAMES = no.</a:t>
            </a:r>
          </a:p>
          <a:p>
            <a:r>
              <a:rPr lang="en-US" i="1" dirty="0" smtClean="0">
                <a:latin typeface="Calibri" pitchFamily="34" charset="0"/>
                <a:cs typeface="Calibri" pitchFamily="34" charset="0"/>
              </a:rPr>
              <a:t>MIXED  </a:t>
            </a:r>
            <a:r>
              <a:rPr lang="en-US" dirty="0" smtClean="0">
                <a:latin typeface="Calibri" pitchFamily="34" charset="0"/>
                <a:cs typeface="Calibri" pitchFamily="34" charset="0"/>
              </a:rPr>
              <a:t>If you have an Excel column that contains both numeric and character values, then by default the numbers are converted to missing. To read numbers as character values instead of converting them to missing, use MIXED = yes.</a:t>
            </a:r>
            <a:endParaRPr lang="en-US" i="1" dirty="0" smtClean="0">
              <a:latin typeface="Calibri" pitchFamily="34" charset="0"/>
              <a:cs typeface="Calibri" pitchFamily="34" charset="0"/>
            </a:endParaRPr>
          </a:p>
          <a:p>
            <a:endParaRPr lang="en-US" dirty="0"/>
          </a:p>
        </p:txBody>
      </p:sp>
    </p:spTree>
    <p:extLst>
      <p:ext uri="{BB962C8B-B14F-4D97-AF65-F5344CB8AC3E}">
        <p14:creationId xmlns:p14="http://schemas.microsoft.com/office/powerpoint/2010/main" val="181238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dirty="0" smtClean="0"/>
              <a:t>Proc import</a:t>
            </a:r>
            <a:endParaRPr lang="en-US" dirty="0"/>
          </a:p>
        </p:txBody>
      </p:sp>
      <p:sp>
        <p:nvSpPr>
          <p:cNvPr id="3" name="Content Placeholder 2"/>
          <p:cNvSpPr>
            <a:spLocks noGrp="1"/>
          </p:cNvSpPr>
          <p:nvPr>
            <p:ph idx="1"/>
          </p:nvPr>
        </p:nvSpPr>
        <p:spPr>
          <a:xfrm>
            <a:off x="228600" y="1447800"/>
            <a:ext cx="8763000" cy="5791200"/>
          </a:xfrm>
        </p:spPr>
        <p:txBody>
          <a:bodyPr>
            <a:normAutofit/>
          </a:bodyPr>
          <a:lstStyle/>
          <a:p>
            <a:pPr marL="0" indent="0">
              <a:buNone/>
            </a:pPr>
            <a:r>
              <a:rPr lang="en-US" sz="2400" b="1" dirty="0">
                <a:solidFill>
                  <a:srgbClr val="000080"/>
                </a:solidFill>
                <a:latin typeface="Calibri" panose="020F0502020204030204" pitchFamily="34" charset="0"/>
              </a:rPr>
              <a:t>PROC</a:t>
            </a:r>
            <a:r>
              <a:rPr lang="en-US" sz="2400" dirty="0">
                <a:solidFill>
                  <a:srgbClr val="000000"/>
                </a:solidFill>
                <a:latin typeface="Calibri" panose="020F0502020204030204" pitchFamily="34" charset="0"/>
              </a:rPr>
              <a:t> </a:t>
            </a:r>
            <a:r>
              <a:rPr lang="en-US" sz="2400" b="1" dirty="0">
                <a:solidFill>
                  <a:srgbClr val="000080"/>
                </a:solidFill>
                <a:latin typeface="Calibri" panose="020F0502020204030204" pitchFamily="34" charset="0"/>
              </a:rPr>
              <a:t>IMPORT </a:t>
            </a:r>
            <a:r>
              <a:rPr lang="en-US" sz="2400" dirty="0">
                <a:solidFill>
                  <a:srgbClr val="0000FF"/>
                </a:solidFill>
                <a:latin typeface="Calibri" panose="020F0502020204030204" pitchFamily="34" charset="0"/>
              </a:rPr>
              <a:t>DATAFILE </a:t>
            </a:r>
            <a:r>
              <a:rPr lang="en-US" sz="2400" dirty="0" smtClean="0"/>
              <a:t>= </a:t>
            </a:r>
            <a:r>
              <a:rPr lang="en-US" sz="2400" dirty="0">
                <a:solidFill>
                  <a:srgbClr val="800080"/>
                </a:solidFill>
                <a:latin typeface="Calibri" panose="020F0502020204030204" pitchFamily="34" charset="0"/>
              </a:rPr>
              <a:t>“F:\</a:t>
            </a:r>
            <a:r>
              <a:rPr lang="en-US" sz="2400" dirty="0" smtClean="0">
                <a:solidFill>
                  <a:srgbClr val="800080"/>
                </a:solidFill>
                <a:latin typeface="Calibri" panose="020F0502020204030204" pitchFamily="34" charset="0"/>
              </a:rPr>
              <a:t>datasets\femaleMiceWeights.csv”</a:t>
            </a:r>
            <a:endParaRPr lang="en-US" sz="2400" dirty="0">
              <a:solidFill>
                <a:srgbClr val="000000"/>
              </a:solidFill>
              <a:latin typeface="Calibri" panose="020F0502020204030204" pitchFamily="34" charset="0"/>
            </a:endParaRPr>
          </a:p>
          <a:p>
            <a:pPr marL="0" indent="0">
              <a:buNone/>
            </a:pPr>
            <a:r>
              <a:rPr lang="en-US" sz="2400" dirty="0" smtClean="0">
                <a:solidFill>
                  <a:srgbClr val="0000FF"/>
                </a:solidFill>
                <a:latin typeface="Calibri" panose="020F0502020204030204" pitchFamily="34" charset="0"/>
              </a:rPr>
              <a:t>OUT </a:t>
            </a:r>
            <a:r>
              <a:rPr lang="en-US" sz="2400" dirty="0" smtClean="0"/>
              <a:t>= </a:t>
            </a:r>
            <a:r>
              <a:rPr lang="en-US" sz="2400" dirty="0" err="1"/>
              <a:t>work.miceweights</a:t>
            </a:r>
            <a:endParaRPr lang="en-US" sz="2400" dirty="0"/>
          </a:p>
          <a:p>
            <a:pPr marL="0" indent="0">
              <a:buNone/>
            </a:pPr>
            <a:r>
              <a:rPr lang="en-US" sz="2400" dirty="0">
                <a:solidFill>
                  <a:srgbClr val="0000FF"/>
                </a:solidFill>
                <a:latin typeface="Calibri" panose="020F0502020204030204" pitchFamily="34" charset="0"/>
              </a:rPr>
              <a:t>DBMS</a:t>
            </a:r>
            <a:r>
              <a:rPr lang="en-US" sz="2400" dirty="0" smtClean="0"/>
              <a:t> </a:t>
            </a:r>
            <a:r>
              <a:rPr lang="en-US" sz="2400" dirty="0"/>
              <a:t>= CSV replace; </a:t>
            </a:r>
            <a:r>
              <a:rPr lang="en-US" sz="2400" b="1" dirty="0">
                <a:solidFill>
                  <a:srgbClr val="000080"/>
                </a:solidFill>
                <a:latin typeface="Calibri" panose="020F0502020204030204" pitchFamily="34" charset="0"/>
              </a:rPr>
              <a:t>RUN</a:t>
            </a:r>
            <a:r>
              <a:rPr lang="en-US" sz="2400" dirty="0" smtClean="0"/>
              <a:t>; </a:t>
            </a:r>
          </a:p>
          <a:p>
            <a:pPr marL="0" indent="0">
              <a:buNone/>
            </a:pPr>
            <a:endParaRPr lang="en-US" sz="2400" b="1" dirty="0" smtClean="0">
              <a:solidFill>
                <a:srgbClr val="000080"/>
              </a:solidFill>
              <a:latin typeface="Calibri" panose="020F0502020204030204" pitchFamily="34" charset="0"/>
            </a:endParaRPr>
          </a:p>
          <a:p>
            <a:pPr marL="0" indent="0">
              <a:buNone/>
            </a:pPr>
            <a:r>
              <a:rPr lang="en-US" sz="2400" b="1" dirty="0" smtClean="0">
                <a:solidFill>
                  <a:srgbClr val="000080"/>
                </a:solidFill>
                <a:latin typeface="Calibri" panose="020F0502020204030204" pitchFamily="34" charset="0"/>
              </a:rPr>
              <a:t>PROC</a:t>
            </a:r>
            <a:r>
              <a:rPr lang="en-US" sz="2400" b="0" dirty="0" smtClean="0">
                <a:solidFill>
                  <a:srgbClr val="000000"/>
                </a:solidFill>
                <a:latin typeface="Calibri" panose="020F0502020204030204" pitchFamily="34" charset="0"/>
              </a:rPr>
              <a:t> </a:t>
            </a:r>
            <a:r>
              <a:rPr lang="en-US" sz="2400" b="1" dirty="0" smtClean="0">
                <a:solidFill>
                  <a:srgbClr val="000080"/>
                </a:solidFill>
                <a:latin typeface="Calibri" panose="020F0502020204030204" pitchFamily="34" charset="0"/>
              </a:rPr>
              <a:t>IMPORT</a:t>
            </a:r>
            <a:r>
              <a:rPr lang="en-US" sz="2400" b="0" dirty="0" smtClean="0">
                <a:solidFill>
                  <a:srgbClr val="000000"/>
                </a:solidFill>
                <a:latin typeface="Calibri" panose="020F0502020204030204" pitchFamily="34" charset="0"/>
              </a:rPr>
              <a:t> </a:t>
            </a:r>
            <a:r>
              <a:rPr lang="en-US" sz="2400" b="0" dirty="0" smtClean="0">
                <a:solidFill>
                  <a:srgbClr val="0000FF"/>
                </a:solidFill>
                <a:latin typeface="Calibri" panose="020F0502020204030204" pitchFamily="34" charset="0"/>
              </a:rPr>
              <a:t>OUT</a:t>
            </a:r>
            <a:r>
              <a:rPr lang="en-US" sz="2400" b="0" dirty="0" smtClean="0">
                <a:solidFill>
                  <a:srgbClr val="000000"/>
                </a:solidFill>
                <a:latin typeface="Calibri" panose="020F0502020204030204" pitchFamily="34" charset="0"/>
              </a:rPr>
              <a:t>= WORK.mysheet </a:t>
            </a:r>
          </a:p>
          <a:p>
            <a:pPr marL="0" indent="0">
              <a:buNone/>
            </a:pPr>
            <a:r>
              <a:rPr lang="en-US" sz="2400" b="0" dirty="0" smtClean="0">
                <a:solidFill>
                  <a:srgbClr val="0000FF"/>
                </a:solidFill>
                <a:latin typeface="Calibri" panose="020F0502020204030204" pitchFamily="34" charset="0"/>
              </a:rPr>
              <a:t>DATAFILE</a:t>
            </a:r>
            <a:r>
              <a:rPr lang="en-US" sz="2400" b="0" dirty="0" smtClean="0">
                <a:solidFill>
                  <a:srgbClr val="000000"/>
                </a:solidFill>
                <a:latin typeface="Calibri" panose="020F0502020204030204" pitchFamily="34" charset="0"/>
              </a:rPr>
              <a:t>= </a:t>
            </a:r>
            <a:r>
              <a:rPr lang="en-US" sz="2400" dirty="0" smtClean="0">
                <a:solidFill>
                  <a:srgbClr val="800080"/>
                </a:solidFill>
                <a:latin typeface="Calibri" panose="020F0502020204030204" pitchFamily="34" charset="0"/>
              </a:rPr>
              <a:t>“</a:t>
            </a:r>
            <a:r>
              <a:rPr lang="en-US" sz="2400" b="0" dirty="0" smtClean="0">
                <a:solidFill>
                  <a:srgbClr val="800080"/>
                </a:solidFill>
                <a:latin typeface="Calibri" panose="020F0502020204030204" pitchFamily="34" charset="0"/>
              </a:rPr>
              <a:t>F:\datasets\SampleData.xlsx”</a:t>
            </a:r>
            <a:endParaRPr lang="en-US" sz="2400" b="0" dirty="0" smtClean="0">
              <a:solidFill>
                <a:srgbClr val="000000"/>
              </a:solidFill>
              <a:latin typeface="Calibri" panose="020F0502020204030204" pitchFamily="34" charset="0"/>
            </a:endParaRPr>
          </a:p>
          <a:p>
            <a:pPr marL="0" indent="0">
              <a:buNone/>
            </a:pPr>
            <a:r>
              <a:rPr lang="en-US" sz="2400" b="0" dirty="0" smtClean="0">
                <a:solidFill>
                  <a:srgbClr val="0000FF"/>
                </a:solidFill>
                <a:latin typeface="Calibri" panose="020F0502020204030204" pitchFamily="34" charset="0"/>
              </a:rPr>
              <a:t>DBMS </a:t>
            </a:r>
            <a:r>
              <a:rPr lang="en-US" sz="2400" b="0" smtClean="0">
                <a:solidFill>
                  <a:srgbClr val="000000"/>
                </a:solidFill>
                <a:latin typeface="Calibri" panose="020F0502020204030204" pitchFamily="34" charset="0"/>
              </a:rPr>
              <a:t>= </a:t>
            </a:r>
            <a:r>
              <a:rPr lang="en-US" sz="2400" smtClean="0">
                <a:solidFill>
                  <a:srgbClr val="000000"/>
                </a:solidFill>
                <a:latin typeface="Calibri" panose="020F0502020204030204" pitchFamily="34" charset="0"/>
              </a:rPr>
              <a:t>XLSX </a:t>
            </a:r>
            <a:r>
              <a:rPr lang="en-US" sz="2400" b="0" smtClean="0">
                <a:solidFill>
                  <a:srgbClr val="000000"/>
                </a:solidFill>
                <a:latin typeface="Calibri" panose="020F0502020204030204" pitchFamily="34" charset="0"/>
              </a:rPr>
              <a:t>REPLACE</a:t>
            </a:r>
            <a:r>
              <a:rPr lang="en-US" sz="2400" b="0" dirty="0" smtClean="0">
                <a:solidFill>
                  <a:srgbClr val="000000"/>
                </a:solidFill>
                <a:latin typeface="Calibri" panose="020F0502020204030204" pitchFamily="34" charset="0"/>
              </a:rPr>
              <a:t>;</a:t>
            </a:r>
          </a:p>
          <a:p>
            <a:pPr marL="0" indent="0">
              <a:buNone/>
            </a:pPr>
            <a:r>
              <a:rPr lang="en-US" sz="2400" dirty="0" smtClean="0">
                <a:solidFill>
                  <a:srgbClr val="0000FF"/>
                </a:solidFill>
                <a:latin typeface="Calibri" panose="020F0502020204030204" pitchFamily="34" charset="0"/>
              </a:rPr>
              <a:t>GETNAMES</a:t>
            </a:r>
            <a:r>
              <a:rPr lang="en-US" sz="2400" b="0" dirty="0" smtClean="0">
                <a:solidFill>
                  <a:srgbClr val="000000"/>
                </a:solidFill>
                <a:latin typeface="Calibri" panose="020F0502020204030204" pitchFamily="34" charset="0"/>
              </a:rPr>
              <a:t>=YES;</a:t>
            </a:r>
          </a:p>
          <a:p>
            <a:pPr marL="0" indent="0">
              <a:buNone/>
            </a:pPr>
            <a:r>
              <a:rPr lang="en-US" sz="2400" b="1" dirty="0" smtClean="0">
                <a:solidFill>
                  <a:srgbClr val="000080"/>
                </a:solidFill>
                <a:latin typeface="Calibri" panose="020F0502020204030204" pitchFamily="34" charset="0"/>
              </a:rPr>
              <a:t>RUN</a:t>
            </a:r>
            <a:r>
              <a:rPr lang="en-US" sz="2400" b="0" dirty="0" smtClean="0">
                <a:solidFill>
                  <a:srgbClr val="000000"/>
                </a:solidFill>
                <a:latin typeface="Calibri" panose="020F0502020204030204" pitchFamily="34" charset="0"/>
              </a:rPr>
              <a:t>;</a:t>
            </a:r>
          </a:p>
          <a:p>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2247722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tabulate</a:t>
            </a:r>
            <a:endParaRPr lang="en-US" dirty="0"/>
          </a:p>
        </p:txBody>
      </p:sp>
      <p:sp>
        <p:nvSpPr>
          <p:cNvPr id="3" name="Content Placeholder 2"/>
          <p:cNvSpPr>
            <a:spLocks noGrp="1"/>
          </p:cNvSpPr>
          <p:nvPr>
            <p:ph idx="1"/>
          </p:nvPr>
        </p:nvSpPr>
        <p:spPr/>
        <p:txBody>
          <a:bodyPr/>
          <a:lstStyle/>
          <a:p>
            <a:r>
              <a:rPr lang="en-US" dirty="0" smtClean="0"/>
              <a:t>Computes a variety of statistics and neatly packages results in a single table</a:t>
            </a:r>
          </a:p>
          <a:p>
            <a:r>
              <a:rPr lang="en-US" dirty="0" smtClean="0"/>
              <a:t>Very useful for producing reports</a:t>
            </a:r>
          </a:p>
          <a:p>
            <a:r>
              <a:rPr lang="en-US" dirty="0" smtClean="0"/>
              <a:t>Helps save time that would have been spent creating/editing tables manually</a:t>
            </a:r>
          </a:p>
          <a:p>
            <a:r>
              <a:rPr lang="en-US" dirty="0" smtClean="0"/>
              <a:t>Doesn’t do anything you can’t do with other </a:t>
            </a:r>
            <a:r>
              <a:rPr lang="en-US" dirty="0" err="1" smtClean="0"/>
              <a:t>procs</a:t>
            </a:r>
            <a:r>
              <a:rPr lang="en-US" dirty="0" smtClean="0"/>
              <a:t>, BUT the benefit is the output</a:t>
            </a:r>
          </a:p>
          <a:p>
            <a:endParaRPr lang="en-US" dirty="0"/>
          </a:p>
        </p:txBody>
      </p:sp>
    </p:spTree>
    <p:extLst>
      <p:ext uri="{BB962C8B-B14F-4D97-AF65-F5344CB8AC3E}">
        <p14:creationId xmlns:p14="http://schemas.microsoft.com/office/powerpoint/2010/main" val="2442935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tabulate</a:t>
            </a:r>
            <a:endParaRPr lang="en-US" dirty="0"/>
          </a:p>
        </p:txBody>
      </p:sp>
      <p:sp>
        <p:nvSpPr>
          <p:cNvPr id="3" name="Content Placeholder 2"/>
          <p:cNvSpPr>
            <a:spLocks noGrp="1"/>
          </p:cNvSpPr>
          <p:nvPr>
            <p:ph idx="1"/>
          </p:nvPr>
        </p:nvSpPr>
        <p:spPr>
          <a:xfrm>
            <a:off x="152400" y="1600200"/>
            <a:ext cx="8839200" cy="5029200"/>
          </a:xfrm>
        </p:spPr>
        <p:txBody>
          <a:bodyPr>
            <a:normAutofit/>
          </a:bodyPr>
          <a:lstStyle/>
          <a:p>
            <a:r>
              <a:rPr lang="en-US" dirty="0" smtClean="0"/>
              <a:t>Simplest possible table has 3 statements:</a:t>
            </a:r>
          </a:p>
          <a:p>
            <a:pPr marL="971550" lvl="1" indent="-514350">
              <a:buFont typeface="+mj-lt"/>
              <a:buAutoNum type="arabicPeriod"/>
            </a:pPr>
            <a:r>
              <a:rPr lang="en-US" u="sng" dirty="0" smtClean="0"/>
              <a:t>PROC TABULATE</a:t>
            </a:r>
            <a:r>
              <a:rPr lang="en-US" dirty="0" smtClean="0"/>
              <a:t> statement</a:t>
            </a:r>
          </a:p>
          <a:p>
            <a:pPr marL="971550" lvl="1" indent="-514350">
              <a:buFont typeface="+mj-lt"/>
              <a:buAutoNum type="arabicPeriod"/>
            </a:pPr>
            <a:r>
              <a:rPr lang="en-US" u="sng" dirty="0" smtClean="0"/>
              <a:t>CLASS or VAR statement</a:t>
            </a:r>
            <a:r>
              <a:rPr lang="en-US" dirty="0" smtClean="0"/>
              <a:t>:  Contains the variable being analyzed.</a:t>
            </a:r>
          </a:p>
          <a:p>
            <a:pPr marL="857250" lvl="2" indent="0">
              <a:buNone/>
            </a:pPr>
            <a:r>
              <a:rPr lang="en-US" dirty="0" smtClean="0"/>
              <a:t>-VAR: analysis variable</a:t>
            </a:r>
          </a:p>
          <a:p>
            <a:pPr marL="857250" lvl="2" indent="0">
              <a:buNone/>
            </a:pPr>
            <a:r>
              <a:rPr lang="en-US" dirty="0" smtClean="0"/>
              <a:t>-CLASS:  classification variable, used to define categories</a:t>
            </a:r>
          </a:p>
          <a:p>
            <a:pPr marL="457200" lvl="1" indent="0">
              <a:buNone/>
            </a:pPr>
            <a:r>
              <a:rPr lang="en-US" dirty="0" smtClean="0"/>
              <a:t>3.   </a:t>
            </a:r>
            <a:r>
              <a:rPr lang="en-US" u="sng" dirty="0" smtClean="0"/>
              <a:t>TABLE statement:</a:t>
            </a:r>
            <a:r>
              <a:rPr lang="en-US" dirty="0" smtClean="0"/>
              <a:t>  Describes which variables to 	use in the table and how to arrange them.</a:t>
            </a:r>
          </a:p>
          <a:p>
            <a:pPr marL="457200" lvl="1" indent="0">
              <a:buNone/>
            </a:pPr>
            <a:endParaRPr lang="en-US" dirty="0" smtClean="0"/>
          </a:p>
          <a:p>
            <a:endParaRPr lang="en-US" dirty="0" smtClean="0">
              <a:solidFill>
                <a:srgbClr val="000000"/>
              </a:solidFill>
              <a:latin typeface="Courier New"/>
            </a:endParaRPr>
          </a:p>
        </p:txBody>
      </p:sp>
    </p:spTree>
    <p:extLst>
      <p:ext uri="{BB962C8B-B14F-4D97-AF65-F5344CB8AC3E}">
        <p14:creationId xmlns:p14="http://schemas.microsoft.com/office/powerpoint/2010/main" val="3945846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tabulate</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000080"/>
                </a:solidFill>
                <a:latin typeface="Courier New"/>
              </a:rPr>
              <a:t>PROC</a:t>
            </a:r>
            <a:r>
              <a:rPr lang="en-US" b="0" dirty="0" smtClean="0">
                <a:solidFill>
                  <a:srgbClr val="000000"/>
                </a:solidFill>
                <a:latin typeface="Courier New"/>
              </a:rPr>
              <a:t> </a:t>
            </a:r>
            <a:r>
              <a:rPr lang="en-US" b="1" dirty="0" smtClean="0">
                <a:solidFill>
                  <a:srgbClr val="000080"/>
                </a:solidFill>
                <a:latin typeface="Courier New"/>
              </a:rPr>
              <a:t>TABULATE</a:t>
            </a:r>
            <a:r>
              <a:rPr lang="en-US" b="0" dirty="0" smtClean="0">
                <a:solidFill>
                  <a:srgbClr val="000000"/>
                </a:solidFill>
                <a:latin typeface="Courier New"/>
              </a:rPr>
              <a:t> </a:t>
            </a:r>
            <a:r>
              <a:rPr lang="en-US" b="0" dirty="0" smtClean="0">
                <a:solidFill>
                  <a:srgbClr val="0000FF"/>
                </a:solidFill>
                <a:latin typeface="Courier New"/>
              </a:rPr>
              <a:t>DATA</a:t>
            </a:r>
            <a:r>
              <a:rPr lang="en-US" b="0" dirty="0" smtClean="0">
                <a:solidFill>
                  <a:srgbClr val="000000"/>
                </a:solidFill>
                <a:latin typeface="Courier New"/>
              </a:rPr>
              <a:t>=dataset;</a:t>
            </a:r>
          </a:p>
          <a:p>
            <a:pPr marL="0" indent="0">
              <a:buNone/>
            </a:pPr>
            <a:r>
              <a:rPr lang="en-US" b="0" dirty="0" smtClean="0">
                <a:solidFill>
                  <a:srgbClr val="0000FF"/>
                </a:solidFill>
                <a:latin typeface="Courier New"/>
              </a:rPr>
              <a:t>VAR</a:t>
            </a:r>
            <a:r>
              <a:rPr lang="en-US" b="0" dirty="0" smtClean="0">
                <a:solidFill>
                  <a:srgbClr val="000000"/>
                </a:solidFill>
                <a:latin typeface="Courier New"/>
              </a:rPr>
              <a:t> variable1;</a:t>
            </a:r>
          </a:p>
          <a:p>
            <a:pPr marL="0" indent="0">
              <a:buNone/>
            </a:pPr>
            <a:r>
              <a:rPr lang="en-US" b="0" dirty="0" smtClean="0">
                <a:solidFill>
                  <a:srgbClr val="0000FF"/>
                </a:solidFill>
                <a:latin typeface="Courier New"/>
              </a:rPr>
              <a:t>TABLE</a:t>
            </a:r>
            <a:r>
              <a:rPr lang="en-US" b="0" dirty="0" smtClean="0">
                <a:solidFill>
                  <a:srgbClr val="000000"/>
                </a:solidFill>
                <a:latin typeface="Courier New"/>
              </a:rPr>
              <a:t> variable1;</a:t>
            </a:r>
          </a:p>
          <a:p>
            <a:pPr marL="0" indent="0">
              <a:buNone/>
            </a:pPr>
            <a:r>
              <a:rPr lang="en-US" b="1" dirty="0" smtClean="0">
                <a:solidFill>
                  <a:srgbClr val="000080"/>
                </a:solidFill>
                <a:latin typeface="Courier New"/>
              </a:rPr>
              <a:t>RUN</a:t>
            </a:r>
            <a:r>
              <a:rPr lang="en-US" b="0" dirty="0" smtClean="0">
                <a:solidFill>
                  <a:srgbClr val="000000"/>
                </a:solidFill>
                <a:latin typeface="Courier New"/>
              </a:rPr>
              <a:t>;</a:t>
            </a:r>
            <a:endParaRPr lang="en-US" dirty="0" smtClean="0"/>
          </a:p>
          <a:p>
            <a:pPr marL="0" indent="0">
              <a:buNone/>
            </a:pPr>
            <a:endParaRPr lang="en-US" dirty="0"/>
          </a:p>
        </p:txBody>
      </p:sp>
    </p:spTree>
    <p:extLst>
      <p:ext uri="{BB962C8B-B14F-4D97-AF65-F5344CB8AC3E}">
        <p14:creationId xmlns:p14="http://schemas.microsoft.com/office/powerpoint/2010/main" val="714306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2352</Words>
  <Application>Microsoft Office PowerPoint</Application>
  <PresentationFormat>On-screen Show (4:3)</PresentationFormat>
  <Paragraphs>765</Paragraphs>
  <Slides>30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Courier New</vt:lpstr>
      <vt:lpstr>Office Theme</vt:lpstr>
      <vt:lpstr>Introduction to SAS for Data Management and Analysis</vt:lpstr>
      <vt:lpstr>Notes</vt:lpstr>
      <vt:lpstr>Outline for today</vt:lpstr>
      <vt:lpstr>Proc import</vt:lpstr>
      <vt:lpstr>Proc import</vt:lpstr>
      <vt:lpstr>Proc import</vt:lpstr>
      <vt:lpstr>Proc tabulate</vt:lpstr>
      <vt:lpstr>Proc tabulate</vt:lpstr>
      <vt:lpstr>Proc tabulate</vt:lpstr>
      <vt:lpstr>1.  Simple table</vt:lpstr>
      <vt:lpstr>2. Adding a statistic</vt:lpstr>
      <vt:lpstr>3.  Adding two statistics</vt:lpstr>
      <vt:lpstr>4. Use parentheses for simpler code and output</vt:lpstr>
      <vt:lpstr>5.  Adding a class variable</vt:lpstr>
      <vt:lpstr>6.  Creating another dimension in the table</vt:lpstr>
      <vt:lpstr>7.  Add a second classification variable</vt:lpstr>
      <vt:lpstr>8.  Add a third classification variable</vt:lpstr>
      <vt:lpstr>9. Create a nesting variable</vt:lpstr>
      <vt:lpstr>9. Change nesting variable</vt:lpstr>
      <vt:lpstr>10. Row Totals</vt:lpstr>
      <vt:lpstr>11.  Column Totals</vt:lpstr>
      <vt:lpstr>12. Adding 3rd dimension: Prepare table</vt:lpstr>
      <vt:lpstr>Adding 3rd dimension: add variable</vt:lpstr>
      <vt:lpstr>Adding 3rd dimension:  Result</vt:lpstr>
      <vt:lpstr>PowerPoint Presentation</vt:lpstr>
      <vt:lpstr>PowerPoint Presentation</vt:lpstr>
      <vt:lpstr>13. Modify appearance of table</vt:lpstr>
      <vt:lpstr>Modify appearance cont’d</vt:lpstr>
      <vt:lpstr>Modify appearance cont’d</vt:lpstr>
      <vt:lpstr>Modify appearance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SAS for Data Management and Analysis</dc:title>
  <dc:creator>Hunter</dc:creator>
  <cp:lastModifiedBy>AV</cp:lastModifiedBy>
  <cp:revision>6</cp:revision>
  <dcterms:created xsi:type="dcterms:W3CDTF">2016-08-04T20:47:08Z</dcterms:created>
  <dcterms:modified xsi:type="dcterms:W3CDTF">2016-08-04T22:32:15Z</dcterms:modified>
</cp:coreProperties>
</file>