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7" r:id="rId47"/>
    <p:sldId id="308" r:id="rId48"/>
    <p:sldId id="302" r:id="rId49"/>
    <p:sldId id="303" r:id="rId50"/>
    <p:sldId id="309" r:id="rId51"/>
    <p:sldId id="304" r:id="rId52"/>
    <p:sldId id="305" r:id="rId53"/>
    <p:sldId id="30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584"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83BD2D-6C49-478A-9EDB-7F355F74DABF}" type="datetimeFigureOut">
              <a:rPr lang="en-US" smtClean="0"/>
              <a:pPr/>
              <a:t>4/1/2019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A087D-FC47-4097-8E0B-19CCAE0C2DC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6A087D-FC47-4097-8E0B-19CCAE0C2DC8}"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6A087D-FC47-4097-8E0B-19CCAE0C2DC8}"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C8838-2F10-47C5-A646-0A4D88BF1FDD}"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C8838-2F10-47C5-A646-0A4D88BF1FDD}"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C8838-2F10-47C5-A646-0A4D88BF1FDD}"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C8838-2F10-47C5-A646-0A4D88BF1FDD}"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C8838-2F10-47C5-A646-0A4D88BF1FDD}"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0C8838-2F10-47C5-A646-0A4D88BF1FDD}"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0C8838-2F10-47C5-A646-0A4D88BF1FDD}" type="datetimeFigureOut">
              <a:rPr lang="en-US" smtClean="0"/>
              <a:pPr/>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C8838-2F10-47C5-A646-0A4D88BF1FDD}" type="datetimeFigureOut">
              <a:rPr lang="en-US" smtClean="0"/>
              <a:pPr/>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C8838-2F10-47C5-A646-0A4D88BF1FDD}" type="datetimeFigureOut">
              <a:rPr lang="en-US" smtClean="0"/>
              <a:pPr/>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C8838-2F10-47C5-A646-0A4D88BF1FDD}"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C8838-2F10-47C5-A646-0A4D88BF1FDD}"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74E9D-E434-4076-B2E1-C3CE712F6D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C8838-2F10-47C5-A646-0A4D88BF1FDD}" type="datetimeFigureOut">
              <a:rPr lang="en-US" smtClean="0"/>
              <a:pPr/>
              <a:t>4/1/2019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74E9D-E434-4076-B2E1-C3CE712F6D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172.31.134.3:7001/consol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 Development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914400"/>
          </a:xfrm>
        </p:spPr>
        <p:txBody>
          <a:bodyPr/>
          <a:lstStyle/>
          <a:p>
            <a:r>
              <a:rPr lang="en-US" dirty="0" smtClean="0"/>
              <a:t>A file will created in your project under the Web Services directory.</a:t>
            </a:r>
            <a:endParaRPr lang="en-US" dirty="0"/>
          </a:p>
        </p:txBody>
      </p:sp>
      <p:pic>
        <p:nvPicPr>
          <p:cNvPr id="4" name="Picture 3" descr="6.JPG"/>
          <p:cNvPicPr>
            <a:picLocks noChangeAspect="1"/>
          </p:cNvPicPr>
          <p:nvPr/>
        </p:nvPicPr>
        <p:blipFill>
          <a:blip r:embed="rId2"/>
          <a:stretch>
            <a:fillRect/>
          </a:stretch>
        </p:blipFill>
        <p:spPr>
          <a:xfrm>
            <a:off x="2286000" y="2286000"/>
            <a:ext cx="4724400" cy="4038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04800" y="838200"/>
            <a:ext cx="8229600" cy="990600"/>
          </a:xfrm>
        </p:spPr>
        <p:txBody>
          <a:bodyPr/>
          <a:lstStyle/>
          <a:p>
            <a:r>
              <a:rPr lang="en-US" dirty="0" smtClean="0"/>
              <a:t>After opening the file, a java code will open containing a default function. </a:t>
            </a:r>
            <a:endParaRPr lang="en-US" dirty="0"/>
          </a:p>
        </p:txBody>
      </p:sp>
      <p:pic>
        <p:nvPicPr>
          <p:cNvPr id="5" name="Picture 4" descr="sebservice.PNG"/>
          <p:cNvPicPr>
            <a:picLocks noChangeAspect="1"/>
          </p:cNvPicPr>
          <p:nvPr/>
        </p:nvPicPr>
        <p:blipFill>
          <a:blip r:embed="rId2"/>
          <a:stretch>
            <a:fillRect/>
          </a:stretch>
        </p:blipFill>
        <p:spPr>
          <a:xfrm>
            <a:off x="609600" y="1752600"/>
            <a:ext cx="8305800" cy="5105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In the previous fig,</a:t>
            </a:r>
          </a:p>
          <a:p>
            <a:pPr lvl="1"/>
            <a:r>
              <a:rPr lang="en-US" sz="2400" dirty="0" smtClean="0"/>
              <a:t>Web service name is defined by line:</a:t>
            </a:r>
          </a:p>
          <a:p>
            <a:pPr lvl="1"/>
            <a:r>
              <a:rPr lang="en-US" sz="2400" dirty="0"/>
              <a:t>@</a:t>
            </a:r>
            <a:r>
              <a:rPr lang="en-US" sz="2400" dirty="0" err="1"/>
              <a:t>WebService</a:t>
            </a:r>
            <a:r>
              <a:rPr lang="en-US" sz="2400" dirty="0"/>
              <a:t>(</a:t>
            </a:r>
            <a:r>
              <a:rPr lang="en-US" sz="2400" dirty="0" err="1"/>
              <a:t>serviceName</a:t>
            </a:r>
            <a:r>
              <a:rPr lang="en-US" sz="2400" dirty="0"/>
              <a:t> = </a:t>
            </a:r>
            <a:r>
              <a:rPr lang="en-US" sz="2400" dirty="0" smtClean="0"/>
              <a:t>“Calculator")</a:t>
            </a:r>
            <a:endParaRPr lang="en-US" sz="2400" dirty="0"/>
          </a:p>
          <a:p>
            <a:pPr lvl="1"/>
            <a:r>
              <a:rPr lang="en-US" sz="2400" dirty="0" smtClean="0"/>
              <a:t>Calculator </a:t>
            </a:r>
            <a:r>
              <a:rPr lang="en-US" sz="2400" dirty="0"/>
              <a:t>is the class name and it must be public.</a:t>
            </a:r>
          </a:p>
          <a:p>
            <a:pPr lvl="1"/>
            <a:r>
              <a:rPr lang="en-US" sz="2400" dirty="0"/>
              <a:t>@</a:t>
            </a:r>
            <a:r>
              <a:rPr lang="en-US" sz="2400" dirty="0" err="1"/>
              <a:t>WebMethod</a:t>
            </a:r>
            <a:r>
              <a:rPr lang="en-US" sz="2400" dirty="0"/>
              <a:t>(</a:t>
            </a:r>
            <a:r>
              <a:rPr lang="en-US" sz="2400" dirty="0" err="1"/>
              <a:t>operationName</a:t>
            </a:r>
            <a:r>
              <a:rPr lang="en-US" sz="2400" dirty="0"/>
              <a:t> = </a:t>
            </a:r>
            <a:r>
              <a:rPr lang="en-US" sz="2400" dirty="0" smtClean="0"/>
              <a:t>“SUM") </a:t>
            </a:r>
            <a:r>
              <a:rPr lang="en-US" sz="2400" dirty="0"/>
              <a:t>defines the operation name, it will be used by client to call this web service.</a:t>
            </a:r>
          </a:p>
          <a:p>
            <a:pPr lvl="1">
              <a:buNone/>
            </a:pPr>
            <a:r>
              <a:rPr lang="en-US" sz="2400" i="1" dirty="0" smtClean="0">
                <a:solidFill>
                  <a:srgbClr val="FF0000"/>
                </a:solidFill>
              </a:rPr>
              <a:t>public </a:t>
            </a:r>
            <a:r>
              <a:rPr lang="en-US" sz="2400" i="1" dirty="0" err="1" smtClean="0">
                <a:solidFill>
                  <a:srgbClr val="FF0000"/>
                </a:solidFill>
              </a:rPr>
              <a:t>int</a:t>
            </a:r>
            <a:r>
              <a:rPr lang="en-US" sz="2400" i="1" dirty="0" smtClean="0">
                <a:solidFill>
                  <a:srgbClr val="FF0000"/>
                </a:solidFill>
              </a:rPr>
              <a:t> SUM(@</a:t>
            </a:r>
            <a:r>
              <a:rPr lang="en-US" sz="2400" i="1" dirty="0" err="1" smtClean="0">
                <a:solidFill>
                  <a:srgbClr val="FF0000"/>
                </a:solidFill>
              </a:rPr>
              <a:t>WebParam</a:t>
            </a:r>
            <a:r>
              <a:rPr lang="en-US" sz="2400" i="1" dirty="0" smtClean="0">
                <a:solidFill>
                  <a:srgbClr val="FF0000"/>
                </a:solidFill>
              </a:rPr>
              <a:t>(name = "var1" ) </a:t>
            </a:r>
            <a:r>
              <a:rPr lang="en-US" sz="2400" i="1" dirty="0" err="1" smtClean="0">
                <a:solidFill>
                  <a:srgbClr val="FF0000"/>
                </a:solidFill>
              </a:rPr>
              <a:t>int</a:t>
            </a:r>
            <a:r>
              <a:rPr lang="en-US" sz="2400" i="1" dirty="0" smtClean="0">
                <a:solidFill>
                  <a:srgbClr val="FF0000"/>
                </a:solidFill>
              </a:rPr>
              <a:t> var1, @</a:t>
            </a:r>
            <a:r>
              <a:rPr lang="en-US" sz="2400" i="1" dirty="0" err="1" smtClean="0">
                <a:solidFill>
                  <a:srgbClr val="FF0000"/>
                </a:solidFill>
              </a:rPr>
              <a:t>WebParam</a:t>
            </a:r>
            <a:r>
              <a:rPr lang="en-US" sz="2400" i="1" dirty="0" smtClean="0">
                <a:solidFill>
                  <a:srgbClr val="FF0000"/>
                </a:solidFill>
              </a:rPr>
              <a:t>(name = "var2") </a:t>
            </a:r>
            <a:r>
              <a:rPr lang="en-US" sz="2400" i="1" dirty="0" err="1" smtClean="0">
                <a:solidFill>
                  <a:srgbClr val="FF0000"/>
                </a:solidFill>
              </a:rPr>
              <a:t>int</a:t>
            </a:r>
            <a:r>
              <a:rPr lang="en-US" sz="2400" i="1" dirty="0" smtClean="0">
                <a:solidFill>
                  <a:srgbClr val="FF0000"/>
                </a:solidFill>
              </a:rPr>
              <a:t> var2) {</a:t>
            </a:r>
          </a:p>
          <a:p>
            <a:pPr lvl="1">
              <a:buNone/>
            </a:pPr>
            <a:r>
              <a:rPr lang="en-US" sz="2400" i="1" dirty="0" smtClean="0">
                <a:solidFill>
                  <a:srgbClr val="FF0000"/>
                </a:solidFill>
              </a:rPr>
              <a:t>        return var1+var2;</a:t>
            </a:r>
          </a:p>
          <a:p>
            <a:pPr lvl="1">
              <a:buNone/>
            </a:pPr>
            <a:r>
              <a:rPr lang="en-US" sz="2400" i="1" dirty="0" smtClean="0">
                <a:solidFill>
                  <a:srgbClr val="FF0000"/>
                </a:solidFill>
              </a:rPr>
              <a:t>    }</a:t>
            </a:r>
            <a:endParaRPr lang="en-US" sz="2400" i="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endParaRPr lang="en-US" dirty="0" smtClean="0"/>
          </a:p>
          <a:p>
            <a:r>
              <a:rPr lang="en-US" sz="2800" i="1" dirty="0" smtClean="0">
                <a:solidFill>
                  <a:srgbClr val="FF0000"/>
                </a:solidFill>
              </a:rPr>
              <a:t>(@</a:t>
            </a:r>
            <a:r>
              <a:rPr lang="en-US" sz="2800" i="1" dirty="0" err="1" smtClean="0">
                <a:solidFill>
                  <a:srgbClr val="FF0000"/>
                </a:solidFill>
              </a:rPr>
              <a:t>WebParam</a:t>
            </a:r>
            <a:r>
              <a:rPr lang="en-US" sz="2800" i="1" dirty="0" smtClean="0">
                <a:solidFill>
                  <a:srgbClr val="FF0000"/>
                </a:solidFill>
              </a:rPr>
              <a:t>(name = "var1" ) </a:t>
            </a:r>
            <a:r>
              <a:rPr lang="en-US" sz="2800" i="1" dirty="0" err="1" smtClean="0">
                <a:solidFill>
                  <a:srgbClr val="FF0000"/>
                </a:solidFill>
              </a:rPr>
              <a:t>int</a:t>
            </a:r>
            <a:r>
              <a:rPr lang="en-US" sz="2800" i="1" dirty="0" smtClean="0">
                <a:solidFill>
                  <a:srgbClr val="FF0000"/>
                </a:solidFill>
              </a:rPr>
              <a:t> var1,  @</a:t>
            </a:r>
            <a:r>
              <a:rPr lang="en-US" sz="2800" i="1" dirty="0" err="1" smtClean="0">
                <a:solidFill>
                  <a:srgbClr val="FF0000"/>
                </a:solidFill>
              </a:rPr>
              <a:t>WebParam</a:t>
            </a:r>
            <a:r>
              <a:rPr lang="en-US" sz="2800" i="1" dirty="0" smtClean="0">
                <a:solidFill>
                  <a:srgbClr val="FF0000"/>
                </a:solidFill>
              </a:rPr>
              <a:t>(name = "var2") </a:t>
            </a:r>
            <a:r>
              <a:rPr lang="en-US" sz="2800" i="1" dirty="0" err="1" smtClean="0">
                <a:solidFill>
                  <a:srgbClr val="FF0000"/>
                </a:solidFill>
              </a:rPr>
              <a:t>int</a:t>
            </a:r>
            <a:r>
              <a:rPr lang="en-US" sz="2800" i="1" dirty="0" smtClean="0">
                <a:solidFill>
                  <a:srgbClr val="FF0000"/>
                </a:solidFill>
              </a:rPr>
              <a:t> var2</a:t>
            </a:r>
          </a:p>
          <a:p>
            <a:pPr lvl="1"/>
            <a:r>
              <a:rPr lang="en-US" i="1" dirty="0" smtClean="0">
                <a:solidFill>
                  <a:srgbClr val="FF0000"/>
                </a:solidFill>
              </a:rPr>
              <a:t>Defines that service require two input arguments</a:t>
            </a:r>
            <a:endParaRPr lang="en-US" dirty="0" smtClean="0"/>
          </a:p>
          <a:p>
            <a:r>
              <a:rPr lang="en-US" dirty="0" smtClean="0"/>
              <a:t>The highlighted code is used to defined the function.</a:t>
            </a:r>
          </a:p>
          <a:p>
            <a:pPr lvl="1"/>
            <a:r>
              <a:rPr lang="en-US" sz="2400" dirty="0" smtClean="0"/>
              <a:t>Here function will take two integer inputs and returns the Sum of these inputs.</a:t>
            </a:r>
          </a:p>
          <a:p>
            <a:pPr lvl="1"/>
            <a:r>
              <a:rPr lang="en-US" sz="2400" dirty="0" smtClean="0"/>
              <a:t>After writing the code we have to compile the project. </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762000"/>
            <a:ext cx="8229600" cy="1371600"/>
          </a:xfrm>
        </p:spPr>
        <p:txBody>
          <a:bodyPr>
            <a:normAutofit lnSpcReduction="10000"/>
          </a:bodyPr>
          <a:lstStyle/>
          <a:p>
            <a:r>
              <a:rPr lang="en-US" dirty="0" smtClean="0"/>
              <a:t>To Compile the project:</a:t>
            </a:r>
          </a:p>
          <a:p>
            <a:r>
              <a:rPr lang="en-US" dirty="0" smtClean="0"/>
              <a:t>Now Right Click on the project and select the </a:t>
            </a:r>
          </a:p>
          <a:p>
            <a:pPr lvl="1"/>
            <a:r>
              <a:rPr lang="en-US" sz="2400" dirty="0" smtClean="0"/>
              <a:t>clean and build option.</a:t>
            </a:r>
            <a:endParaRPr lang="en-US" sz="2400" dirty="0"/>
          </a:p>
        </p:txBody>
      </p:sp>
      <p:pic>
        <p:nvPicPr>
          <p:cNvPr id="2050" name="Picture 2"/>
          <p:cNvPicPr>
            <a:picLocks noChangeAspect="1" noChangeArrowheads="1"/>
          </p:cNvPicPr>
          <p:nvPr/>
        </p:nvPicPr>
        <p:blipFill>
          <a:blip r:embed="rId2"/>
          <a:srcRect r="75000"/>
          <a:stretch>
            <a:fillRect/>
          </a:stretch>
        </p:blipFill>
        <p:spPr bwMode="auto">
          <a:xfrm>
            <a:off x="2133600" y="2057400"/>
            <a:ext cx="3810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After the operation will compile the java program and will generate a web archive file for the project.</a:t>
            </a:r>
          </a:p>
          <a:p>
            <a:pPr algn="just"/>
            <a:r>
              <a:rPr lang="en-US" dirty="0" smtClean="0"/>
              <a:t>This web archive file has extension of “.war” </a:t>
            </a:r>
            <a:r>
              <a:rPr lang="en-US" dirty="0" err="1" smtClean="0"/>
              <a:t>i.e</a:t>
            </a:r>
            <a:r>
              <a:rPr lang="en-US" dirty="0" smtClean="0"/>
              <a:t> if your project name is “</a:t>
            </a:r>
            <a:r>
              <a:rPr lang="en-US" dirty="0" err="1" smtClean="0"/>
              <a:t>webapplication</a:t>
            </a:r>
            <a:r>
              <a:rPr lang="en-US" dirty="0" smtClean="0"/>
              <a:t>” then the file will be “</a:t>
            </a:r>
            <a:r>
              <a:rPr lang="en-US" dirty="0" err="1" smtClean="0"/>
              <a:t>webapplication.war</a:t>
            </a:r>
            <a:r>
              <a:rPr lang="en-US" dirty="0" smtClean="0"/>
              <a:t>”.</a:t>
            </a:r>
          </a:p>
          <a:p>
            <a:pPr algn="just"/>
            <a:r>
              <a:rPr lang="en-US" dirty="0" smtClean="0"/>
              <a:t>This file contains the </a:t>
            </a:r>
            <a:r>
              <a:rPr lang="en-US" dirty="0" err="1" smtClean="0"/>
              <a:t>webservice</a:t>
            </a:r>
            <a:r>
              <a:rPr lang="en-US" dirty="0" smtClean="0"/>
              <a:t> and can be deployed to any server that has Java run time such as </a:t>
            </a:r>
            <a:r>
              <a:rPr lang="en-US" dirty="0" err="1" smtClean="0"/>
              <a:t>Jboss</a:t>
            </a:r>
            <a:r>
              <a:rPr lang="en-US" dirty="0" smtClean="0"/>
              <a:t>, </a:t>
            </a:r>
            <a:r>
              <a:rPr lang="en-US" dirty="0" err="1" smtClean="0"/>
              <a:t>Weblogic</a:t>
            </a:r>
            <a:r>
              <a:rPr lang="en-US" dirty="0" smtClean="0"/>
              <a:t>, Glassfish etc.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Deployment</a:t>
            </a:r>
            <a:endParaRPr lang="en-US" dirty="0"/>
          </a:p>
        </p:txBody>
      </p:sp>
      <p:sp>
        <p:nvSpPr>
          <p:cNvPr id="3" name="Content Placeholder 2"/>
          <p:cNvSpPr>
            <a:spLocks noGrp="1"/>
          </p:cNvSpPr>
          <p:nvPr>
            <p:ph idx="1"/>
          </p:nvPr>
        </p:nvSpPr>
        <p:spPr/>
        <p:txBody>
          <a:bodyPr/>
          <a:lstStyle/>
          <a:p>
            <a:r>
              <a:rPr lang="en-US" dirty="0" smtClean="0"/>
              <a:t>We use Oracle </a:t>
            </a:r>
            <a:r>
              <a:rPr lang="en-US" dirty="0" err="1" smtClean="0"/>
              <a:t>Weblogic</a:t>
            </a:r>
            <a:r>
              <a:rPr lang="en-US" dirty="0" smtClean="0"/>
              <a:t> server to deploy the web application. </a:t>
            </a:r>
          </a:p>
          <a:p>
            <a:r>
              <a:rPr lang="en-US" dirty="0" err="1" smtClean="0"/>
              <a:t>Weblogic</a:t>
            </a:r>
            <a:r>
              <a:rPr lang="en-US" dirty="0" smtClean="0"/>
              <a:t> server is powerful server that provides interface for deploying various advanced projects such as ERP, Web Services, Web-applications etc.</a:t>
            </a:r>
          </a:p>
          <a:p>
            <a:r>
              <a:rPr lang="en-US" dirty="0" smtClean="0"/>
              <a:t>We can download </a:t>
            </a:r>
            <a:r>
              <a:rPr lang="en-US" dirty="0" err="1" smtClean="0"/>
              <a:t>weblogic</a:t>
            </a:r>
            <a:r>
              <a:rPr lang="en-US" dirty="0" smtClean="0"/>
              <a:t> from Oracle website.</a:t>
            </a:r>
          </a:p>
          <a:p>
            <a:r>
              <a:rPr lang="en-US" dirty="0" smtClean="0"/>
              <a:t>The </a:t>
            </a:r>
            <a:r>
              <a:rPr lang="en-US" dirty="0" err="1" smtClean="0"/>
              <a:t>downloded</a:t>
            </a:r>
            <a:r>
              <a:rPr lang="en-US" dirty="0" smtClean="0"/>
              <a:t> file will be jar file such ad “wls1036_generic.jar”</a:t>
            </a:r>
          </a:p>
          <a:p>
            <a:r>
              <a:rPr lang="en-US" dirty="0" smtClean="0"/>
              <a:t>You must have (Java Development Kit) JD</a:t>
            </a:r>
            <a:r>
              <a:rPr lang="en-US" dirty="0"/>
              <a:t>K</a:t>
            </a:r>
            <a:r>
              <a:rPr lang="en-US" dirty="0" smtClean="0"/>
              <a:t> version 6.0 above installed at your system.</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WebLogic</a:t>
            </a:r>
            <a:r>
              <a:rPr lang="en-US" dirty="0" smtClean="0"/>
              <a:t> Installation</a:t>
            </a:r>
            <a:endParaRPr lang="en-US" dirty="0"/>
          </a:p>
        </p:txBody>
      </p:sp>
      <p:sp>
        <p:nvSpPr>
          <p:cNvPr id="3" name="Content Placeholder 2"/>
          <p:cNvSpPr>
            <a:spLocks noGrp="1"/>
          </p:cNvSpPr>
          <p:nvPr>
            <p:ph idx="1"/>
          </p:nvPr>
        </p:nvSpPr>
        <p:spPr>
          <a:xfrm>
            <a:off x="457200" y="914401"/>
            <a:ext cx="8229600" cy="1828800"/>
          </a:xfrm>
        </p:spPr>
        <p:txBody>
          <a:bodyPr>
            <a:normAutofit lnSpcReduction="10000"/>
          </a:bodyPr>
          <a:lstStyle/>
          <a:p>
            <a:r>
              <a:rPr lang="en-US" dirty="0" smtClean="0"/>
              <a:t>Open a Command window with Run as Administrator option and run this command from the prompt:</a:t>
            </a:r>
          </a:p>
          <a:p>
            <a:pPr lvl="1"/>
            <a:r>
              <a:rPr lang="en-US" dirty="0" smtClean="0"/>
              <a:t>&gt;</a:t>
            </a:r>
            <a:r>
              <a:rPr lang="en-US" sz="2400" dirty="0" smtClean="0"/>
              <a:t>java -jar wls1036_generic.jar	</a:t>
            </a:r>
          </a:p>
          <a:p>
            <a:pPr marL="342900" lvl="1" indent="-342900">
              <a:buFont typeface="Arial" pitchFamily="34" charset="0"/>
              <a:buChar char="•"/>
            </a:pPr>
            <a:r>
              <a:rPr lang="en-US" sz="2600" dirty="0"/>
              <a:t>On Welcome, click the Next button.</a:t>
            </a:r>
          </a:p>
        </p:txBody>
      </p:sp>
      <p:pic>
        <p:nvPicPr>
          <p:cNvPr id="3074" name="Picture 2" descr="This image is described in surrounding text."/>
          <p:cNvPicPr>
            <a:picLocks noChangeAspect="1" noChangeArrowheads="1"/>
          </p:cNvPicPr>
          <p:nvPr/>
        </p:nvPicPr>
        <p:blipFill>
          <a:blip r:embed="rId2"/>
          <a:srcRect/>
          <a:stretch>
            <a:fillRect/>
          </a:stretch>
        </p:blipFill>
        <p:spPr bwMode="auto">
          <a:xfrm>
            <a:off x="1371600" y="2590800"/>
            <a:ext cx="5715000" cy="407670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457200"/>
          </a:xfrm>
        </p:spPr>
        <p:txBody>
          <a:bodyPr>
            <a:normAutofit lnSpcReduction="10000"/>
          </a:bodyPr>
          <a:lstStyle/>
          <a:p>
            <a:r>
              <a:rPr lang="en-US" dirty="0" smtClean="0"/>
              <a:t>Click the Next button.</a:t>
            </a:r>
            <a:endParaRPr lang="en-US" dirty="0"/>
          </a:p>
        </p:txBody>
      </p:sp>
      <p:pic>
        <p:nvPicPr>
          <p:cNvPr id="30722" name="Picture 2" descr="This image is described in surrounding text."/>
          <p:cNvPicPr>
            <a:picLocks noChangeAspect="1" noChangeArrowheads="1"/>
          </p:cNvPicPr>
          <p:nvPr/>
        </p:nvPicPr>
        <p:blipFill>
          <a:blip r:embed="rId2"/>
          <a:srcRect/>
          <a:stretch>
            <a:fillRect/>
          </a:stretch>
        </p:blipFill>
        <p:spPr bwMode="auto">
          <a:xfrm>
            <a:off x="1447800" y="1981200"/>
            <a:ext cx="5581650" cy="40290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81000" y="990600"/>
            <a:ext cx="8229600" cy="4525963"/>
          </a:xfrm>
        </p:spPr>
        <p:txBody>
          <a:bodyPr/>
          <a:lstStyle/>
          <a:p>
            <a:r>
              <a:rPr lang="en-US" dirty="0" smtClean="0"/>
              <a:t>On Choose Install Type, select the type of installation you wish to perform. it is assumed you select the Typical installation type.</a:t>
            </a:r>
            <a:endParaRPr lang="en-US" dirty="0"/>
          </a:p>
        </p:txBody>
      </p:sp>
      <p:pic>
        <p:nvPicPr>
          <p:cNvPr id="31746" name="Picture 2" descr="This image is described in surrounding text."/>
          <p:cNvPicPr>
            <a:picLocks noChangeAspect="1" noChangeArrowheads="1"/>
          </p:cNvPicPr>
          <p:nvPr/>
        </p:nvPicPr>
        <p:blipFill>
          <a:blip r:embed="rId2"/>
          <a:srcRect/>
          <a:stretch>
            <a:fillRect/>
          </a:stretch>
        </p:blipFill>
        <p:spPr bwMode="auto">
          <a:xfrm>
            <a:off x="1295400" y="2362200"/>
            <a:ext cx="5743575" cy="41243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Perquisite Knowledge of any programming language such as Java, PHP </a:t>
            </a:r>
            <a:r>
              <a:rPr lang="en-US" dirty="0" err="1" smtClean="0"/>
              <a:t>VB.Net</a:t>
            </a:r>
            <a:r>
              <a:rPr lang="en-US" dirty="0" smtClean="0"/>
              <a:t> etc.</a:t>
            </a:r>
          </a:p>
          <a:p>
            <a:r>
              <a:rPr lang="en-US" dirty="0" err="1" smtClean="0"/>
              <a:t>Webserver</a:t>
            </a:r>
            <a:r>
              <a:rPr lang="en-US" dirty="0" smtClean="0"/>
              <a:t> to host the developed web service.</a:t>
            </a:r>
          </a:p>
          <a:p>
            <a:pPr lvl="1"/>
            <a:r>
              <a:rPr lang="en-US" sz="2400" dirty="0" smtClean="0"/>
              <a:t>Oracle </a:t>
            </a:r>
            <a:r>
              <a:rPr lang="en-US" sz="2400" dirty="0" err="1" smtClean="0"/>
              <a:t>Weblogic</a:t>
            </a:r>
            <a:r>
              <a:rPr lang="en-US" sz="2400" dirty="0" smtClean="0"/>
              <a:t>, Glassfish Server, IIS Server or WAMP</a:t>
            </a:r>
          </a:p>
          <a:p>
            <a:r>
              <a:rPr lang="en-US" dirty="0" smtClean="0"/>
              <a:t>Client Program to be developed in any language.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Click the Next button and select </a:t>
            </a:r>
            <a:r>
              <a:rPr lang="en-US" dirty="0" err="1" smtClean="0"/>
              <a:t>jdk</a:t>
            </a:r>
            <a:r>
              <a:rPr lang="en-US" dirty="0" smtClean="0"/>
              <a:t> version.</a:t>
            </a:r>
            <a:endParaRPr lang="en-US" dirty="0"/>
          </a:p>
        </p:txBody>
      </p:sp>
      <p:pic>
        <p:nvPicPr>
          <p:cNvPr id="32770" name="Picture 2" descr="This image is described in surrounding text."/>
          <p:cNvPicPr>
            <a:picLocks noChangeAspect="1" noChangeArrowheads="1"/>
          </p:cNvPicPr>
          <p:nvPr/>
        </p:nvPicPr>
        <p:blipFill>
          <a:blip r:embed="rId2"/>
          <a:srcRect/>
          <a:stretch>
            <a:fillRect/>
          </a:stretch>
        </p:blipFill>
        <p:spPr bwMode="auto">
          <a:xfrm>
            <a:off x="1676400" y="2209800"/>
            <a:ext cx="5629275" cy="401002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219200"/>
            <a:ext cx="8229600" cy="990600"/>
          </a:xfrm>
        </p:spPr>
        <p:txBody>
          <a:bodyPr/>
          <a:lstStyle/>
          <a:p>
            <a:r>
              <a:rPr lang="en-US" dirty="0" smtClean="0"/>
              <a:t>Click Next</a:t>
            </a:r>
            <a:endParaRPr lang="en-US" dirty="0"/>
          </a:p>
        </p:txBody>
      </p:sp>
      <p:pic>
        <p:nvPicPr>
          <p:cNvPr id="33794" name="Picture 2" descr="This image is described in surrounding text."/>
          <p:cNvPicPr>
            <a:picLocks noChangeAspect="1" noChangeArrowheads="1"/>
          </p:cNvPicPr>
          <p:nvPr/>
        </p:nvPicPr>
        <p:blipFill>
          <a:blip r:embed="rId2"/>
          <a:srcRect/>
          <a:stretch>
            <a:fillRect/>
          </a:stretch>
        </p:blipFill>
        <p:spPr bwMode="auto">
          <a:xfrm>
            <a:off x="1219200" y="2438400"/>
            <a:ext cx="5724525" cy="41148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066800"/>
          </a:xfrm>
        </p:spPr>
        <p:txBody>
          <a:bodyPr/>
          <a:lstStyle/>
          <a:p>
            <a:r>
              <a:rPr lang="en-US" dirty="0" smtClean="0"/>
              <a:t>Click Next Button</a:t>
            </a:r>
            <a:endParaRPr lang="en-US" dirty="0"/>
          </a:p>
        </p:txBody>
      </p:sp>
      <p:pic>
        <p:nvPicPr>
          <p:cNvPr id="36866" name="Picture 2" descr="This image is described in surrounding text."/>
          <p:cNvPicPr>
            <a:picLocks noChangeAspect="1" noChangeArrowheads="1"/>
          </p:cNvPicPr>
          <p:nvPr/>
        </p:nvPicPr>
        <p:blipFill>
          <a:blip r:embed="rId2"/>
          <a:srcRect/>
          <a:stretch>
            <a:fillRect/>
          </a:stretch>
        </p:blipFill>
        <p:spPr bwMode="auto">
          <a:xfrm>
            <a:off x="1828800" y="2667000"/>
            <a:ext cx="4924425" cy="352425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295400"/>
          </a:xfrm>
        </p:spPr>
        <p:txBody>
          <a:bodyPr/>
          <a:lstStyle/>
          <a:p>
            <a:r>
              <a:rPr lang="en-US" dirty="0" smtClean="0"/>
              <a:t>The window shows installation summary , now click next button</a:t>
            </a:r>
            <a:endParaRPr lang="en-US" dirty="0"/>
          </a:p>
        </p:txBody>
      </p:sp>
      <p:pic>
        <p:nvPicPr>
          <p:cNvPr id="37890" name="Picture 2" descr="This image is described in surrounding text."/>
          <p:cNvPicPr>
            <a:picLocks noChangeAspect="1" noChangeArrowheads="1"/>
          </p:cNvPicPr>
          <p:nvPr/>
        </p:nvPicPr>
        <p:blipFill>
          <a:blip r:embed="rId2"/>
          <a:srcRect/>
          <a:stretch>
            <a:fillRect/>
          </a:stretch>
        </p:blipFill>
        <p:spPr bwMode="auto">
          <a:xfrm>
            <a:off x="1295400" y="2667000"/>
            <a:ext cx="5715000" cy="36957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838200"/>
          </a:xfrm>
        </p:spPr>
        <p:txBody>
          <a:bodyPr/>
          <a:lstStyle/>
          <a:p>
            <a:r>
              <a:rPr lang="en-US" dirty="0" smtClean="0"/>
              <a:t>Now installation is complete.</a:t>
            </a:r>
            <a:endParaRPr lang="en-US" dirty="0"/>
          </a:p>
        </p:txBody>
      </p:sp>
      <p:pic>
        <p:nvPicPr>
          <p:cNvPr id="38914" name="Picture 2" descr="This image is described in surrounding text."/>
          <p:cNvPicPr>
            <a:picLocks noChangeAspect="1" noChangeArrowheads="1"/>
          </p:cNvPicPr>
          <p:nvPr/>
        </p:nvPicPr>
        <p:blipFill>
          <a:blip r:embed="rId2"/>
          <a:srcRect/>
          <a:stretch>
            <a:fillRect/>
          </a:stretch>
        </p:blipFill>
        <p:spPr bwMode="auto">
          <a:xfrm>
            <a:off x="1600200" y="2514600"/>
            <a:ext cx="5734050" cy="412432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a:t>
            </a:r>
            <a:r>
              <a:rPr lang="en-US" dirty="0" err="1" smtClean="0"/>
              <a:t>WebLogic</a:t>
            </a:r>
            <a:r>
              <a:rPr lang="en-US" dirty="0" smtClean="0"/>
              <a:t> Server</a:t>
            </a:r>
            <a:endParaRPr lang="en-US" dirty="0"/>
          </a:p>
        </p:txBody>
      </p:sp>
      <p:sp>
        <p:nvSpPr>
          <p:cNvPr id="3" name="Content Placeholder 2"/>
          <p:cNvSpPr>
            <a:spLocks noGrp="1"/>
          </p:cNvSpPr>
          <p:nvPr>
            <p:ph idx="1"/>
          </p:nvPr>
        </p:nvSpPr>
        <p:spPr/>
        <p:txBody>
          <a:bodyPr/>
          <a:lstStyle/>
          <a:p>
            <a:r>
              <a:rPr lang="en-US" dirty="0" smtClean="0"/>
              <a:t>After installation, configuration wizards is used to configure the server such as </a:t>
            </a:r>
            <a:r>
              <a:rPr lang="en-US" dirty="0" err="1" smtClean="0"/>
              <a:t>ip</a:t>
            </a:r>
            <a:r>
              <a:rPr lang="en-US" dirty="0" smtClean="0"/>
              <a:t> address, port number etc.</a:t>
            </a:r>
          </a:p>
          <a:p>
            <a:r>
              <a:rPr lang="en-US" dirty="0" smtClean="0"/>
              <a:t>You can use </a:t>
            </a:r>
            <a:r>
              <a:rPr lang="en-US" dirty="0" err="1" smtClean="0"/>
              <a:t>QuickStart</a:t>
            </a:r>
            <a:r>
              <a:rPr lang="en-US" dirty="0" smtClean="0"/>
              <a:t> to create a starter domain using the Configuration Wizard. </a:t>
            </a:r>
          </a:p>
          <a:p>
            <a:endParaRPr lang="en-US" dirty="0" smtClean="0"/>
          </a:p>
          <a:p>
            <a:r>
              <a:rPr lang="en-US" dirty="0" smtClean="0"/>
              <a:t>To manually launch the </a:t>
            </a:r>
            <a:r>
              <a:rPr lang="en-US" dirty="0" err="1" smtClean="0"/>
              <a:t>QuickStart</a:t>
            </a:r>
            <a:r>
              <a:rPr lang="en-US" dirty="0" smtClean="0"/>
              <a:t> configuration wizard, run this executable:</a:t>
            </a:r>
          </a:p>
          <a:p>
            <a:r>
              <a:rPr lang="en-US" dirty="0" smtClean="0"/>
              <a:t>&lt;MY_HOME&gt;\</a:t>
            </a:r>
            <a:r>
              <a:rPr lang="en-US" dirty="0" err="1" smtClean="0"/>
              <a:t>utils</a:t>
            </a:r>
            <a:r>
              <a:rPr lang="en-US" dirty="0" smtClean="0"/>
              <a:t>\</a:t>
            </a:r>
            <a:r>
              <a:rPr lang="en-US" dirty="0" err="1" smtClean="0"/>
              <a:t>quickstart</a:t>
            </a:r>
            <a:r>
              <a:rPr lang="en-US" dirty="0" smtClean="0"/>
              <a:t>\quickstart.cmd</a:t>
            </a:r>
          </a:p>
          <a:p>
            <a:pPr lvl="1"/>
            <a:r>
              <a:rPr lang="en-US" sz="2400" dirty="0" smtClean="0"/>
              <a:t>MY_HOME is the directory where the server is installed.</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762000"/>
          </a:xfrm>
        </p:spPr>
        <p:txBody>
          <a:bodyPr>
            <a:normAutofit fontScale="92500" lnSpcReduction="10000"/>
          </a:bodyPr>
          <a:lstStyle/>
          <a:p>
            <a:r>
              <a:rPr lang="en-US" dirty="0" smtClean="0"/>
              <a:t>On the </a:t>
            </a:r>
            <a:r>
              <a:rPr lang="en-US" dirty="0" err="1" smtClean="0"/>
              <a:t>QuickStart</a:t>
            </a:r>
            <a:r>
              <a:rPr lang="en-US" dirty="0" smtClean="0"/>
              <a:t> links panel, select this link: Getting started with </a:t>
            </a:r>
            <a:r>
              <a:rPr lang="en-US" dirty="0" err="1" smtClean="0"/>
              <a:t>WebLogic</a:t>
            </a:r>
            <a:r>
              <a:rPr lang="en-US" dirty="0" smtClean="0"/>
              <a:t> Server 10.3.6</a:t>
            </a:r>
          </a:p>
          <a:p>
            <a:endParaRPr lang="en-US" dirty="0"/>
          </a:p>
        </p:txBody>
      </p:sp>
      <p:pic>
        <p:nvPicPr>
          <p:cNvPr id="39938" name="Picture 2" descr="This image is described in surrounding text."/>
          <p:cNvPicPr>
            <a:picLocks noChangeAspect="1" noChangeArrowheads="1"/>
          </p:cNvPicPr>
          <p:nvPr/>
        </p:nvPicPr>
        <p:blipFill>
          <a:blip r:embed="rId2"/>
          <a:srcRect/>
          <a:stretch>
            <a:fillRect/>
          </a:stretch>
        </p:blipFill>
        <p:spPr bwMode="auto">
          <a:xfrm>
            <a:off x="1295400" y="2057400"/>
            <a:ext cx="5334000" cy="3810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1447800"/>
          </a:xfrm>
        </p:spPr>
        <p:txBody>
          <a:bodyPr/>
          <a:lstStyle/>
          <a:p>
            <a:r>
              <a:rPr lang="en-US" dirty="0" smtClean="0"/>
              <a:t>On Welcome, click this radio button to create an Oracle </a:t>
            </a:r>
            <a:r>
              <a:rPr lang="en-US" dirty="0" err="1" smtClean="0"/>
              <a:t>WebLogic</a:t>
            </a:r>
            <a:r>
              <a:rPr lang="en-US" dirty="0" smtClean="0"/>
              <a:t> 10.3.6.0 domain in your projects directory.</a:t>
            </a:r>
            <a:endParaRPr lang="en-US" dirty="0"/>
          </a:p>
        </p:txBody>
      </p:sp>
      <p:pic>
        <p:nvPicPr>
          <p:cNvPr id="43010" name="Picture 2" descr="This image is described in surrounding text."/>
          <p:cNvPicPr>
            <a:picLocks noChangeAspect="1" noChangeArrowheads="1"/>
          </p:cNvPicPr>
          <p:nvPr/>
        </p:nvPicPr>
        <p:blipFill>
          <a:blip r:embed="rId2"/>
          <a:srcRect/>
          <a:stretch>
            <a:fillRect/>
          </a:stretch>
        </p:blipFill>
        <p:spPr bwMode="auto">
          <a:xfrm>
            <a:off x="1752600" y="2514600"/>
            <a:ext cx="5638800" cy="3886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2209800"/>
          </a:xfrm>
        </p:spPr>
        <p:txBody>
          <a:bodyPr>
            <a:normAutofit fontScale="92500" lnSpcReduction="20000"/>
          </a:bodyPr>
          <a:lstStyle/>
          <a:p>
            <a:r>
              <a:rPr lang="en-US" dirty="0" smtClean="0"/>
              <a:t>Create a new </a:t>
            </a:r>
            <a:r>
              <a:rPr lang="en-US" dirty="0" err="1" smtClean="0"/>
              <a:t>WebLogic</a:t>
            </a:r>
            <a:r>
              <a:rPr lang="en-US" dirty="0" smtClean="0"/>
              <a:t> domain</a:t>
            </a:r>
          </a:p>
          <a:p>
            <a:r>
              <a:rPr lang="en-US" dirty="0" smtClean="0"/>
              <a:t>On Select Domain Source, click this radio button:</a:t>
            </a:r>
          </a:p>
          <a:p>
            <a:r>
              <a:rPr lang="en-US" dirty="0" smtClean="0"/>
              <a:t>Generate a domain configured automatically to support the following products</a:t>
            </a:r>
          </a:p>
          <a:p>
            <a:r>
              <a:rPr lang="en-US" dirty="0" smtClean="0"/>
              <a:t>In this section, ensure this default check box is also selected:</a:t>
            </a:r>
          </a:p>
          <a:p>
            <a:r>
              <a:rPr lang="en-US" dirty="0" smtClean="0"/>
              <a:t>Basic </a:t>
            </a:r>
            <a:r>
              <a:rPr lang="en-US" dirty="0" err="1" smtClean="0"/>
              <a:t>WebLogic</a:t>
            </a:r>
            <a:r>
              <a:rPr lang="en-US" dirty="0" smtClean="0"/>
              <a:t> Server Domain - 10.3.6.0 [wlserver_10.3]*</a:t>
            </a:r>
          </a:p>
          <a:p>
            <a:endParaRPr lang="en-US" dirty="0"/>
          </a:p>
        </p:txBody>
      </p:sp>
      <p:pic>
        <p:nvPicPr>
          <p:cNvPr id="44034" name="Picture 2" descr="This image is described in surrounding text."/>
          <p:cNvPicPr>
            <a:picLocks noChangeAspect="1" noChangeArrowheads="1"/>
          </p:cNvPicPr>
          <p:nvPr/>
        </p:nvPicPr>
        <p:blipFill>
          <a:blip r:embed="rId2"/>
          <a:srcRect/>
          <a:stretch>
            <a:fillRect/>
          </a:stretch>
        </p:blipFill>
        <p:spPr bwMode="auto">
          <a:xfrm>
            <a:off x="1676400" y="2609849"/>
            <a:ext cx="5905500" cy="42481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Define domain name and click Next</a:t>
            </a:r>
            <a:endParaRPr lang="en-US" dirty="0"/>
          </a:p>
        </p:txBody>
      </p:sp>
      <p:pic>
        <p:nvPicPr>
          <p:cNvPr id="45058" name="Picture 2" descr="This image is described in surrounding text."/>
          <p:cNvPicPr>
            <a:picLocks noChangeAspect="1" noChangeArrowheads="1"/>
          </p:cNvPicPr>
          <p:nvPr/>
        </p:nvPicPr>
        <p:blipFill>
          <a:blip r:embed="rId2"/>
          <a:srcRect/>
          <a:stretch>
            <a:fillRect/>
          </a:stretch>
        </p:blipFill>
        <p:spPr bwMode="auto">
          <a:xfrm>
            <a:off x="1981200" y="2057400"/>
            <a:ext cx="5791200" cy="43719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of Web Service in Java using Netbeans</a:t>
            </a:r>
            <a:endParaRPr lang="en-US" dirty="0"/>
          </a:p>
        </p:txBody>
      </p:sp>
      <p:sp>
        <p:nvSpPr>
          <p:cNvPr id="3" name="Content Placeholder 2"/>
          <p:cNvSpPr>
            <a:spLocks noGrp="1"/>
          </p:cNvSpPr>
          <p:nvPr>
            <p:ph idx="1"/>
          </p:nvPr>
        </p:nvSpPr>
        <p:spPr/>
        <p:txBody>
          <a:bodyPr/>
          <a:lstStyle/>
          <a:p>
            <a:r>
              <a:rPr lang="en-US" dirty="0" smtClean="0"/>
              <a:t>Netbeans IDE helps the developers to easily develop and test the web services. </a:t>
            </a:r>
          </a:p>
          <a:p>
            <a:r>
              <a:rPr lang="en-US" dirty="0" smtClean="0"/>
              <a:t>Web service developed in Netbeans can be deployed to any server such as Glassfish server, </a:t>
            </a:r>
            <a:r>
              <a:rPr lang="en-US" dirty="0" err="1" smtClean="0"/>
              <a:t>Jboss</a:t>
            </a:r>
            <a:r>
              <a:rPr lang="en-US" dirty="0" smtClean="0"/>
              <a:t> server, </a:t>
            </a:r>
            <a:r>
              <a:rPr lang="en-US" dirty="0" err="1" smtClean="0"/>
              <a:t>Weblogic</a:t>
            </a:r>
            <a:r>
              <a:rPr lang="en-US" dirty="0" smtClean="0"/>
              <a:t> server.</a:t>
            </a:r>
          </a:p>
          <a:p>
            <a:r>
              <a:rPr lang="en-US" dirty="0" smtClean="0"/>
              <a:t>We can easily create web service client also in Netbeans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838200"/>
            <a:ext cx="8229600" cy="2133600"/>
          </a:xfrm>
        </p:spPr>
        <p:txBody>
          <a:bodyPr/>
          <a:lstStyle/>
          <a:p>
            <a:r>
              <a:rPr lang="en-US" dirty="0" smtClean="0"/>
              <a:t>On Configure Administrator User Name and Password, complete the fields for user name and password for the default user that will start the domain.</a:t>
            </a:r>
            <a:endParaRPr lang="en-US" dirty="0"/>
          </a:p>
        </p:txBody>
      </p:sp>
      <p:pic>
        <p:nvPicPr>
          <p:cNvPr id="46082" name="Picture 2" descr="This image is described in surrounding text."/>
          <p:cNvPicPr>
            <a:picLocks noChangeAspect="1" noChangeArrowheads="1"/>
          </p:cNvPicPr>
          <p:nvPr/>
        </p:nvPicPr>
        <p:blipFill>
          <a:blip r:embed="rId2"/>
          <a:srcRect/>
          <a:stretch>
            <a:fillRect/>
          </a:stretch>
        </p:blipFill>
        <p:spPr bwMode="auto">
          <a:xfrm>
            <a:off x="1828800" y="2362200"/>
            <a:ext cx="5562600" cy="3657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143000"/>
            <a:ext cx="8229600" cy="1600200"/>
          </a:xfrm>
        </p:spPr>
        <p:txBody>
          <a:bodyPr/>
          <a:lstStyle/>
          <a:p>
            <a:r>
              <a:rPr lang="en-US" dirty="0" smtClean="0"/>
              <a:t>Click on Next Button</a:t>
            </a:r>
            <a:endParaRPr lang="en-US" dirty="0"/>
          </a:p>
        </p:txBody>
      </p:sp>
      <p:pic>
        <p:nvPicPr>
          <p:cNvPr id="47106" name="Picture 2" descr="This image is described in surrounding text."/>
          <p:cNvPicPr>
            <a:picLocks noChangeAspect="1" noChangeArrowheads="1"/>
          </p:cNvPicPr>
          <p:nvPr/>
        </p:nvPicPr>
        <p:blipFill>
          <a:blip r:embed="rId2"/>
          <a:srcRect/>
          <a:stretch>
            <a:fillRect/>
          </a:stretch>
        </p:blipFill>
        <p:spPr bwMode="auto">
          <a:xfrm>
            <a:off x="1524000" y="1752600"/>
            <a:ext cx="6019800" cy="44958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1447800"/>
          </a:xfrm>
        </p:spPr>
        <p:txBody>
          <a:bodyPr>
            <a:normAutofit fontScale="92500" lnSpcReduction="20000"/>
          </a:bodyPr>
          <a:lstStyle/>
          <a:p>
            <a:r>
              <a:rPr lang="en-US" dirty="0" smtClean="0"/>
              <a:t>On Select Optional Configuration, select these check boxes to modify the server settings:</a:t>
            </a:r>
          </a:p>
          <a:p>
            <a:r>
              <a:rPr lang="en-US" dirty="0" smtClean="0"/>
              <a:t>Administration Server</a:t>
            </a:r>
          </a:p>
          <a:p>
            <a:r>
              <a:rPr lang="en-US" dirty="0" smtClean="0"/>
              <a:t>Managed Servers, Clusters and Machines</a:t>
            </a:r>
          </a:p>
          <a:p>
            <a:endParaRPr lang="en-US" dirty="0"/>
          </a:p>
        </p:txBody>
      </p:sp>
      <p:pic>
        <p:nvPicPr>
          <p:cNvPr id="48130" name="Picture 2" descr="This image is described in surrounding text."/>
          <p:cNvPicPr>
            <a:picLocks noChangeAspect="1" noChangeArrowheads="1"/>
          </p:cNvPicPr>
          <p:nvPr/>
        </p:nvPicPr>
        <p:blipFill>
          <a:blip r:embed="rId2"/>
          <a:srcRect/>
          <a:stretch>
            <a:fillRect/>
          </a:stretch>
        </p:blipFill>
        <p:spPr bwMode="auto">
          <a:xfrm>
            <a:off x="1295400" y="2286000"/>
            <a:ext cx="5943600" cy="4114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276601"/>
          </a:xfrm>
        </p:spPr>
        <p:txBody>
          <a:bodyPr>
            <a:normAutofit fontScale="92500" lnSpcReduction="20000"/>
          </a:bodyPr>
          <a:lstStyle/>
          <a:p>
            <a:r>
              <a:rPr lang="en-US" dirty="0" smtClean="0"/>
              <a:t>On Configure the Administration Server, complete these fields:</a:t>
            </a:r>
          </a:p>
          <a:p>
            <a:pPr lvl="1"/>
            <a:r>
              <a:rPr lang="en-US" dirty="0" smtClean="0"/>
              <a:t>Name</a:t>
            </a:r>
          </a:p>
          <a:p>
            <a:pPr lvl="1"/>
            <a:r>
              <a:rPr lang="en-US" dirty="0" smtClean="0"/>
              <a:t>Enter a name for the Administration Server. For example:</a:t>
            </a:r>
          </a:p>
          <a:p>
            <a:pPr lvl="1"/>
            <a:r>
              <a:rPr lang="en-US" dirty="0" err="1" smtClean="0"/>
              <a:t>AdminServer</a:t>
            </a:r>
            <a:endParaRPr lang="en-US" dirty="0" smtClean="0"/>
          </a:p>
          <a:p>
            <a:pPr lvl="1"/>
            <a:r>
              <a:rPr lang="en-US" dirty="0" smtClean="0"/>
              <a:t>Listen address</a:t>
            </a:r>
          </a:p>
          <a:p>
            <a:pPr lvl="1"/>
            <a:r>
              <a:rPr lang="en-US" dirty="0" smtClean="0"/>
              <a:t>Listen Port</a:t>
            </a:r>
          </a:p>
          <a:p>
            <a:endParaRPr lang="en-US" dirty="0"/>
          </a:p>
        </p:txBody>
      </p:sp>
      <p:pic>
        <p:nvPicPr>
          <p:cNvPr id="49154" name="Picture 2" descr="This image is described in surrounding text."/>
          <p:cNvPicPr>
            <a:picLocks noChangeAspect="1" noChangeArrowheads="1"/>
          </p:cNvPicPr>
          <p:nvPr/>
        </p:nvPicPr>
        <p:blipFill>
          <a:blip r:embed="rId2"/>
          <a:srcRect/>
          <a:stretch>
            <a:fillRect/>
          </a:stretch>
        </p:blipFill>
        <p:spPr bwMode="auto">
          <a:xfrm>
            <a:off x="3733800" y="2819400"/>
            <a:ext cx="4857750" cy="38100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990600"/>
          </a:xfrm>
        </p:spPr>
        <p:txBody>
          <a:bodyPr/>
          <a:lstStyle/>
          <a:p>
            <a:r>
              <a:rPr lang="en-US" dirty="0" smtClean="0"/>
              <a:t>Click Next until following screen appears</a:t>
            </a:r>
          </a:p>
          <a:p>
            <a:r>
              <a:rPr lang="en-US" dirty="0" smtClean="0"/>
              <a:t>Click on Create Button to create a server.</a:t>
            </a:r>
          </a:p>
          <a:p>
            <a:endParaRPr lang="en-US" dirty="0"/>
          </a:p>
        </p:txBody>
      </p:sp>
      <p:pic>
        <p:nvPicPr>
          <p:cNvPr id="50178" name="Picture 2" descr="This image is described in surrounding text."/>
          <p:cNvPicPr>
            <a:picLocks noChangeAspect="1" noChangeArrowheads="1"/>
          </p:cNvPicPr>
          <p:nvPr/>
        </p:nvPicPr>
        <p:blipFill>
          <a:blip r:embed="rId2"/>
          <a:srcRect/>
          <a:stretch>
            <a:fillRect/>
          </a:stretch>
        </p:blipFill>
        <p:spPr bwMode="auto">
          <a:xfrm>
            <a:off x="1295400" y="1752600"/>
            <a:ext cx="6400800" cy="4724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1371600"/>
          </a:xfrm>
        </p:spPr>
        <p:txBody>
          <a:bodyPr/>
          <a:lstStyle/>
          <a:p>
            <a:r>
              <a:rPr lang="en-US" dirty="0" smtClean="0"/>
              <a:t>On Creating Domain, when the Progress bar indicates the process is 100% complete, click the Done button to exit the wizard.</a:t>
            </a:r>
            <a:endParaRPr lang="en-US" dirty="0"/>
          </a:p>
        </p:txBody>
      </p:sp>
      <p:pic>
        <p:nvPicPr>
          <p:cNvPr id="51202" name="Picture 2" descr="This image is described in surrounding text."/>
          <p:cNvPicPr>
            <a:picLocks noChangeAspect="1" noChangeArrowheads="1"/>
          </p:cNvPicPr>
          <p:nvPr/>
        </p:nvPicPr>
        <p:blipFill>
          <a:blip r:embed="rId2"/>
          <a:srcRect/>
          <a:stretch>
            <a:fillRect/>
          </a:stretch>
        </p:blipFill>
        <p:spPr bwMode="auto">
          <a:xfrm>
            <a:off x="1905000" y="1828800"/>
            <a:ext cx="5915025" cy="424815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To run the </a:t>
            </a:r>
            <a:r>
              <a:rPr lang="en-US" dirty="0" err="1" smtClean="0"/>
              <a:t>weblogic</a:t>
            </a:r>
            <a:r>
              <a:rPr lang="en-US" dirty="0" smtClean="0"/>
              <a:t> server, open the browser and go to following URL:</a:t>
            </a:r>
          </a:p>
          <a:p>
            <a:pPr lvl="2"/>
            <a:r>
              <a:rPr lang="en-US" dirty="0" smtClean="0"/>
              <a:t>http://ip:port/console</a:t>
            </a:r>
          </a:p>
          <a:p>
            <a:pPr lvl="2"/>
            <a:r>
              <a:rPr lang="en-US" dirty="0" smtClean="0"/>
              <a:t>For example your local </a:t>
            </a:r>
            <a:r>
              <a:rPr lang="en-US" dirty="0" err="1" smtClean="0"/>
              <a:t>ip</a:t>
            </a:r>
            <a:r>
              <a:rPr lang="en-US" dirty="0" smtClean="0"/>
              <a:t> is 172.31.134.3 and port number you configured in previous step is 7001 then the admin page address will be:</a:t>
            </a:r>
          </a:p>
          <a:p>
            <a:pPr lvl="2"/>
            <a:r>
              <a:rPr lang="en-US" dirty="0" smtClean="0"/>
              <a:t>http://172.31.134.3:7001/console.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of Web service in </a:t>
            </a:r>
            <a:r>
              <a:rPr lang="en-US" dirty="0" err="1" smtClean="0"/>
              <a:t>WebLogic</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Open the admin page of the server by opening the following link:</a:t>
            </a:r>
          </a:p>
          <a:p>
            <a:pPr lvl="1"/>
            <a:r>
              <a:rPr lang="en-US" sz="2400" dirty="0" smtClean="0">
                <a:hlinkClick r:id="rId2"/>
              </a:rPr>
              <a:t>http://172.31.134.3:7001/console</a:t>
            </a:r>
            <a:endParaRPr lang="en-US" sz="2400" dirty="0" smtClean="0"/>
          </a:p>
          <a:p>
            <a:pPr lvl="1"/>
            <a:r>
              <a:rPr lang="en-US" sz="2400" dirty="0" smtClean="0"/>
              <a:t>Fill the username and password details in the form</a:t>
            </a:r>
            <a:endParaRPr lang="en-US" sz="2400" dirty="0"/>
          </a:p>
        </p:txBody>
      </p:sp>
      <p:pic>
        <p:nvPicPr>
          <p:cNvPr id="52226" name="Picture 2"/>
          <p:cNvPicPr>
            <a:picLocks noChangeAspect="1" noChangeArrowheads="1"/>
          </p:cNvPicPr>
          <p:nvPr/>
        </p:nvPicPr>
        <p:blipFill>
          <a:blip r:embed="rId3"/>
          <a:srcRect/>
          <a:stretch>
            <a:fillRect/>
          </a:stretch>
        </p:blipFill>
        <p:spPr bwMode="auto">
          <a:xfrm>
            <a:off x="1219200" y="3200400"/>
            <a:ext cx="5757333" cy="3238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381000" y="304800"/>
            <a:ext cx="8763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Click on Configure application link in home page</a:t>
            </a:r>
            <a:endParaRPr lang="en-US" dirty="0"/>
          </a:p>
        </p:txBody>
      </p:sp>
      <p:pic>
        <p:nvPicPr>
          <p:cNvPr id="5" name="Picture 4" descr="8.JPG"/>
          <p:cNvPicPr>
            <a:picLocks noChangeAspect="1"/>
          </p:cNvPicPr>
          <p:nvPr/>
        </p:nvPicPr>
        <p:blipFill>
          <a:blip r:embed="rId2"/>
          <a:stretch>
            <a:fillRect/>
          </a:stretch>
        </p:blipFill>
        <p:spPr>
          <a:xfrm>
            <a:off x="533400" y="2743200"/>
            <a:ext cx="8296275" cy="27813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Web service Development</a:t>
            </a:r>
            <a:endParaRPr lang="en-US" dirty="0"/>
          </a:p>
        </p:txBody>
      </p:sp>
      <p:sp>
        <p:nvSpPr>
          <p:cNvPr id="3" name="Content Placeholder 2"/>
          <p:cNvSpPr>
            <a:spLocks noGrp="1"/>
          </p:cNvSpPr>
          <p:nvPr>
            <p:ph idx="1"/>
          </p:nvPr>
        </p:nvSpPr>
        <p:spPr>
          <a:xfrm>
            <a:off x="457200" y="1143000"/>
            <a:ext cx="8229600" cy="1066800"/>
          </a:xfrm>
        </p:spPr>
        <p:txBody>
          <a:bodyPr>
            <a:normAutofit fontScale="92500" lnSpcReduction="20000"/>
          </a:bodyPr>
          <a:lstStyle/>
          <a:p>
            <a:r>
              <a:rPr lang="en-US" dirty="0" smtClean="0"/>
              <a:t>In Netbeans starts new web project, and select Java Web</a:t>
            </a:r>
          </a:p>
          <a:p>
            <a:r>
              <a:rPr lang="en-US" dirty="0" smtClean="0"/>
              <a:t>Select Web Application in window as shown in fig. and click next</a:t>
            </a:r>
          </a:p>
          <a:p>
            <a:endParaRPr lang="en-US" dirty="0"/>
          </a:p>
        </p:txBody>
      </p:sp>
      <p:pic>
        <p:nvPicPr>
          <p:cNvPr id="4" name="Picture 3" descr="1.JPG"/>
          <p:cNvPicPr>
            <a:picLocks noChangeAspect="1"/>
          </p:cNvPicPr>
          <p:nvPr/>
        </p:nvPicPr>
        <p:blipFill>
          <a:blip r:embed="rId2"/>
          <a:stretch>
            <a:fillRect/>
          </a:stretch>
        </p:blipFill>
        <p:spPr>
          <a:xfrm>
            <a:off x="1447800" y="2514600"/>
            <a:ext cx="5867400" cy="408167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Click on Install button to deploy a web application</a:t>
            </a:r>
            <a:endParaRPr lang="en-US" dirty="0"/>
          </a:p>
        </p:txBody>
      </p:sp>
      <p:pic>
        <p:nvPicPr>
          <p:cNvPr id="5" name="Picture 4" descr="11.JPG"/>
          <p:cNvPicPr>
            <a:picLocks noChangeAspect="1"/>
          </p:cNvPicPr>
          <p:nvPr/>
        </p:nvPicPr>
        <p:blipFill>
          <a:blip r:embed="rId2"/>
          <a:stretch>
            <a:fillRect/>
          </a:stretch>
        </p:blipFill>
        <p:spPr>
          <a:xfrm>
            <a:off x="685800" y="2209800"/>
            <a:ext cx="7391400" cy="25908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2971800"/>
          </a:xfrm>
        </p:spPr>
        <p:txBody>
          <a:bodyPr/>
          <a:lstStyle/>
          <a:p>
            <a:r>
              <a:rPr lang="en-US" dirty="0" smtClean="0"/>
              <a:t>Select the path of the </a:t>
            </a:r>
            <a:r>
              <a:rPr lang="en-US" dirty="0" err="1" smtClean="0"/>
              <a:t>webservice</a:t>
            </a:r>
            <a:r>
              <a:rPr lang="en-US" dirty="0" smtClean="0"/>
              <a:t>, where the “</a:t>
            </a:r>
            <a:r>
              <a:rPr lang="en-US" dirty="0" err="1" smtClean="0"/>
              <a:t>webapplication.war</a:t>
            </a:r>
            <a:r>
              <a:rPr lang="en-US" dirty="0" smtClean="0"/>
              <a:t>” is stored.</a:t>
            </a:r>
          </a:p>
          <a:p>
            <a:r>
              <a:rPr lang="en-US" dirty="0" smtClean="0"/>
              <a:t>And select the application and click Next</a:t>
            </a:r>
            <a:endParaRPr lang="en-US" dirty="0"/>
          </a:p>
        </p:txBody>
      </p:sp>
      <p:pic>
        <p:nvPicPr>
          <p:cNvPr id="4" name="Picture 3" descr="10.JPG"/>
          <p:cNvPicPr>
            <a:picLocks noChangeAspect="1"/>
          </p:cNvPicPr>
          <p:nvPr/>
        </p:nvPicPr>
        <p:blipFill>
          <a:blip r:embed="rId2"/>
          <a:stretch>
            <a:fillRect/>
          </a:stretch>
        </p:blipFill>
        <p:spPr>
          <a:xfrm>
            <a:off x="1219200" y="3200400"/>
            <a:ext cx="7010400" cy="24384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Now click Next, until the process is not finish.</a:t>
            </a:r>
          </a:p>
          <a:p>
            <a:endParaRPr lang="en-US" dirty="0"/>
          </a:p>
        </p:txBody>
      </p:sp>
      <p:pic>
        <p:nvPicPr>
          <p:cNvPr id="4" name="Picture 3" descr="12.JPG"/>
          <p:cNvPicPr>
            <a:picLocks noChangeAspect="1"/>
          </p:cNvPicPr>
          <p:nvPr/>
        </p:nvPicPr>
        <p:blipFill>
          <a:blip r:embed="rId2"/>
          <a:stretch>
            <a:fillRect/>
          </a:stretch>
        </p:blipFill>
        <p:spPr>
          <a:xfrm>
            <a:off x="762000" y="2438400"/>
            <a:ext cx="8077200" cy="420974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1981200"/>
          </a:xfrm>
        </p:spPr>
        <p:txBody>
          <a:bodyPr/>
          <a:lstStyle/>
          <a:p>
            <a:r>
              <a:rPr lang="en-US" dirty="0" smtClean="0"/>
              <a:t>Following screen shows, your application deployed successfully.</a:t>
            </a:r>
          </a:p>
          <a:p>
            <a:r>
              <a:rPr lang="en-US" dirty="0" smtClean="0"/>
              <a:t>Now you can test your web service by clicking on Testing Tab.</a:t>
            </a:r>
            <a:endParaRPr lang="en-US" dirty="0"/>
          </a:p>
        </p:txBody>
      </p:sp>
      <p:pic>
        <p:nvPicPr>
          <p:cNvPr id="4" name="Picture 3" descr="13.JPG"/>
          <p:cNvPicPr>
            <a:picLocks noChangeAspect="1"/>
          </p:cNvPicPr>
          <p:nvPr/>
        </p:nvPicPr>
        <p:blipFill>
          <a:blip r:embed="rId2"/>
          <a:stretch>
            <a:fillRect/>
          </a:stretch>
        </p:blipFill>
        <p:spPr>
          <a:xfrm>
            <a:off x="685800" y="1600200"/>
            <a:ext cx="7315200" cy="456818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838200"/>
          </a:xfrm>
        </p:spPr>
        <p:txBody>
          <a:bodyPr>
            <a:normAutofit lnSpcReduction="10000"/>
          </a:bodyPr>
          <a:lstStyle/>
          <a:p>
            <a:r>
              <a:rPr lang="en-US" dirty="0" smtClean="0"/>
              <a:t>To Test the web service click on ?</a:t>
            </a:r>
            <a:r>
              <a:rPr lang="en-US" dirty="0" err="1" smtClean="0"/>
              <a:t>wsdl</a:t>
            </a:r>
            <a:r>
              <a:rPr lang="en-US" dirty="0" smtClean="0"/>
              <a:t> link on following screen</a:t>
            </a:r>
            <a:endParaRPr lang="en-US" dirty="0"/>
          </a:p>
        </p:txBody>
      </p:sp>
      <p:pic>
        <p:nvPicPr>
          <p:cNvPr id="4" name="Picture 3" descr="14.JPG"/>
          <p:cNvPicPr>
            <a:picLocks noChangeAspect="1"/>
          </p:cNvPicPr>
          <p:nvPr/>
        </p:nvPicPr>
        <p:blipFill>
          <a:blip r:embed="rId2"/>
          <a:stretch>
            <a:fillRect/>
          </a:stretch>
        </p:blipFill>
        <p:spPr>
          <a:xfrm>
            <a:off x="381000" y="1676400"/>
            <a:ext cx="8763000" cy="3930851"/>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990600"/>
          </a:xfrm>
        </p:spPr>
        <p:txBody>
          <a:bodyPr/>
          <a:lstStyle/>
          <a:p>
            <a:r>
              <a:rPr lang="en-US" dirty="0" smtClean="0"/>
              <a:t>After Clicking on ?</a:t>
            </a:r>
            <a:r>
              <a:rPr lang="en-US" dirty="0" err="1" smtClean="0"/>
              <a:t>wsdl</a:t>
            </a:r>
            <a:r>
              <a:rPr lang="en-US" dirty="0" smtClean="0"/>
              <a:t> link you will get WSDL file of your web service.</a:t>
            </a:r>
          </a:p>
          <a:p>
            <a:endParaRPr lang="en-US" dirty="0"/>
          </a:p>
        </p:txBody>
      </p:sp>
      <p:pic>
        <p:nvPicPr>
          <p:cNvPr id="5" name="Picture 4" descr="wsdl1.PNG"/>
          <p:cNvPicPr>
            <a:picLocks noChangeAspect="1"/>
          </p:cNvPicPr>
          <p:nvPr/>
        </p:nvPicPr>
        <p:blipFill>
          <a:blip r:embed="rId2"/>
          <a:stretch>
            <a:fillRect/>
          </a:stretch>
        </p:blipFill>
        <p:spPr>
          <a:xfrm>
            <a:off x="381000" y="1219200"/>
            <a:ext cx="8382000" cy="54102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 </a:t>
            </a:r>
            <a:r>
              <a:rPr lang="en-US" dirty="0" err="1" smtClean="0"/>
              <a:t>Contd</a:t>
            </a:r>
            <a:r>
              <a:rPr lang="en-US" dirty="0" smtClean="0"/>
              <a:t>’</a:t>
            </a:r>
            <a:endParaRPr lang="en-US" dirty="0"/>
          </a:p>
        </p:txBody>
      </p:sp>
      <p:pic>
        <p:nvPicPr>
          <p:cNvPr id="4" name="Picture 3" descr="wsdl2.PNG"/>
          <p:cNvPicPr>
            <a:picLocks noChangeAspect="1"/>
          </p:cNvPicPr>
          <p:nvPr/>
        </p:nvPicPr>
        <p:blipFill>
          <a:blip r:embed="rId2"/>
          <a:stretch>
            <a:fillRect/>
          </a:stretch>
        </p:blipFill>
        <p:spPr>
          <a:xfrm>
            <a:off x="228600" y="1524000"/>
            <a:ext cx="8763000" cy="50657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pic>
        <p:nvPicPr>
          <p:cNvPr id="4" name="Picture 3" descr="schema.PNG"/>
          <p:cNvPicPr>
            <a:picLocks noChangeAspect="1"/>
          </p:cNvPicPr>
          <p:nvPr/>
        </p:nvPicPr>
        <p:blipFill>
          <a:blip r:embed="rId2"/>
          <a:stretch>
            <a:fillRect/>
          </a:stretch>
        </p:blipFill>
        <p:spPr>
          <a:xfrm>
            <a:off x="436934" y="1447800"/>
            <a:ext cx="8707066" cy="503942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Web Service Client application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webservice</a:t>
            </a:r>
            <a:r>
              <a:rPr lang="en-US" dirty="0" smtClean="0"/>
              <a:t> is now ready and deployed in </a:t>
            </a:r>
            <a:r>
              <a:rPr lang="en-US" dirty="0" err="1" smtClean="0"/>
              <a:t>weblogic</a:t>
            </a:r>
            <a:r>
              <a:rPr lang="en-US" dirty="0" smtClean="0"/>
              <a:t> server.</a:t>
            </a:r>
          </a:p>
          <a:p>
            <a:r>
              <a:rPr lang="en-US" dirty="0" smtClean="0"/>
              <a:t>The web service can be used by any client by exchanging the SOAP massage.</a:t>
            </a:r>
          </a:p>
          <a:p>
            <a:r>
              <a:rPr lang="en-US" dirty="0" smtClean="0"/>
              <a:t>To test the developed </a:t>
            </a:r>
            <a:r>
              <a:rPr lang="en-US" dirty="0" err="1" smtClean="0"/>
              <a:t>webservice</a:t>
            </a:r>
            <a:r>
              <a:rPr lang="en-US" dirty="0" smtClean="0"/>
              <a:t>, we will create client in PHP.</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SOAP Client</a:t>
            </a:r>
            <a:endParaRPr lang="en-US" dirty="0"/>
          </a:p>
        </p:txBody>
      </p:sp>
      <p:sp>
        <p:nvSpPr>
          <p:cNvPr id="3" name="Content Placeholder 2"/>
          <p:cNvSpPr>
            <a:spLocks noGrp="1"/>
          </p:cNvSpPr>
          <p:nvPr>
            <p:ph idx="1"/>
          </p:nvPr>
        </p:nvSpPr>
        <p:spPr/>
        <p:txBody>
          <a:bodyPr/>
          <a:lstStyle/>
          <a:p>
            <a:r>
              <a:rPr lang="en-US" dirty="0" smtClean="0"/>
              <a:t>To develop any application</a:t>
            </a:r>
          </a:p>
          <a:p>
            <a:pPr lvl="1"/>
            <a:r>
              <a:rPr lang="en-US" sz="2400" dirty="0" smtClean="0"/>
              <a:t>Perquisite knowledge of WAMP or LAMP</a:t>
            </a:r>
          </a:p>
          <a:p>
            <a:pPr lvl="1"/>
            <a:r>
              <a:rPr lang="en-US" sz="2400" dirty="0" smtClean="0"/>
              <a:t>Basic PHP</a:t>
            </a:r>
          </a:p>
          <a:p>
            <a:pPr marL="342900" lvl="1" indent="-342900">
              <a:buFont typeface="Arial" pitchFamily="34" charset="0"/>
              <a:buChar char="•"/>
            </a:pPr>
            <a:r>
              <a:rPr lang="en-US" sz="2600" dirty="0"/>
              <a:t>Assuming your using WAMP,</a:t>
            </a:r>
          </a:p>
          <a:p>
            <a:pPr marL="342900" lvl="1" indent="-342900">
              <a:buFont typeface="Arial" pitchFamily="34" charset="0"/>
              <a:buChar char="•"/>
            </a:pPr>
            <a:r>
              <a:rPr lang="en-US" sz="2600" dirty="0"/>
              <a:t>First create directory in under the “www” directory in WAMP location.</a:t>
            </a:r>
          </a:p>
          <a:p>
            <a:pPr lvl="1"/>
            <a:r>
              <a:rPr lang="en-US" sz="2400" dirty="0"/>
              <a:t>Let the directory name is “client”</a:t>
            </a:r>
          </a:p>
          <a:p>
            <a:pPr lvl="1"/>
            <a:r>
              <a:rPr lang="en-US" sz="2400" dirty="0"/>
              <a:t>Create a </a:t>
            </a:r>
            <a:r>
              <a:rPr lang="en-US" sz="2400" dirty="0" err="1"/>
              <a:t>php</a:t>
            </a:r>
            <a:r>
              <a:rPr lang="en-US" sz="2400" dirty="0"/>
              <a:t> file named as “webclient.php” in this directory.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143000"/>
            <a:ext cx="8229600" cy="609600"/>
          </a:xfrm>
        </p:spPr>
        <p:txBody>
          <a:bodyPr/>
          <a:lstStyle/>
          <a:p>
            <a:r>
              <a:rPr lang="en-US" dirty="0" smtClean="0"/>
              <a:t>Name your project and click next</a:t>
            </a:r>
            <a:endParaRPr lang="en-US" dirty="0"/>
          </a:p>
        </p:txBody>
      </p:sp>
      <p:pic>
        <p:nvPicPr>
          <p:cNvPr id="4" name="Picture 3" descr="2.JPG"/>
          <p:cNvPicPr>
            <a:picLocks noChangeAspect="1"/>
          </p:cNvPicPr>
          <p:nvPr/>
        </p:nvPicPr>
        <p:blipFill>
          <a:blip r:embed="rId2"/>
          <a:stretch>
            <a:fillRect/>
          </a:stretch>
        </p:blipFill>
        <p:spPr>
          <a:xfrm>
            <a:off x="762000" y="1676400"/>
            <a:ext cx="7058025" cy="4867275"/>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for SOAP Client in PHP</a:t>
            </a:r>
            <a:endParaRPr lang="en-US" dirty="0"/>
          </a:p>
        </p:txBody>
      </p:sp>
      <p:sp>
        <p:nvSpPr>
          <p:cNvPr id="3" name="Content Placeholder 2"/>
          <p:cNvSpPr>
            <a:spLocks noGrp="1"/>
          </p:cNvSpPr>
          <p:nvPr>
            <p:ph idx="1"/>
          </p:nvPr>
        </p:nvSpPr>
        <p:spPr/>
        <p:txBody>
          <a:bodyPr/>
          <a:lstStyle/>
          <a:p>
            <a:r>
              <a:rPr lang="en-US" dirty="0" smtClean="0"/>
              <a:t>To execute the SOAP client in PHP, we have to enable soap extension package in “php.ini” file.</a:t>
            </a:r>
          </a:p>
          <a:p>
            <a:r>
              <a:rPr lang="en-US" dirty="0" smtClean="0"/>
              <a:t>To do so,  locate this file in (only for </a:t>
            </a:r>
            <a:r>
              <a:rPr lang="en-US" dirty="0" err="1" smtClean="0"/>
              <a:t>wamp</a:t>
            </a:r>
            <a:r>
              <a:rPr lang="en-US" dirty="0" smtClean="0"/>
              <a:t> server) </a:t>
            </a:r>
            <a:r>
              <a:rPr lang="en-US" dirty="0" smtClean="0"/>
              <a:t>“C:\</a:t>
            </a:r>
            <a:r>
              <a:rPr lang="en-US" dirty="0" smtClean="0"/>
              <a:t>wamp\bin\php\php5.3.0” and open “php.ini” file in notepad or any editor.</a:t>
            </a:r>
          </a:p>
          <a:p>
            <a:r>
              <a:rPr lang="en-US" dirty="0" smtClean="0"/>
              <a:t>Now search for the following line in the file</a:t>
            </a:r>
          </a:p>
          <a:p>
            <a:pPr>
              <a:buNone/>
            </a:pPr>
            <a:r>
              <a:rPr lang="en-US" dirty="0" smtClean="0"/>
              <a:t>		;extension=php_soap.dll</a:t>
            </a:r>
          </a:p>
          <a:p>
            <a:r>
              <a:rPr lang="en-US" dirty="0" smtClean="0"/>
              <a:t>And remove the semicolon to enable the soap.</a:t>
            </a:r>
          </a:p>
          <a:p>
            <a:r>
              <a:rPr lang="en-US" dirty="0" smtClean="0"/>
              <a:t>Now save the file and restart the </a:t>
            </a:r>
            <a:r>
              <a:rPr lang="en-US" dirty="0" err="1" smtClean="0"/>
              <a:t>wamp</a:t>
            </a:r>
            <a:r>
              <a:rPr lang="en-US" dirty="0" smtClean="0"/>
              <a:t> server.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webclient.php</a:t>
            </a:r>
            <a:endParaRPr lang="en-US" dirty="0"/>
          </a:p>
        </p:txBody>
      </p:sp>
      <p:pic>
        <p:nvPicPr>
          <p:cNvPr id="5" name="Picture 4" descr="php client.PNG"/>
          <p:cNvPicPr>
            <a:picLocks noChangeAspect="1"/>
          </p:cNvPicPr>
          <p:nvPr/>
        </p:nvPicPr>
        <p:blipFill>
          <a:blip r:embed="rId2"/>
          <a:stretch>
            <a:fillRect/>
          </a:stretch>
        </p:blipFill>
        <p:spPr>
          <a:xfrm>
            <a:off x="152400" y="1371600"/>
            <a:ext cx="8839200" cy="52578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previous program:</a:t>
            </a:r>
          </a:p>
          <a:p>
            <a:pPr lvl="1"/>
            <a:r>
              <a:rPr lang="en-US" dirty="0" smtClean="0"/>
              <a:t>“var1” and “var2” are the input argument that are defined in WSDL document.</a:t>
            </a:r>
          </a:p>
          <a:p>
            <a:pPr lvl="1"/>
            <a:r>
              <a:rPr lang="en-US" dirty="0" smtClean="0"/>
              <a:t>“SUM” is the name of the function defined in web service.</a:t>
            </a:r>
          </a:p>
          <a:p>
            <a:pPr lvl="1"/>
            <a:r>
              <a:rPr lang="en-US" dirty="0" smtClean="0"/>
              <a:t>Above program will call the function “SUM” in “Calculator” </a:t>
            </a:r>
            <a:r>
              <a:rPr lang="en-US" dirty="0" err="1" smtClean="0"/>
              <a:t>webservice</a:t>
            </a:r>
            <a:r>
              <a:rPr lang="en-US" dirty="0" smtClean="0"/>
              <a:t>.</a:t>
            </a:r>
          </a:p>
          <a:p>
            <a:pPr lvl="1"/>
            <a:r>
              <a:rPr lang="en-US" dirty="0" smtClean="0"/>
              <a:t>The SOAP call will return the SUM of two input arguments.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2133600"/>
          </a:xfrm>
        </p:spPr>
        <p:txBody>
          <a:bodyPr/>
          <a:lstStyle/>
          <a:p>
            <a:r>
              <a:rPr lang="en-US" dirty="0" smtClean="0"/>
              <a:t>Let </a:t>
            </a:r>
            <a:r>
              <a:rPr lang="en-US" dirty="0" err="1" smtClean="0"/>
              <a:t>wamp</a:t>
            </a:r>
            <a:r>
              <a:rPr lang="en-US" dirty="0" smtClean="0"/>
              <a:t> server is running on  IP 172.31.34.6 then</a:t>
            </a:r>
          </a:p>
          <a:p>
            <a:r>
              <a:rPr lang="en-US" dirty="0" smtClean="0"/>
              <a:t>To run the </a:t>
            </a:r>
            <a:r>
              <a:rPr lang="en-US" dirty="0" err="1" smtClean="0"/>
              <a:t>webclient</a:t>
            </a:r>
            <a:r>
              <a:rPr lang="en-US" dirty="0" smtClean="0"/>
              <a:t> open browser and go to following URL</a:t>
            </a:r>
          </a:p>
          <a:p>
            <a:pPr lvl="1"/>
            <a:r>
              <a:rPr lang="en-US" dirty="0" smtClean="0"/>
              <a:t>http://172.31.34.6/client/webclient.php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81000" y="838201"/>
            <a:ext cx="8229600" cy="2057400"/>
          </a:xfrm>
        </p:spPr>
        <p:txBody>
          <a:bodyPr>
            <a:normAutofit lnSpcReduction="10000"/>
          </a:bodyPr>
          <a:lstStyle/>
          <a:p>
            <a:pPr algn="just"/>
            <a:r>
              <a:rPr lang="en-US" dirty="0" smtClean="0"/>
              <a:t>Select the server from the drop-down list, </a:t>
            </a:r>
          </a:p>
          <a:p>
            <a:pPr algn="just"/>
            <a:r>
              <a:rPr lang="en-US" dirty="0" smtClean="0"/>
              <a:t>Glassfish is the default server of Netbeans, if you want to use any other web server then temporary select the Glassfish server and later we can deploy the application in another server.</a:t>
            </a:r>
            <a:endParaRPr lang="en-US" dirty="0"/>
          </a:p>
        </p:txBody>
      </p:sp>
      <p:pic>
        <p:nvPicPr>
          <p:cNvPr id="4" name="Picture 3" descr="3.JPG"/>
          <p:cNvPicPr>
            <a:picLocks noChangeAspect="1"/>
          </p:cNvPicPr>
          <p:nvPr/>
        </p:nvPicPr>
        <p:blipFill>
          <a:blip r:embed="rId2"/>
          <a:stretch>
            <a:fillRect/>
          </a:stretch>
        </p:blipFill>
        <p:spPr>
          <a:xfrm>
            <a:off x="1828800" y="2895600"/>
            <a:ext cx="5407824" cy="3733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533400" y="1143000"/>
            <a:ext cx="8229600" cy="1295400"/>
          </a:xfrm>
        </p:spPr>
        <p:txBody>
          <a:bodyPr/>
          <a:lstStyle/>
          <a:p>
            <a:pPr algn="just"/>
            <a:r>
              <a:rPr lang="en-US" dirty="0" smtClean="0"/>
              <a:t>After clicking on finish, a web application will be created in your Netbeans, can be seen in Project Explorer window. </a:t>
            </a:r>
            <a:endParaRPr lang="en-US" dirty="0"/>
          </a:p>
        </p:txBody>
      </p:sp>
      <p:pic>
        <p:nvPicPr>
          <p:cNvPr id="4" name="Picture 3" descr="4.JPG"/>
          <p:cNvPicPr>
            <a:picLocks noChangeAspect="1"/>
          </p:cNvPicPr>
          <p:nvPr/>
        </p:nvPicPr>
        <p:blipFill>
          <a:blip r:embed="rId2"/>
          <a:stretch>
            <a:fillRect/>
          </a:stretch>
        </p:blipFill>
        <p:spPr>
          <a:xfrm>
            <a:off x="2209800" y="2362200"/>
            <a:ext cx="4257675" cy="3733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219200"/>
            <a:ext cx="8229600" cy="4525963"/>
          </a:xfrm>
        </p:spPr>
        <p:txBody>
          <a:bodyPr/>
          <a:lstStyle/>
          <a:p>
            <a:r>
              <a:rPr lang="en-US" dirty="0" smtClean="0"/>
              <a:t>Now Right Click on the your Web Service project and Select New-&gt;</a:t>
            </a:r>
            <a:r>
              <a:rPr lang="en-US" dirty="0" err="1" smtClean="0"/>
              <a:t>WebService</a:t>
            </a:r>
            <a:r>
              <a:rPr lang="en-US" dirty="0" smtClean="0"/>
              <a:t> option</a:t>
            </a:r>
          </a:p>
          <a:p>
            <a:endParaRPr lang="en-US" dirty="0"/>
          </a:p>
        </p:txBody>
      </p:sp>
      <p:pic>
        <p:nvPicPr>
          <p:cNvPr id="1026" name="Picture 2"/>
          <p:cNvPicPr>
            <a:picLocks noChangeAspect="1" noChangeArrowheads="1"/>
          </p:cNvPicPr>
          <p:nvPr/>
        </p:nvPicPr>
        <p:blipFill>
          <a:blip r:embed="rId2"/>
          <a:srcRect t="33918" r="64000"/>
          <a:stretch>
            <a:fillRect/>
          </a:stretch>
        </p:blipFill>
        <p:spPr bwMode="auto">
          <a:xfrm>
            <a:off x="1143000" y="2209800"/>
            <a:ext cx="5486400" cy="430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762000"/>
            <a:ext cx="8229600" cy="1447800"/>
          </a:xfrm>
        </p:spPr>
        <p:txBody>
          <a:bodyPr>
            <a:normAutofit/>
          </a:bodyPr>
          <a:lstStyle/>
          <a:p>
            <a:r>
              <a:rPr lang="en-US" sz="2400" dirty="0" smtClean="0"/>
              <a:t>Now give the name of the Web Service and package name.</a:t>
            </a:r>
          </a:p>
          <a:p>
            <a:r>
              <a:rPr lang="en-US" sz="2400" dirty="0" smtClean="0"/>
              <a:t>Package name could be any of your choice.</a:t>
            </a:r>
            <a:endParaRPr lang="en-US" sz="2400" dirty="0"/>
          </a:p>
        </p:txBody>
      </p:sp>
      <p:pic>
        <p:nvPicPr>
          <p:cNvPr id="4" name="Picture 3" descr="5.JPG"/>
          <p:cNvPicPr>
            <a:picLocks noChangeAspect="1"/>
          </p:cNvPicPr>
          <p:nvPr/>
        </p:nvPicPr>
        <p:blipFill>
          <a:blip r:embed="rId2"/>
          <a:stretch>
            <a:fillRect/>
          </a:stretch>
        </p:blipFill>
        <p:spPr>
          <a:xfrm>
            <a:off x="1219200" y="1676400"/>
            <a:ext cx="6373745" cy="49720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1410</Words>
  <Application>Microsoft Office PowerPoint</Application>
  <PresentationFormat>On-screen Show (4:3)</PresentationFormat>
  <Paragraphs>162</Paragraphs>
  <Slides>53</Slides>
  <Notes>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Web Service Development</vt:lpstr>
      <vt:lpstr>Requirements</vt:lpstr>
      <vt:lpstr>Development of Web Service in Java using Netbeans</vt:lpstr>
      <vt:lpstr>Steps to Web service Development</vt:lpstr>
      <vt:lpstr>Contd…</vt:lpstr>
      <vt:lpstr>Contd…</vt:lpstr>
      <vt:lpstr>Contd…</vt:lpstr>
      <vt:lpstr>Contd…</vt:lpstr>
      <vt:lpstr>Contd…</vt:lpstr>
      <vt:lpstr>Contd…</vt:lpstr>
      <vt:lpstr>Contd…</vt:lpstr>
      <vt:lpstr>Slide 12</vt:lpstr>
      <vt:lpstr>Slide 13</vt:lpstr>
      <vt:lpstr>Contd…</vt:lpstr>
      <vt:lpstr>Contd…</vt:lpstr>
      <vt:lpstr>Web Service Deployment</vt:lpstr>
      <vt:lpstr>WebLogic Installation</vt:lpstr>
      <vt:lpstr>Contd…</vt:lpstr>
      <vt:lpstr>Contd…</vt:lpstr>
      <vt:lpstr>Contd…</vt:lpstr>
      <vt:lpstr>Contd…</vt:lpstr>
      <vt:lpstr>Slide 22</vt:lpstr>
      <vt:lpstr>Slide 23</vt:lpstr>
      <vt:lpstr>Contd…</vt:lpstr>
      <vt:lpstr>Configuration of WebLogic Server</vt:lpstr>
      <vt:lpstr>Contd…</vt:lpstr>
      <vt:lpstr>Contd…</vt:lpstr>
      <vt:lpstr>Slide 28</vt:lpstr>
      <vt:lpstr>Contd…</vt:lpstr>
      <vt:lpstr>Slide 30</vt:lpstr>
      <vt:lpstr>Contd…</vt:lpstr>
      <vt:lpstr>Slide 32</vt:lpstr>
      <vt:lpstr>Slide 33</vt:lpstr>
      <vt:lpstr>Slide 34</vt:lpstr>
      <vt:lpstr>Slide 35</vt:lpstr>
      <vt:lpstr>Contd…</vt:lpstr>
      <vt:lpstr>Deployment of Web service in WebLogic</vt:lpstr>
      <vt:lpstr>Slide 38</vt:lpstr>
      <vt:lpstr>Contd…</vt:lpstr>
      <vt:lpstr>Contd…</vt:lpstr>
      <vt:lpstr>Contd…</vt:lpstr>
      <vt:lpstr>Contd…</vt:lpstr>
      <vt:lpstr>Slide 43</vt:lpstr>
      <vt:lpstr>Contd…</vt:lpstr>
      <vt:lpstr>Slide 45</vt:lpstr>
      <vt:lpstr>WSDL Contd’</vt:lpstr>
      <vt:lpstr>Namespace</vt:lpstr>
      <vt:lpstr>Developing Web Service Client application</vt:lpstr>
      <vt:lpstr>PHP SOAP Client</vt:lpstr>
      <vt:lpstr>Configuration for SOAP Client in PHP</vt:lpstr>
      <vt:lpstr>PHP webclient.php</vt:lpstr>
      <vt:lpstr>Slide 52</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mnnit</dc:creator>
  <cp:lastModifiedBy>mnnit</cp:lastModifiedBy>
  <cp:revision>50</cp:revision>
  <dcterms:created xsi:type="dcterms:W3CDTF">2018-01-08T05:33:09Z</dcterms:created>
  <dcterms:modified xsi:type="dcterms:W3CDTF">2019-04-01T10:33:29Z</dcterms:modified>
</cp:coreProperties>
</file>