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8" r:id="rId7"/>
    <p:sldId id="271" r:id="rId8"/>
    <p:sldId id="272" r:id="rId9"/>
    <p:sldId id="273" r:id="rId10"/>
    <p:sldId id="267" r:id="rId11"/>
    <p:sldId id="276" r:id="rId12"/>
    <p:sldId id="258" r:id="rId13"/>
    <p:sldId id="277" r:id="rId14"/>
    <p:sldId id="280" r:id="rId15"/>
    <p:sldId id="287" r:id="rId16"/>
    <p:sldId id="291" r:id="rId17"/>
    <p:sldId id="289" r:id="rId18"/>
    <p:sldId id="292" r:id="rId19"/>
    <p:sldId id="293" r:id="rId20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나눔스퀘어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B567D-1897-4C85-AA87-793B9716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CC937-FB8D-41BA-9009-48647FFB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47024-FC9C-496B-8D1E-B28D6333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01BD-18B3-4D3C-A7F5-5378D8C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010D8-8F00-440A-9FAD-8218249C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FD5D-FB2F-4535-BA35-C8391C7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62A98-2F2E-44EF-8B51-0BD33148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4DFD8-E2B4-4793-9326-57E193A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35CA-FF1D-47F4-89B6-4475674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D1657-558B-4D12-9A8B-FFA0EFB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6CE97-254B-4654-AAC3-9F7F5DCE2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D31BE-507B-4552-8E82-AF7579FC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7A61-18A8-4552-B331-5786D47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DDE5-28FE-4044-8D64-D4AC7BF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1D054-4A62-4539-8631-ABE7E64C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D164-63EB-4DA6-BE67-65498284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3343F-14CD-4A20-A783-7C3DB83A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FC6D6-070B-4A18-908E-7F6B8C72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44725-FB71-4807-9068-6DF1DB92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63DE-271D-43B6-B80F-A6D0646F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3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513E-A37E-41F6-B98A-5EC971E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A7604-20A8-4725-AB53-0C342E72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8447E-AAB4-4564-BF94-698F20D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A46CA-BFFA-4003-9E3F-013E4A7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A8EE6-E447-4BC0-A56A-34365F0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C50A-E9D7-40D1-81E6-E31885B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47B64-67F3-4340-AB16-975D02B2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D25AA-7397-4EBD-9104-49058E6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A58C1-A245-4943-AD54-FEA0E283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71C38-50D1-4F9C-9CE0-D98C2BF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10F7-8BA0-42AC-8082-EBE3420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9AD1A-7216-4DFE-B528-A8CFE87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4347D-58DF-4FF9-96F3-618B2D31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BBB12-0F23-4160-B4D2-1FA726BE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271DD-73B6-4AD8-8D2C-A356FED3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4571D-8935-4555-91A5-700D3253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248D3-6736-45B0-BBDE-677E1198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0FA0E-6C03-4F75-B97C-E193FBD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0F8C45-95FF-4C92-92E3-5963634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07A36-89CA-4EAC-821A-6B7ED4D0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3142E-566C-48EE-91E7-14F85DFD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0701E-FBD6-4FE8-A168-D0EFA9E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9CB5-47A0-408A-B67B-88C6904F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1BE15-1A91-48FC-9CA8-FFE1A227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23DA07-A3D1-40C0-99F0-BBF7A0C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46020-C035-48F9-8346-56780892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463BF-FA1D-4EDA-9331-90D3B7A9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466B4-36C0-4AF0-9B40-04CAA2F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0E0B1-922C-46FC-9A1C-8072AA99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1402-5A15-4764-81A0-18F5B14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08EC4-7356-4E14-923A-78147617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D5FDA-F870-4047-BC25-BCD9C96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C084-9193-4259-AF27-BD0DE6E4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1F99-BA88-4E00-9EEC-419908DF0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9D82C-31EA-45F1-851E-B1388A247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3290-55CF-4C27-9E2C-255405E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992A2-C1C3-4513-9B71-8466471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102A-A085-4133-97B2-89338FF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22F4E0-625D-4CFA-9AD1-1CBC63C4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86260-3862-43A8-B187-F996E230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2BDC-F440-44AB-B5FA-0A5EBA2F7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2E868D0-558A-4BD4-86A1-40043A7E0D20}" type="datetimeFigureOut">
              <a:rPr lang="ko-KR" altLang="en-US" smtClean="0"/>
              <a:pPr/>
              <a:t>2018-01-11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BB21-A6AD-4749-A12C-F2D11916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D91D-75F2-4F06-86EC-87258F73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1B4B4AC-62D9-4304-8F6C-673BA8C3EA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D7B9BE-A5CF-4519-98B3-AF223C8F2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게임 프로그래밍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2118B-9E84-4BCA-B8AB-581CDDB4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프로토타입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4849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E6E2A-F2B8-47B5-81D3-EA15CDBC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DE997-5691-45CB-A80B-F57F329F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CirEff</a:t>
            </a:r>
            <a:r>
              <a:rPr lang="ko-KR" altLang="en-US" dirty="0"/>
              <a:t>는 하나의 프로토타입으로 여러 개의 </a:t>
            </a:r>
            <a:r>
              <a:rPr lang="en-US" altLang="ko-KR" dirty="0" err="1"/>
              <a:t>PointEff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B803D-7DEE-486B-A010-E70687EC5D46}"/>
              </a:ext>
            </a:extLst>
          </p:cNvPr>
          <p:cNvSpPr/>
          <p:nvPr/>
        </p:nvSpPr>
        <p:spPr>
          <a:xfrm>
            <a:off x="931817" y="3080849"/>
            <a:ext cx="43259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PointEff_info1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info1_;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PointEff_info2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info2_;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 *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newPointEff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PointEff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(info1_, info2_);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2D47DC-B46E-45F4-AD00-FA0FCB23C253}"/>
              </a:ext>
            </a:extLst>
          </p:cNvPr>
          <p:cNvSpPr/>
          <p:nvPr/>
        </p:nvSpPr>
        <p:spPr>
          <a:xfrm>
            <a:off x="6303264" y="30808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PointEff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portotype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_;</a:t>
            </a: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prototype_mgr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spawner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portotype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newPointEff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spawner.spawn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66C6569-04B1-43DC-BC66-1C6A1FC1C774}"/>
              </a:ext>
            </a:extLst>
          </p:cNvPr>
          <p:cNvSpPr/>
          <p:nvPr/>
        </p:nvSpPr>
        <p:spPr>
          <a:xfrm>
            <a:off x="5511800" y="3771900"/>
            <a:ext cx="584200" cy="86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5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1AAE3-8A15-4EC3-A4F8-966412E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좀 더 프로토타입 패턴처럼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A6A67-ED4A-4405-9B82-B73A70BE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</a:t>
            </a:r>
            <a:r>
              <a:rPr lang="en-US" altLang="ko-KR" dirty="0" err="1"/>
              <a:t>PointEff</a:t>
            </a:r>
            <a:r>
              <a:rPr lang="ko-KR" altLang="en-US" dirty="0"/>
              <a:t>를 동적으로 편집해 </a:t>
            </a:r>
            <a:r>
              <a:rPr lang="en-US" altLang="ko-KR" dirty="0" err="1"/>
              <a:t>CirEff</a:t>
            </a:r>
            <a:r>
              <a:rPr lang="ko-KR" altLang="en-US" dirty="0" err="1"/>
              <a:t>만들어내기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21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상태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08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05B54C-47C8-4B8B-882B-105C50E7FFE5}"/>
              </a:ext>
            </a:extLst>
          </p:cNvPr>
          <p:cNvSpPr/>
          <p:nvPr/>
        </p:nvSpPr>
        <p:spPr>
          <a:xfrm>
            <a:off x="7493000" y="3637280"/>
            <a:ext cx="2857500" cy="78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C8170E-0A20-4946-9909-9263F6BB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8B7BF-77CD-4749-8685-1F158530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객체의 상태에 따라 달라지는 동작이 많이 들어있을 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</a:t>
            </a:r>
            <a:r>
              <a:rPr lang="ko-KR" altLang="en-US" dirty="0">
                <a:solidFill>
                  <a:srgbClr val="FF0000"/>
                </a:solidFill>
              </a:rPr>
              <a:t>동작을 상태에 </a:t>
            </a:r>
            <a:r>
              <a:rPr lang="ko-KR" altLang="en-US" dirty="0" err="1">
                <a:solidFill>
                  <a:srgbClr val="FF0000"/>
                </a:solidFill>
              </a:rPr>
              <a:t>위임</a:t>
            </a:r>
            <a:r>
              <a:rPr lang="ko-KR" altLang="en-US" dirty="0" err="1"/>
              <a:t>하는것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6F7E46-4A0F-4EB3-934D-5354D0356D15}"/>
              </a:ext>
            </a:extLst>
          </p:cNvPr>
          <p:cNvSpPr/>
          <p:nvPr/>
        </p:nvSpPr>
        <p:spPr>
          <a:xfrm>
            <a:off x="838200" y="4424680"/>
            <a:ext cx="11277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엎드리기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075251-AE37-4DD8-AA7B-10C2A8544C36}"/>
              </a:ext>
            </a:extLst>
          </p:cNvPr>
          <p:cNvSpPr/>
          <p:nvPr/>
        </p:nvSpPr>
        <p:spPr>
          <a:xfrm>
            <a:off x="2974340" y="3429000"/>
            <a:ext cx="11277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서기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F677D7-95F2-4A94-B23D-1DD98B3D2086}"/>
              </a:ext>
            </a:extLst>
          </p:cNvPr>
          <p:cNvSpPr/>
          <p:nvPr/>
        </p:nvSpPr>
        <p:spPr>
          <a:xfrm>
            <a:off x="2974340" y="5501957"/>
            <a:ext cx="11277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내려찍기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E3791-F55F-49AF-8F8B-A2DFFDFA5A04}"/>
              </a:ext>
            </a:extLst>
          </p:cNvPr>
          <p:cNvSpPr/>
          <p:nvPr/>
        </p:nvSpPr>
        <p:spPr>
          <a:xfrm>
            <a:off x="5107940" y="4417060"/>
            <a:ext cx="11277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5654D73-94A9-4812-A59D-45EDA395CDE3}"/>
              </a:ext>
            </a:extLst>
          </p:cNvPr>
          <p:cNvCxnSpPr>
            <a:stCxn id="26" idx="0"/>
            <a:endCxn id="28" idx="1"/>
          </p:cNvCxnSpPr>
          <p:nvPr/>
        </p:nvCxnSpPr>
        <p:spPr>
          <a:xfrm rot="5400000" flipH="1" flipV="1">
            <a:off x="1794510" y="3244850"/>
            <a:ext cx="787400" cy="157226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D3BFF93-2095-4C62-A1C9-71A39ED99AF7}"/>
              </a:ext>
            </a:extLst>
          </p:cNvPr>
          <p:cNvCxnSpPr>
            <a:stCxn id="28" idx="2"/>
            <a:endCxn id="26" idx="3"/>
          </p:cNvCxnSpPr>
          <p:nvPr/>
        </p:nvCxnSpPr>
        <p:spPr>
          <a:xfrm rot="5400000">
            <a:off x="2358390" y="3453130"/>
            <a:ext cx="787400" cy="157226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FC34372-10E0-483C-9522-7E7A5DBF2FD0}"/>
              </a:ext>
            </a:extLst>
          </p:cNvPr>
          <p:cNvCxnSpPr>
            <a:stCxn id="30" idx="2"/>
            <a:endCxn id="29" idx="3"/>
          </p:cNvCxnSpPr>
          <p:nvPr/>
        </p:nvCxnSpPr>
        <p:spPr>
          <a:xfrm rot="5400000">
            <a:off x="4448652" y="4487068"/>
            <a:ext cx="876617" cy="156972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9A996E7-3FAA-43DC-94BF-33B62B9FC9AF}"/>
              </a:ext>
            </a:extLst>
          </p:cNvPr>
          <p:cNvCxnSpPr>
            <a:stCxn id="28" idx="3"/>
            <a:endCxn id="30" idx="0"/>
          </p:cNvCxnSpPr>
          <p:nvPr/>
        </p:nvCxnSpPr>
        <p:spPr>
          <a:xfrm>
            <a:off x="4102100" y="3637280"/>
            <a:ext cx="1569720" cy="77978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CD7B66-0646-45C5-8A2B-39E974A7BB30}"/>
              </a:ext>
            </a:extLst>
          </p:cNvPr>
          <p:cNvSpPr txBox="1"/>
          <p:nvPr/>
        </p:nvSpPr>
        <p:spPr>
          <a:xfrm>
            <a:off x="7734300" y="38455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img</a:t>
            </a:r>
            <a:r>
              <a:rPr lang="en-US" altLang="ko-KR" dirty="0">
                <a:latin typeface="Consolas" panose="020B0609020204030204" pitchFamily="49" charset="0"/>
              </a:rPr>
              <a:t>=“</a:t>
            </a:r>
            <a:r>
              <a:rPr lang="en-US" altLang="ko-KR" dirty="0" err="1">
                <a:latin typeface="Consolas" panose="020B0609020204030204" pitchFamily="49" charset="0"/>
              </a:rPr>
              <a:t>standing_img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A57CEC-A2CC-4517-913C-E9C55069ADFF}"/>
              </a:ext>
            </a:extLst>
          </p:cNvPr>
          <p:cNvSpPr/>
          <p:nvPr/>
        </p:nvSpPr>
        <p:spPr>
          <a:xfrm>
            <a:off x="7761728" y="3428999"/>
            <a:ext cx="11277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서기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E62AE9-4D52-48C9-91DC-C7C79FE98B5A}"/>
              </a:ext>
            </a:extLst>
          </p:cNvPr>
          <p:cNvSpPr/>
          <p:nvPr/>
        </p:nvSpPr>
        <p:spPr>
          <a:xfrm>
            <a:off x="7493000" y="4996617"/>
            <a:ext cx="2857500" cy="78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12314-EAB7-4DA8-87BB-6A2D703A595A}"/>
              </a:ext>
            </a:extLst>
          </p:cNvPr>
          <p:cNvSpPr txBox="1"/>
          <p:nvPr/>
        </p:nvSpPr>
        <p:spPr>
          <a:xfrm>
            <a:off x="7734300" y="520489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img</a:t>
            </a:r>
            <a:r>
              <a:rPr lang="en-US" altLang="ko-KR" dirty="0">
                <a:latin typeface="Consolas" panose="020B0609020204030204" pitchFamily="49" charset="0"/>
              </a:rPr>
              <a:t>=“</a:t>
            </a:r>
            <a:r>
              <a:rPr lang="en-US" altLang="ko-KR" dirty="0" err="1">
                <a:latin typeface="Consolas" panose="020B0609020204030204" pitchFamily="49" charset="0"/>
              </a:rPr>
              <a:t>jumping_img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7E11AB-503B-463B-9AF0-E9965975DCFB}"/>
              </a:ext>
            </a:extLst>
          </p:cNvPr>
          <p:cNvSpPr/>
          <p:nvPr/>
        </p:nvSpPr>
        <p:spPr>
          <a:xfrm>
            <a:off x="7761728" y="4788336"/>
            <a:ext cx="11277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D092-42B4-4C23-A5C9-A515CFF62D71}"/>
              </a:ext>
            </a:extLst>
          </p:cNvPr>
          <p:cNvSpPr txBox="1"/>
          <p:nvPr/>
        </p:nvSpPr>
        <p:spPr>
          <a:xfrm>
            <a:off x="1304151" y="326794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놓기↓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03F90-FF4A-4D2E-905D-97D98A8EF701}"/>
              </a:ext>
            </a:extLst>
          </p:cNvPr>
          <p:cNvSpPr txBox="1"/>
          <p:nvPr/>
        </p:nvSpPr>
        <p:spPr>
          <a:xfrm>
            <a:off x="2521707" y="425600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누르기↓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8F26F-290D-4EA4-8345-D6FB37ADDDA3}"/>
              </a:ext>
            </a:extLst>
          </p:cNvPr>
          <p:cNvSpPr txBox="1"/>
          <p:nvPr/>
        </p:nvSpPr>
        <p:spPr>
          <a:xfrm>
            <a:off x="4575045" y="531348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누르기↓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A6504-74FD-4204-8002-F8950B7C6182}"/>
              </a:ext>
            </a:extLst>
          </p:cNvPr>
          <p:cNvSpPr txBox="1"/>
          <p:nvPr/>
        </p:nvSpPr>
        <p:spPr>
          <a:xfrm>
            <a:off x="4749028" y="324897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누르기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13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C4ED-DF75-41DC-86C5-8A557968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패턴의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9B24-8A99-40AE-B0F2-309B313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현재 상태를 열거자 타입으로 분리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상태 인터페이스 정의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상태별</a:t>
            </a:r>
            <a:r>
              <a:rPr lang="ko-KR" altLang="en-US" dirty="0"/>
              <a:t> 클래스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81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5587-BF5C-4259-8156-69BDA83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상태를 열거자 타입으로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05F61-68F4-40F3-92EF-C60704EB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23" y="1574727"/>
            <a:ext cx="3952589" cy="45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3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5587-BF5C-4259-8156-69BDA83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인터페이스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09FF7-F2F3-4D39-B625-5EF191C9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745"/>
            <a:ext cx="12192000" cy="19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5587-BF5C-4259-8156-69BDA83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상태별</a:t>
            </a:r>
            <a:r>
              <a:rPr lang="ko-KR" altLang="en-US" dirty="0"/>
              <a:t> 클래스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672D4-F846-46C1-BF98-093927A0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598"/>
            <a:ext cx="12192000" cy="47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E6E2A-F2B8-47B5-81D3-EA15CDBC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0BFDDE-BD04-4A10-97FC-BB2196D7C5D8}"/>
              </a:ext>
            </a:extLst>
          </p:cNvPr>
          <p:cNvSpPr/>
          <p:nvPr/>
        </p:nvSpPr>
        <p:spPr>
          <a:xfrm>
            <a:off x="838200" y="1690688"/>
            <a:ext cx="5042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switch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_){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use1_one_state++;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use2_one_state--;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dirty="0">
                <a:latin typeface="Consolas" panose="020B0609020204030204" pitchFamily="49" charset="0"/>
              </a:rPr>
              <a:t>use1_two_state += 2;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3A49C04-CC12-4E26-87CA-FA31674F821E}"/>
              </a:ext>
            </a:extLst>
          </p:cNvPr>
          <p:cNvSpPr/>
          <p:nvPr/>
        </p:nvSpPr>
        <p:spPr>
          <a:xfrm>
            <a:off x="4954605" y="2377445"/>
            <a:ext cx="789272" cy="112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C7B80E-3011-4C90-85AC-E2A89FE7C070}"/>
              </a:ext>
            </a:extLst>
          </p:cNvPr>
          <p:cNvSpPr/>
          <p:nvPr/>
        </p:nvSpPr>
        <p:spPr>
          <a:xfrm>
            <a:off x="6575769" y="1777280"/>
            <a:ext cx="4522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_-&gt;update(*this)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BA64A1-1DA8-4EAD-B66A-EF5311FFDA93}"/>
              </a:ext>
            </a:extLst>
          </p:cNvPr>
          <p:cNvSpPr/>
          <p:nvPr/>
        </p:nvSpPr>
        <p:spPr>
          <a:xfrm>
            <a:off x="6575769" y="30841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state_one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::update(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CirEff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use1_one_state++;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use2_one_state--;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state_two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::update(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CirEff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use1_two_state += 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141D73-D23D-4175-B852-2F94A7B660FC}"/>
              </a:ext>
            </a:extLst>
          </p:cNvPr>
          <p:cNvSpPr/>
          <p:nvPr/>
        </p:nvSpPr>
        <p:spPr>
          <a:xfrm>
            <a:off x="6990080" y="2214880"/>
            <a:ext cx="3190240" cy="5994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DE2B2-025F-4954-B979-71A211503051}"/>
              </a:ext>
            </a:extLst>
          </p:cNvPr>
          <p:cNvSpPr txBox="1"/>
          <p:nvPr/>
        </p:nvSpPr>
        <p:spPr>
          <a:xfrm>
            <a:off x="8968129" y="18494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동작이 상태에 위임 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99C3B-FB36-4105-9305-8CA21FC61BC2}"/>
              </a:ext>
            </a:extLst>
          </p:cNvPr>
          <p:cNvSpPr/>
          <p:nvPr/>
        </p:nvSpPr>
        <p:spPr>
          <a:xfrm>
            <a:off x="6990080" y="3952240"/>
            <a:ext cx="2489200" cy="5994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D6C3A-9918-4D16-AEFB-BE30A2CE08F3}"/>
              </a:ext>
            </a:extLst>
          </p:cNvPr>
          <p:cNvSpPr/>
          <p:nvPr/>
        </p:nvSpPr>
        <p:spPr>
          <a:xfrm>
            <a:off x="6990080" y="5527040"/>
            <a:ext cx="2966720" cy="447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263D85A-8300-4F55-9DD6-852801272450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6990080" y="4251960"/>
            <a:ext cx="12700" cy="1498600"/>
          </a:xfrm>
          <a:prstGeom prst="bentConnector3">
            <a:avLst>
              <a:gd name="adj1" fmla="val 788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A6ECA8-FE3D-499B-9BFB-41E25959AC30}"/>
              </a:ext>
            </a:extLst>
          </p:cNvPr>
          <p:cNvSpPr txBox="1"/>
          <p:nvPr/>
        </p:nvSpPr>
        <p:spPr>
          <a:xfrm>
            <a:off x="3540542" y="547634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변수의 필드가 분리 됨</a:t>
            </a:r>
          </a:p>
        </p:txBody>
      </p:sp>
    </p:spTree>
    <p:extLst>
      <p:ext uri="{BB962C8B-B14F-4D97-AF65-F5344CB8AC3E}">
        <p14:creationId xmlns:p14="http://schemas.microsoft.com/office/powerpoint/2010/main" val="364335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170E-0A20-4946-9909-9263F6BB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패턴의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8B7BF-77CD-4749-8685-1F158530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 워크의 씬</a:t>
            </a:r>
          </a:p>
        </p:txBody>
      </p:sp>
    </p:spTree>
    <p:extLst>
      <p:ext uri="{BB962C8B-B14F-4D97-AF65-F5344CB8AC3E}">
        <p14:creationId xmlns:p14="http://schemas.microsoft.com/office/powerpoint/2010/main" val="380156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A6C90-1E80-4A1F-A86F-97D7C4E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92566-91CD-4243-97BE-E2E13BCF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두가지 색을 기준으로 색이 변하는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PointEff</a:t>
            </a:r>
            <a:r>
              <a:rPr lang="en-US" altLang="ko-KR" sz="1800" dirty="0"/>
              <a:t>’</a:t>
            </a:r>
            <a:r>
              <a:rPr lang="ko-KR" altLang="en-US" sz="1800" dirty="0"/>
              <a:t>가 존재함</a:t>
            </a:r>
            <a:endParaRPr lang="en-US" altLang="ko-KR" sz="1800" dirty="0"/>
          </a:p>
          <a:p>
            <a:r>
              <a:rPr lang="ko-KR" altLang="en-US" sz="1800" dirty="0"/>
              <a:t>하나의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PointEff</a:t>
            </a:r>
            <a:r>
              <a:rPr lang="en-US" altLang="ko-KR" sz="1800" dirty="0"/>
              <a:t>’</a:t>
            </a:r>
            <a:r>
              <a:rPr lang="ko-KR" altLang="en-US" sz="1800" dirty="0"/>
              <a:t>를 가지고 문양을 생성하는 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CirEff</a:t>
            </a:r>
            <a:r>
              <a:rPr lang="en-US" altLang="ko-KR" sz="1800" dirty="0"/>
              <a:t>’</a:t>
            </a:r>
            <a:r>
              <a:rPr lang="ko-KR" altLang="en-US" sz="1800" dirty="0"/>
              <a:t>가 존재함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‘</a:t>
            </a:r>
            <a:r>
              <a:rPr lang="en-US" altLang="ko-KR" sz="1800" dirty="0" err="1"/>
              <a:t>CirEff</a:t>
            </a:r>
            <a:r>
              <a:rPr lang="en-US" altLang="ko-KR" sz="1800" dirty="0"/>
              <a:t>’</a:t>
            </a:r>
            <a:r>
              <a:rPr lang="ko-KR" altLang="en-US" sz="1800" dirty="0"/>
              <a:t>는 생성</a:t>
            </a:r>
            <a:r>
              <a:rPr lang="en-US" altLang="ko-KR" sz="1800" dirty="0"/>
              <a:t>, </a:t>
            </a:r>
            <a:r>
              <a:rPr lang="ko-KR" altLang="en-US" sz="1800" dirty="0"/>
              <a:t>삭제 상태 존재</a:t>
            </a:r>
          </a:p>
        </p:txBody>
      </p:sp>
      <p:pic>
        <p:nvPicPr>
          <p:cNvPr id="6" name="bandicam 2018-01-08 14-28-16-611">
            <a:hlinkClick r:id="" action="ppaction://media"/>
            <a:extLst>
              <a:ext uri="{FF2B5EF4-FFF2-40B4-BE49-F238E27FC236}">
                <a16:creationId xmlns:a16="http://schemas.microsoft.com/office/drawing/2014/main" id="{AE32FD00-814F-4C26-8E31-1207D1FCD1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38786" y="757123"/>
            <a:ext cx="7125004" cy="53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9A3B4-ECED-4305-9845-F484C974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패턴은 다양한 방법으로 구현될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D07C1F2-79D2-4463-817A-41B77AEA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프로토타입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395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170E-0A20-4946-9909-9263F6BB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8B7BF-77CD-4749-8685-1F158530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프로토타입에게 </a:t>
            </a:r>
            <a:r>
              <a:rPr lang="ko-KR" altLang="en-US" dirty="0">
                <a:solidFill>
                  <a:srgbClr val="FF0000"/>
                </a:solidFill>
              </a:rPr>
              <a:t>복사를 요청</a:t>
            </a:r>
            <a:r>
              <a:rPr lang="ko-KR" altLang="en-US" dirty="0"/>
              <a:t>해 새로운 객체를 만들어내는 것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프로토타입</a:t>
            </a:r>
            <a:r>
              <a:rPr lang="en-US" altLang="ko-KR" dirty="0"/>
              <a:t>(</a:t>
            </a:r>
            <a:r>
              <a:rPr lang="ko-KR" altLang="en-US" dirty="0"/>
              <a:t>원형이 되는 인스턴스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C35F49-C42D-431F-9007-3762CFFA2DCF}"/>
              </a:ext>
            </a:extLst>
          </p:cNvPr>
          <p:cNvGrpSpPr/>
          <p:nvPr/>
        </p:nvGrpSpPr>
        <p:grpSpPr>
          <a:xfrm>
            <a:off x="4885797" y="3429000"/>
            <a:ext cx="1210203" cy="1423127"/>
            <a:chOff x="1252958" y="3104982"/>
            <a:chExt cx="1210203" cy="142312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A3A1F9B-586E-435D-A5F7-0EFCF651E5E6}"/>
                </a:ext>
              </a:extLst>
            </p:cNvPr>
            <p:cNvSpPr/>
            <p:nvPr/>
          </p:nvSpPr>
          <p:spPr>
            <a:xfrm>
              <a:off x="1678060" y="38212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DD37B-D06E-42E9-B3EA-E4BBC228389D}"/>
                </a:ext>
              </a:extLst>
            </p:cNvPr>
            <p:cNvGrpSpPr/>
            <p:nvPr/>
          </p:nvGrpSpPr>
          <p:grpSpPr>
            <a:xfrm>
              <a:off x="1252958" y="3104982"/>
              <a:ext cx="1210203" cy="1423127"/>
              <a:chOff x="1252958" y="3104982"/>
              <a:chExt cx="1210203" cy="142312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CB1D532-8E1F-4F53-BE04-8EF63975C948}"/>
                  </a:ext>
                </a:extLst>
              </p:cNvPr>
              <p:cNvSpPr/>
              <p:nvPr/>
            </p:nvSpPr>
            <p:spPr>
              <a:xfrm>
                <a:off x="1338682" y="3496666"/>
                <a:ext cx="1038758" cy="1031443"/>
              </a:xfrm>
              <a:prstGeom prst="roundRect">
                <a:avLst/>
              </a:prstGeom>
              <a:noFill/>
              <a:ln w="412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ACE5E-4858-421C-8055-A883CB5EF7A0}"/>
                  </a:ext>
                </a:extLst>
              </p:cNvPr>
              <p:cNvSpPr txBox="1"/>
              <p:nvPr/>
            </p:nvSpPr>
            <p:spPr>
              <a:xfrm>
                <a:off x="1252958" y="3104982"/>
                <a:ext cx="12102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prototype</a:t>
                </a:r>
                <a:endParaRPr lang="ko-KR" altLang="en-US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A89608-283B-43E0-81F7-28C355EBA0C0}"/>
              </a:ext>
            </a:extLst>
          </p:cNvPr>
          <p:cNvGrpSpPr/>
          <p:nvPr/>
        </p:nvGrpSpPr>
        <p:grpSpPr>
          <a:xfrm>
            <a:off x="7679511" y="3570738"/>
            <a:ext cx="2149343" cy="1821389"/>
            <a:chOff x="3239183" y="3832387"/>
            <a:chExt cx="2149343" cy="182138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1697F88-41A5-43A1-A98C-B59F67A02E95}"/>
                </a:ext>
              </a:extLst>
            </p:cNvPr>
            <p:cNvSpPr/>
            <p:nvPr/>
          </p:nvSpPr>
          <p:spPr>
            <a:xfrm>
              <a:off x="3446783" y="405506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F18E8A-711A-41BE-ACF1-C65BF6354DE8}"/>
                </a:ext>
              </a:extLst>
            </p:cNvPr>
            <p:cNvSpPr/>
            <p:nvPr/>
          </p:nvSpPr>
          <p:spPr>
            <a:xfrm>
              <a:off x="3936941" y="450516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26EB07C-22A4-4578-8874-9CB294A6061E}"/>
                </a:ext>
              </a:extLst>
            </p:cNvPr>
            <p:cNvSpPr/>
            <p:nvPr/>
          </p:nvSpPr>
          <p:spPr>
            <a:xfrm>
              <a:off x="3779183" y="520152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D98CFB-E87D-4064-A50C-57622542717E}"/>
                </a:ext>
              </a:extLst>
            </p:cNvPr>
            <p:cNvSpPr/>
            <p:nvPr/>
          </p:nvSpPr>
          <p:spPr>
            <a:xfrm>
              <a:off x="4460926" y="466048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EEA40A4-DB63-4B1B-BC34-64DC9EB163A7}"/>
                </a:ext>
              </a:extLst>
            </p:cNvPr>
            <p:cNvSpPr/>
            <p:nvPr/>
          </p:nvSpPr>
          <p:spPr>
            <a:xfrm>
              <a:off x="3239183" y="529377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C73F1A8-C8A0-44FB-B3AA-C93DC9D6D898}"/>
                </a:ext>
              </a:extLst>
            </p:cNvPr>
            <p:cNvSpPr/>
            <p:nvPr/>
          </p:nvSpPr>
          <p:spPr>
            <a:xfrm>
              <a:off x="3419183" y="459406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92BDBA4-FD7B-4625-9F33-A2BC441EF6B6}"/>
                </a:ext>
              </a:extLst>
            </p:cNvPr>
            <p:cNvSpPr/>
            <p:nvPr/>
          </p:nvSpPr>
          <p:spPr>
            <a:xfrm>
              <a:off x="4946840" y="511377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23A2D91-29F0-4E1A-AB7E-534FDF6A263C}"/>
                </a:ext>
              </a:extLst>
            </p:cNvPr>
            <p:cNvSpPr/>
            <p:nvPr/>
          </p:nvSpPr>
          <p:spPr>
            <a:xfrm>
              <a:off x="4361183" y="383238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C33FB9-14F8-440F-8AF9-2FD7D894011B}"/>
                </a:ext>
              </a:extLst>
            </p:cNvPr>
            <p:cNvSpPr/>
            <p:nvPr/>
          </p:nvSpPr>
          <p:spPr>
            <a:xfrm>
              <a:off x="5028526" y="43208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2C8B392-13C0-451E-AB4B-42D3B07B77CD}"/>
              </a:ext>
            </a:extLst>
          </p:cNvPr>
          <p:cNvSpPr/>
          <p:nvPr/>
        </p:nvSpPr>
        <p:spPr>
          <a:xfrm>
            <a:off x="6606431" y="4139253"/>
            <a:ext cx="548640" cy="445777"/>
          </a:xfrm>
          <a:prstGeom prst="rightArrow">
            <a:avLst>
              <a:gd name="adj1" fmla="val 33590"/>
              <a:gd name="adj2" fmla="val 713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91FD0B-C228-414A-811B-4C419E1273C4}"/>
              </a:ext>
            </a:extLst>
          </p:cNvPr>
          <p:cNvSpPr/>
          <p:nvPr/>
        </p:nvSpPr>
        <p:spPr>
          <a:xfrm>
            <a:off x="2845109" y="376491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AE47B7-6D0B-4547-AD4A-B81519954C89}"/>
              </a:ext>
            </a:extLst>
          </p:cNvPr>
          <p:cNvSpPr/>
          <p:nvPr/>
        </p:nvSpPr>
        <p:spPr>
          <a:xfrm>
            <a:off x="1814822" y="3460684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4526E7-2738-4DCA-AB09-90C9111B36F3}"/>
              </a:ext>
            </a:extLst>
          </p:cNvPr>
          <p:cNvSpPr/>
          <p:nvPr/>
        </p:nvSpPr>
        <p:spPr>
          <a:xfrm>
            <a:off x="2715681" y="4672127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4577694-91DE-423A-B6DB-8B11842FDEA9}"/>
              </a:ext>
            </a:extLst>
          </p:cNvPr>
          <p:cNvSpPr/>
          <p:nvPr/>
        </p:nvSpPr>
        <p:spPr>
          <a:xfrm>
            <a:off x="1291765" y="412491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6E6190-DA4E-486D-9F7A-EA3BDC603936}"/>
              </a:ext>
            </a:extLst>
          </p:cNvPr>
          <p:cNvSpPr/>
          <p:nvPr/>
        </p:nvSpPr>
        <p:spPr>
          <a:xfrm>
            <a:off x="1634822" y="49709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19AAC0-26FD-451B-8F63-BDA3E4B3F76C}"/>
              </a:ext>
            </a:extLst>
          </p:cNvPr>
          <p:cNvSpPr/>
          <p:nvPr/>
        </p:nvSpPr>
        <p:spPr>
          <a:xfrm>
            <a:off x="2603111" y="3539097"/>
            <a:ext cx="807914" cy="81451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3C59C1-CAED-4A6F-85E8-536BFBB7133F}"/>
              </a:ext>
            </a:extLst>
          </p:cNvPr>
          <p:cNvCxnSpPr>
            <a:cxnSpLocks/>
          </p:cNvCxnSpPr>
          <p:nvPr/>
        </p:nvCxnSpPr>
        <p:spPr>
          <a:xfrm>
            <a:off x="3394023" y="3905342"/>
            <a:ext cx="1366762" cy="399576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B8E72C-7E37-4759-A295-E878756DEC23}"/>
              </a:ext>
            </a:extLst>
          </p:cNvPr>
          <p:cNvSpPr txBox="1"/>
          <p:nvPr/>
        </p:nvSpPr>
        <p:spPr>
          <a:xfrm>
            <a:off x="3405933" y="4671163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프로토타입으로</a:t>
            </a:r>
            <a:endParaRPr lang="en-US" altLang="ko-KR" sz="1400" dirty="0"/>
          </a:p>
          <a:p>
            <a:r>
              <a:rPr lang="ko-KR" altLang="en-US" sz="1400" dirty="0"/>
              <a:t>지정하기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4DDB7-EB3C-4F11-97ED-00014431EF50}"/>
              </a:ext>
            </a:extLst>
          </p:cNvPr>
          <p:cNvSpPr txBox="1"/>
          <p:nvPr/>
        </p:nvSpPr>
        <p:spPr>
          <a:xfrm>
            <a:off x="6398408" y="469823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복사 요청</a:t>
            </a:r>
          </a:p>
        </p:txBody>
      </p:sp>
    </p:spTree>
    <p:extLst>
      <p:ext uri="{BB962C8B-B14F-4D97-AF65-F5344CB8AC3E}">
        <p14:creationId xmlns:p14="http://schemas.microsoft.com/office/powerpoint/2010/main" val="377840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25594-1D01-4C07-9DAB-5685D39F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235C4-37C3-4A46-93BA-BA4B29E4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복사를 요청할 </a:t>
            </a:r>
            <a:r>
              <a:rPr lang="en-US" altLang="ko-KR" dirty="0"/>
              <a:t>clone</a:t>
            </a:r>
            <a:r>
              <a:rPr lang="ko-KR" altLang="en-US" dirty="0"/>
              <a:t> 함수를 구현해야 합니다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상위 클래스에 </a:t>
            </a:r>
            <a:r>
              <a:rPr lang="en-US" altLang="ko-KR" dirty="0"/>
              <a:t>clone </a:t>
            </a:r>
            <a:r>
              <a:rPr lang="ko-KR" altLang="en-US" dirty="0"/>
              <a:t>가상 함수를 추가합니다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하위 클래스에 </a:t>
            </a:r>
            <a:r>
              <a:rPr lang="en-US" altLang="ko-KR" dirty="0"/>
              <a:t>clone</a:t>
            </a:r>
            <a:r>
              <a:rPr lang="ko-KR" altLang="en-US" dirty="0"/>
              <a:t> 함수를 구현합니다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Prototype </a:t>
            </a:r>
            <a:r>
              <a:rPr lang="en-US" altLang="ko-KR" dirty="0" err="1"/>
              <a:t>mgr</a:t>
            </a:r>
            <a:r>
              <a:rPr lang="ko-KR" altLang="en-US" dirty="0"/>
              <a:t>은 생성자와 </a:t>
            </a:r>
            <a:r>
              <a:rPr lang="en-US" altLang="ko-KR" dirty="0"/>
              <a:t>spawn </a:t>
            </a:r>
            <a:r>
              <a:rPr lang="ko-KR" altLang="en-US" dirty="0"/>
              <a:t>함수를 구현합니다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프로토타입을 등록 할 생성자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mgr</a:t>
            </a:r>
            <a:r>
              <a:rPr lang="ko-KR" altLang="en-US" dirty="0"/>
              <a:t>의 프로토타입에게 복사를 요청할 </a:t>
            </a:r>
            <a:r>
              <a:rPr lang="en-US" altLang="ko-KR" dirty="0"/>
              <a:t>spawn</a:t>
            </a:r>
            <a:r>
              <a:rPr lang="ko-KR" altLang="en-US" dirty="0"/>
              <a:t>함수를 구현합니다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30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5587-BF5C-4259-8156-69BDA83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상위 클래스에 </a:t>
            </a:r>
            <a:r>
              <a:rPr lang="en-US" altLang="ko-KR" dirty="0"/>
              <a:t>clone </a:t>
            </a:r>
            <a:r>
              <a:rPr lang="ko-KR" altLang="en-US" dirty="0"/>
              <a:t>가상 함수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B71C4-52C9-472F-875B-FCFAE147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451"/>
            <a:ext cx="12192000" cy="27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5587-BF5C-4259-8156-69BDA83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하위 클래스에 </a:t>
            </a:r>
            <a:r>
              <a:rPr lang="en-US" altLang="ko-KR" dirty="0"/>
              <a:t>clone</a:t>
            </a:r>
            <a:r>
              <a:rPr lang="ko-KR" altLang="en-US" dirty="0"/>
              <a:t> 함수를 구현합니다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C42BA-009A-4AC2-B7D0-5CEACD0F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398"/>
            <a:ext cx="12192000" cy="55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2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5587-BF5C-4259-8156-69BDA83F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Prototype </a:t>
            </a:r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03A89-B382-4473-9B2D-D2EEE98C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53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366</Words>
  <Application>Microsoft Office PowerPoint</Application>
  <PresentationFormat>와이드스크린</PresentationFormat>
  <Paragraphs>103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나눔스퀘어</vt:lpstr>
      <vt:lpstr>Arial</vt:lpstr>
      <vt:lpstr>Consolas</vt:lpstr>
      <vt:lpstr>나눔스퀘어 Bold</vt:lpstr>
      <vt:lpstr>돋움체</vt:lpstr>
      <vt:lpstr>맑은 고딕</vt:lpstr>
      <vt:lpstr>Office 테마</vt:lpstr>
      <vt:lpstr>게임 프로그래밍 패턴</vt:lpstr>
      <vt:lpstr>프로젝트</vt:lpstr>
      <vt:lpstr>PowerPoint 프레젠테이션</vt:lpstr>
      <vt:lpstr>프로토타입</vt:lpstr>
      <vt:lpstr>프로토타입 패턴</vt:lpstr>
      <vt:lpstr>프로토타입 구현</vt:lpstr>
      <vt:lpstr>1. 상위 클래스에 clone 가상 함수 추가하기</vt:lpstr>
      <vt:lpstr>2. 하위 클래스에 clone 함수를 구현합니다.</vt:lpstr>
      <vt:lpstr>3. Prototype mgr 구현</vt:lpstr>
      <vt:lpstr>프로젝트 적용</vt:lpstr>
      <vt:lpstr>좀 더 프로토타입 패턴처럼 사용하기</vt:lpstr>
      <vt:lpstr>상태</vt:lpstr>
      <vt:lpstr>상태 패턴</vt:lpstr>
      <vt:lpstr>상태 패턴의 구현</vt:lpstr>
      <vt:lpstr>1. 현재 상태를 열거자 타입으로 분리</vt:lpstr>
      <vt:lpstr>2. 상태 인터페이스 정의</vt:lpstr>
      <vt:lpstr>3. 상태별 클래스 만들기</vt:lpstr>
      <vt:lpstr>프로젝트 적용</vt:lpstr>
      <vt:lpstr>상태 패턴의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패턴</dc:title>
  <dc:creator>김시현</dc:creator>
  <cp:lastModifiedBy>김시현</cp:lastModifiedBy>
  <cp:revision>76</cp:revision>
  <dcterms:created xsi:type="dcterms:W3CDTF">2018-01-08T03:45:01Z</dcterms:created>
  <dcterms:modified xsi:type="dcterms:W3CDTF">2018-01-11T09:07:35Z</dcterms:modified>
</cp:coreProperties>
</file>