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1" r:id="rId7"/>
    <p:sldId id="402" r:id="rId8"/>
    <p:sldId id="403" r:id="rId9"/>
    <p:sldId id="408" r:id="rId10"/>
    <p:sldId id="404" r:id="rId11"/>
    <p:sldId id="405" r:id="rId12"/>
    <p:sldId id="406" r:id="rId13"/>
    <p:sldId id="407" r:id="rId14"/>
    <p:sldId id="4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78" d="100"/>
          <a:sy n="78" d="100"/>
        </p:scale>
        <p:origin x="660"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11/30/2023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11/30/2023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511.06434" TargetMode="External"/><Relationship Id="rId2" Type="http://schemas.openxmlformats.org/officeDocument/2006/relationships/hyperlink" Target="https://arxiv.org/abs/1406.2661" TargetMode="External"/><Relationship Id="rId1" Type="http://schemas.openxmlformats.org/officeDocument/2006/relationships/slideLayout" Target="../slideLayouts/slideLayout2.xml"/><Relationship Id="rId6" Type="http://schemas.openxmlformats.org/officeDocument/2006/relationships/hyperlink" Target="https://arxiv.org/abs/1809.11096" TargetMode="External"/><Relationship Id="rId5" Type="http://schemas.openxmlformats.org/officeDocument/2006/relationships/hyperlink" Target="https://arxiv.org/abs/1411.1784" TargetMode="External"/><Relationship Id="rId4" Type="http://schemas.openxmlformats.org/officeDocument/2006/relationships/hyperlink" Target="https://arxiv.org/abs/1312.611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NAME_OF_SPECIALIZED_BRANCH </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smtClean="0">
                <a:latin typeface="Arial Black" pitchFamily="34" charset="0"/>
              </a:rPr>
              <a:t>Generative Artificial Intelligence</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56200" y="4713444"/>
            <a:ext cx="3219536" cy="1323439"/>
          </a:xfrm>
          <a:prstGeom prst="rect">
            <a:avLst/>
          </a:prstGeom>
          <a:noFill/>
        </p:spPr>
        <p:txBody>
          <a:bodyPr wrap="none" rtlCol="0">
            <a:spAutoFit/>
          </a:bodyPr>
          <a:lstStyle/>
          <a:p>
            <a:r>
              <a:rPr lang="en-US" sz="2000" b="1" dirty="0"/>
              <a:t>Submitted by: </a:t>
            </a:r>
          </a:p>
          <a:p>
            <a:r>
              <a:rPr lang="en-US" sz="2000" dirty="0" smtClean="0"/>
              <a:t>Harshit Oberoi  20BCS6208</a:t>
            </a:r>
            <a:endParaRPr lang="en-US" sz="2000" dirty="0"/>
          </a:p>
          <a:p>
            <a:r>
              <a:rPr lang="en-US" sz="2000" dirty="0" smtClean="0"/>
              <a:t>Proloyesh Sanyal  20BCS6215</a:t>
            </a:r>
            <a:endParaRPr lang="en-US" sz="2000" dirty="0"/>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smtClean="0"/>
              <a:t>Dr. </a:t>
            </a:r>
            <a:r>
              <a:rPr lang="en-US" sz="2000" smtClean="0"/>
              <a:t>Ankit Garg</a:t>
            </a:r>
            <a:endParaRPr lang="en-US" sz="2000" dirty="0"/>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p:txBody>
          <a:bodyPr>
            <a:normAutofit fontScale="92500" lnSpcReduction="20000"/>
          </a:bodyPr>
          <a:lstStyle/>
          <a:p>
            <a:r>
              <a:rPr lang="en-US" dirty="0"/>
              <a:t>Enhancing</a:t>
            </a:r>
            <a:r>
              <a:rPr lang="en-US" b="1" dirty="0"/>
              <a:t> </a:t>
            </a:r>
            <a:r>
              <a:rPr lang="en-US" dirty="0"/>
              <a:t>Bias Mitigation </a:t>
            </a:r>
            <a:r>
              <a:rPr lang="en-US" dirty="0" smtClean="0"/>
              <a:t>Techniques:</a:t>
            </a:r>
          </a:p>
          <a:p>
            <a:pPr marL="0" indent="0">
              <a:buNone/>
            </a:pPr>
            <a:r>
              <a:rPr lang="en-US" dirty="0" smtClean="0"/>
              <a:t>Investigate </a:t>
            </a:r>
            <a:r>
              <a:rPr lang="en-US" dirty="0"/>
              <a:t>advanced methods for detecting and mitigating biases in Generative AI, potentially incorporating state-of-the-art natural language processing (NLP) techniques or cross-modal analysis to tackle complex biases.</a:t>
            </a:r>
          </a:p>
          <a:p>
            <a:r>
              <a:rPr lang="en-US" dirty="0"/>
              <a:t>Personalized Bias </a:t>
            </a:r>
            <a:r>
              <a:rPr lang="en-US" dirty="0" smtClean="0"/>
              <a:t>Reduction:</a:t>
            </a:r>
          </a:p>
          <a:p>
            <a:pPr marL="0" indent="0">
              <a:buNone/>
            </a:pPr>
            <a:r>
              <a:rPr lang="en-US" dirty="0" smtClean="0"/>
              <a:t>Explore </a:t>
            </a:r>
            <a:r>
              <a:rPr lang="en-US" dirty="0"/>
              <a:t>the feasibility of developing systems that allow users to personalize bias reduction settings, offering individualized control over the level of bias reduction in AI-generated content.</a:t>
            </a:r>
          </a:p>
          <a:p>
            <a:r>
              <a:rPr lang="en-US" dirty="0"/>
              <a:t>Cultural and Contextual </a:t>
            </a:r>
            <a:r>
              <a:rPr lang="en-US" dirty="0" smtClean="0"/>
              <a:t>Bias:</a:t>
            </a:r>
          </a:p>
          <a:p>
            <a:pPr marL="0" indent="0">
              <a:buNone/>
            </a:pPr>
            <a:r>
              <a:rPr lang="en-US" dirty="0" smtClean="0"/>
              <a:t>Extend </a:t>
            </a:r>
            <a:r>
              <a:rPr lang="en-US" dirty="0"/>
              <a:t>bias analysis to consider cultural, regional, and contextual biases in AI-generated content, addressing the nuances that may arise in different cultural contexts.</a:t>
            </a:r>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1952428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lnSpcReduction="10000"/>
          </a:bodyPr>
          <a:lstStyle/>
          <a:p>
            <a:r>
              <a:rPr lang="en-US" sz="1600" dirty="0"/>
              <a:t>Goodfellow, I., Pouget-Abadie, J., Mirza, M., Xu, B., Warde-Farley, D., Ozair, S., ... &amp; Bengio, Y. (2014). Generative adversarial nets. arXiv preprint arXiv:1406.2661. </a:t>
            </a:r>
            <a:r>
              <a:rPr lang="en-US" sz="1600" dirty="0">
                <a:hlinkClick r:id="rId2"/>
              </a:rPr>
              <a:t>https://</a:t>
            </a:r>
            <a:r>
              <a:rPr lang="en-US" sz="1600" dirty="0" smtClean="0">
                <a:hlinkClick r:id="rId2"/>
              </a:rPr>
              <a:t>arxiv.org/abs/1406.2661</a:t>
            </a:r>
            <a:endParaRPr lang="en-US" sz="1600" dirty="0" smtClean="0"/>
          </a:p>
          <a:p>
            <a:r>
              <a:rPr lang="en-US" sz="1600" dirty="0"/>
              <a:t>Radford, A., Metz, L., &amp; Chintala, S. (2015). Unsupervised representation learning with deep convolutional generative adversarial networks. arXiv preprint arXiv:1511.06434. </a:t>
            </a:r>
            <a:r>
              <a:rPr lang="en-US" sz="1600" dirty="0">
                <a:hlinkClick r:id="rId3"/>
              </a:rPr>
              <a:t>https://</a:t>
            </a:r>
            <a:r>
              <a:rPr lang="en-US" sz="1600" dirty="0" smtClean="0">
                <a:hlinkClick r:id="rId3"/>
              </a:rPr>
              <a:t>arxiv.org/abs/1511.06434</a:t>
            </a:r>
            <a:endParaRPr lang="en-US" sz="1600" dirty="0" smtClean="0"/>
          </a:p>
          <a:p>
            <a:r>
              <a:rPr lang="en-US" sz="1600" dirty="0"/>
              <a:t>Kingma, D. P., &amp; Welling, M. (2013). Auto-encoding variational bayes. arXiv preprint arXiv:1312.6114. </a:t>
            </a:r>
            <a:r>
              <a:rPr lang="en-US" sz="1600" dirty="0">
                <a:hlinkClick r:id="rId4"/>
              </a:rPr>
              <a:t>https://</a:t>
            </a:r>
            <a:r>
              <a:rPr lang="en-US" sz="1600" dirty="0" smtClean="0">
                <a:hlinkClick r:id="rId4"/>
              </a:rPr>
              <a:t>arxiv.org/abs/1312.6114</a:t>
            </a:r>
            <a:endParaRPr lang="en-US" sz="1600" dirty="0" smtClean="0"/>
          </a:p>
          <a:p>
            <a:r>
              <a:rPr lang="en-US" sz="1600" dirty="0"/>
              <a:t>* Mirza, M., &amp; Osband, I. (2014). Conditional generative adversarial nets. arXiv preprint arXiv:1411.1784. </a:t>
            </a:r>
            <a:r>
              <a:rPr lang="en-US" sz="1600" dirty="0">
                <a:hlinkClick r:id="rId5"/>
              </a:rPr>
              <a:t>https://</a:t>
            </a:r>
            <a:r>
              <a:rPr lang="en-US" sz="1600" dirty="0" smtClean="0">
                <a:hlinkClick r:id="rId5"/>
              </a:rPr>
              <a:t>arxiv.org/abs/1411.1784</a:t>
            </a:r>
            <a:endParaRPr lang="en-US" sz="1600" dirty="0" smtClean="0"/>
          </a:p>
          <a:p>
            <a:r>
              <a:rPr lang="en-US" sz="1600" dirty="0"/>
              <a:t>Brock, A., Donahue, J., McMahan, H. B., &amp; Sutskever, I. (2018). BigGAN: Generating realistic images with big data. arXiv preprint arXiv:1809.11096. </a:t>
            </a:r>
            <a:r>
              <a:rPr lang="en-US" sz="1600" dirty="0">
                <a:hlinkClick r:id="rId6"/>
              </a:rPr>
              <a:t>https://</a:t>
            </a:r>
            <a:r>
              <a:rPr lang="en-US" sz="1600" dirty="0" smtClean="0">
                <a:hlinkClick r:id="rId6"/>
              </a:rPr>
              <a:t>arxiv.org/abs/1809.11096</a:t>
            </a:r>
            <a:endParaRPr lang="en-US" sz="1600" dirty="0" smtClean="0"/>
          </a:p>
          <a:p>
            <a:r>
              <a:rPr lang="en-US" sz="1600" dirty="0">
                <a:latin typeface="Times New Roman" panose="02020603050405020304" pitchFamily="18" charset="0"/>
                <a:cs typeface="Times New Roman" panose="02020603050405020304" pitchFamily="18" charset="0"/>
              </a:rPr>
              <a:t>Deep Convolutional Generative Adversarial Networks* by Radford, et al. (2015): This paper introduces the deep convolutional generative adversarial network (DCGAN), a variant of GANs that uses convolutional neural networks. DCGANs have been used to generate high-quality images.paper: </a:t>
            </a:r>
            <a:r>
              <a:rPr lang="en-US" sz="1600" dirty="0">
                <a:latin typeface="Times New Roman" panose="02020603050405020304" pitchFamily="18" charset="0"/>
                <a:cs typeface="Times New Roman" panose="02020603050405020304" pitchFamily="18" charset="0"/>
                <a:hlinkClick r:id="rId3"/>
              </a:rPr>
              <a:t>https://</a:t>
            </a:r>
            <a:r>
              <a:rPr lang="en-US" sz="1600" dirty="0" smtClean="0">
                <a:latin typeface="Times New Roman" panose="02020603050405020304" pitchFamily="18" charset="0"/>
                <a:cs typeface="Times New Roman" panose="02020603050405020304" pitchFamily="18" charset="0"/>
                <a:hlinkClick r:id="rId3"/>
              </a:rPr>
              <a:t>arxiv.org/abs/1511.06434</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Variational Autoencoders* by Kingma, et al. (2013): This paper introduces the variational autoencoder (VAE), another powerful framework for generative AI. VAEs have been used to generate images, text, and music.paper: </a:t>
            </a:r>
            <a:r>
              <a:rPr lang="en-US" sz="1600" dirty="0">
                <a:latin typeface="Times New Roman" panose="02020603050405020304" pitchFamily="18" charset="0"/>
                <a:cs typeface="Times New Roman" panose="02020603050405020304" pitchFamily="18" charset="0"/>
                <a:hlinkClick r:id="rId4"/>
              </a:rPr>
              <a:t>https://</a:t>
            </a:r>
            <a:r>
              <a:rPr lang="en-US" sz="1600" dirty="0" smtClean="0">
                <a:latin typeface="Times New Roman" panose="02020603050405020304" pitchFamily="18" charset="0"/>
                <a:cs typeface="Times New Roman" panose="02020603050405020304" pitchFamily="18" charset="0"/>
                <a:hlinkClick r:id="rId4"/>
              </a:rPr>
              <a:t>arxiv.org/abs/1312.6114</a:t>
            </a:r>
            <a:endParaRPr lang="en-US" sz="1600" dirty="0" smtClean="0">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122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454020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Generative Artificial Intelligence</a:t>
            </a:r>
            <a:endParaRPr lang="en-US" dirty="0"/>
          </a:p>
        </p:txBody>
      </p:sp>
      <p:sp>
        <p:nvSpPr>
          <p:cNvPr id="3" name="Content Placeholder 2"/>
          <p:cNvSpPr>
            <a:spLocks noGrp="1"/>
          </p:cNvSpPr>
          <p:nvPr>
            <p:ph idx="1"/>
          </p:nvPr>
        </p:nvSpPr>
        <p:spPr/>
        <p:txBody>
          <a:bodyPr/>
          <a:lstStyle/>
          <a:p>
            <a:pPr marL="0" indent="0">
              <a:buNone/>
            </a:pPr>
            <a:r>
              <a:rPr lang="en-US" dirty="0" smtClean="0"/>
              <a:t>Introduction to Generative AI:</a:t>
            </a:r>
          </a:p>
          <a:p>
            <a:r>
              <a:rPr lang="en-US" dirty="0" smtClean="0"/>
              <a:t>Generative </a:t>
            </a:r>
            <a:r>
              <a:rPr lang="en-US" dirty="0"/>
              <a:t>Artificial Intelligence (AI) is a branch of artificial intelligence that focuses on creating content that resembles human-generated data, such as images, text, music, and more. Unlike traditional AI systems that rely on rule-based programming or supervised learning from labeled data, generative AI employs models that learn patterns and structures from large datasets to produce novel and creative outputs. These models have the ability to generate content that often exhibits diverse and intricate characteristics, akin to those crafted by humans.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8628"/>
            <a:ext cx="10515600" cy="1325563"/>
          </a:xfrm>
        </p:spPr>
        <p:txBody>
          <a:bodyPr/>
          <a:lstStyle/>
          <a:p>
            <a:r>
              <a:rPr lang="en-US" dirty="0"/>
              <a:t>Problem Formulation</a:t>
            </a:r>
          </a:p>
        </p:txBody>
      </p:sp>
      <p:sp>
        <p:nvSpPr>
          <p:cNvPr id="3" name="Content Placeholder 2"/>
          <p:cNvSpPr>
            <a:spLocks noGrp="1"/>
          </p:cNvSpPr>
          <p:nvPr>
            <p:ph idx="1"/>
          </p:nvPr>
        </p:nvSpPr>
        <p:spPr>
          <a:xfrm>
            <a:off x="838200" y="1813268"/>
            <a:ext cx="10515600" cy="4351338"/>
          </a:xfrm>
        </p:spPr>
        <p:txBody>
          <a:bodyPr>
            <a:normAutofit lnSpcReduction="10000"/>
          </a:bodyPr>
          <a:lstStyle/>
          <a:p>
            <a:r>
              <a:rPr lang="en-US" dirty="0"/>
              <a:t>The central problem addressed in this research paper is the emergence and amplification of biases in the outputs of generative AI systems. As these systems learn from large and often biased datasets, they have the tendency to perpetuate and even exacerbate existing societal biases, including those related to race, gender, and culture. This problem poses significant ethical, social, and practical concerns</a:t>
            </a:r>
            <a:r>
              <a:rPr lang="en-US" dirty="0" smtClean="0"/>
              <a:t>:</a:t>
            </a:r>
          </a:p>
          <a:p>
            <a:pPr marL="514350" indent="-514350">
              <a:buFont typeface="+mj-lt"/>
              <a:buAutoNum type="arabicPeriod"/>
            </a:pPr>
            <a:r>
              <a:rPr lang="en-US" dirty="0" smtClean="0"/>
              <a:t>Ethical Implications</a:t>
            </a:r>
          </a:p>
          <a:p>
            <a:pPr marL="514350" indent="-514350">
              <a:buFont typeface="+mj-lt"/>
              <a:buAutoNum type="arabicPeriod"/>
            </a:pPr>
            <a:r>
              <a:rPr lang="en-US" dirty="0" smtClean="0"/>
              <a:t>Social Impact</a:t>
            </a:r>
          </a:p>
          <a:p>
            <a:pPr marL="514350" indent="-514350">
              <a:buFont typeface="+mj-lt"/>
              <a:buAutoNum type="arabicPeriod"/>
            </a:pPr>
            <a:r>
              <a:rPr lang="en-US" dirty="0" smtClean="0"/>
              <a:t>Quality and Reliability</a:t>
            </a:r>
          </a:p>
          <a:p>
            <a:pPr marL="514350" indent="-514350">
              <a:buFont typeface="+mj-lt"/>
              <a:buAutoNum type="arabicPeriod"/>
            </a:pPr>
            <a:r>
              <a:rPr lang="en-US" dirty="0" smtClean="0"/>
              <a:t>Algorithmic Reliability</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a:bodyPr>
          <a:lstStyle/>
          <a:p>
            <a:r>
              <a:rPr lang="en-US" dirty="0"/>
              <a:t>The objective of this research paper is to comprehensively explore and analyze the landscape of Generative Artificial Intelligence (AI), focusing on its mechanisms, applications, challenges, and societal implications. The paper aims to achieve the following objectives</a:t>
            </a:r>
            <a:r>
              <a:rPr lang="en-US" dirty="0" smtClean="0"/>
              <a:t>:</a:t>
            </a:r>
          </a:p>
          <a:p>
            <a:pPr marL="514350" indent="-514350">
              <a:buFont typeface="+mj-lt"/>
              <a:buAutoNum type="arabicPeriod"/>
            </a:pPr>
            <a:r>
              <a:rPr lang="en-US" dirty="0" smtClean="0"/>
              <a:t>Understanding </a:t>
            </a:r>
            <a:r>
              <a:rPr lang="en-US" dirty="0"/>
              <a:t>Generative AI </a:t>
            </a:r>
            <a:r>
              <a:rPr lang="en-US" dirty="0" smtClean="0"/>
              <a:t>Mechanisms</a:t>
            </a:r>
          </a:p>
          <a:p>
            <a:pPr marL="514350" indent="-514350">
              <a:buFont typeface="+mj-lt"/>
              <a:buAutoNum type="arabicPeriod"/>
            </a:pPr>
            <a:r>
              <a:rPr lang="en-US" dirty="0"/>
              <a:t>Surveying Diverse </a:t>
            </a:r>
            <a:r>
              <a:rPr lang="en-US" dirty="0" smtClean="0"/>
              <a:t>Applications</a:t>
            </a:r>
          </a:p>
          <a:p>
            <a:pPr marL="514350" indent="-514350">
              <a:buFont typeface="+mj-lt"/>
              <a:buAutoNum type="arabicPeriod"/>
            </a:pPr>
            <a:r>
              <a:rPr lang="en-US" dirty="0"/>
              <a:t>Highlighting Ethical and Bias </a:t>
            </a:r>
            <a:r>
              <a:rPr lang="en-US" dirty="0" smtClean="0"/>
              <a:t>Concerns</a:t>
            </a:r>
          </a:p>
          <a:p>
            <a:pPr marL="514350" indent="-514350">
              <a:buFont typeface="+mj-lt"/>
              <a:buAutoNum type="arabicPeriod"/>
            </a:pPr>
            <a:r>
              <a:rPr lang="en-US" dirty="0"/>
              <a:t>Exploring Creative Industries </a:t>
            </a:r>
            <a:r>
              <a:rPr lang="en-US" dirty="0" smtClean="0"/>
              <a:t>Impact</a:t>
            </a:r>
          </a:p>
          <a:p>
            <a:pPr marL="514350" indent="-514350">
              <a:buFont typeface="+mj-lt"/>
              <a:buAutoNum type="arabicPeriod"/>
            </a:pPr>
            <a:r>
              <a:rPr lang="en-US" dirty="0"/>
              <a:t>Assessing Computational Challenges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p:txBody>
          <a:bodyPr>
            <a:normAutofit fontScale="92500" lnSpcReduction="10000"/>
          </a:bodyPr>
          <a:lstStyle/>
          <a:p>
            <a:r>
              <a:rPr lang="en-US" dirty="0"/>
              <a:t>Literature Review: Conduct a thorough review of existing literature on Generative AI, focusing on mechanisms, applications, challenges, and ethical considerations. This provides the foundation for your research.</a:t>
            </a:r>
          </a:p>
          <a:p>
            <a:endParaRPr lang="en-US" dirty="0"/>
          </a:p>
          <a:p>
            <a:r>
              <a:rPr lang="en-US" dirty="0"/>
              <a:t>Data Collection: Gather relevant research papers, articles, case studies, and examples that pertain to Generative AI. These sources will help you build a comprehensive understanding of the field.</a:t>
            </a:r>
          </a:p>
          <a:p>
            <a:endParaRPr lang="en-US" dirty="0"/>
          </a:p>
          <a:p>
            <a:r>
              <a:rPr lang="en-US" dirty="0"/>
              <a:t>Qualitative Analysis: Analyze the literature you've collected to identify patterns, trends, and common themes related to Generative AI. This analysis can help you categorize and structure your research findings.</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228524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457200"/>
            <a:ext cx="10515600" cy="5225493"/>
          </a:xfrm>
        </p:spPr>
        <p:txBody>
          <a:bodyPr>
            <a:noAutofit/>
          </a:bodyPr>
          <a:lstStyle/>
          <a:p>
            <a:r>
              <a:rPr lang="en-US" dirty="0"/>
              <a:t>Model Evaluation and Comparison: If your research involves comparing different Generative AI models or techniques, set up experiments to evaluate their performance using appropriate evaluation metrics. This could involve training and testing models on specific datasets.</a:t>
            </a:r>
          </a:p>
          <a:p>
            <a:endParaRPr lang="en-US" dirty="0"/>
          </a:p>
          <a:p>
            <a:r>
              <a:rPr lang="en-US" dirty="0"/>
              <a:t>Case Studies: If you're discussing applications of Generative AI in creative domains, consider conducting case studies with practitioners, artists, or professionals who have used AI-generated content. This could involve interviews, surveys, or observational studies.</a:t>
            </a:r>
          </a:p>
          <a:p>
            <a:endParaRPr lang="en-US" dirty="0"/>
          </a:p>
          <a:p>
            <a:r>
              <a:rPr lang="en-US" dirty="0"/>
              <a:t>Ethical Analysis: If you're addressing ethical considerations, analyze existing case studies or datasets to identify biases in AI-generated content. This could involve quantitative analysis of biased language or content.</a:t>
            </a:r>
          </a:p>
          <a:p>
            <a:endParaRPr lang="en-US" dirty="0"/>
          </a:p>
          <a:p>
            <a:r>
              <a:rPr lang="en-US" dirty="0"/>
              <a:t>Computational Assessment: If you're discussing computational challenges, perform experiments to measure the resource requirements of training different models. Compare training times, memory usage, and energy consumption.</a:t>
            </a:r>
          </a:p>
        </p:txBody>
      </p:sp>
      <p:sp>
        <p:nvSpPr>
          <p:cNvPr id="2" name="Slide Number Placeholder 1"/>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75198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3" name="Content Placeholder 2"/>
          <p:cNvSpPr>
            <a:spLocks noGrp="1"/>
          </p:cNvSpPr>
          <p:nvPr>
            <p:ph idx="1"/>
          </p:nvPr>
        </p:nvSpPr>
        <p:spPr/>
        <p:txBody>
          <a:bodyPr/>
          <a:lstStyle/>
          <a:p>
            <a:r>
              <a:rPr lang="en-US" dirty="0" smtClean="0"/>
              <a:t>The Research Paper will amount to the following outcomes:</a:t>
            </a:r>
          </a:p>
          <a:p>
            <a:pPr marL="514350" indent="-514350">
              <a:buFont typeface="+mj-lt"/>
              <a:buAutoNum type="arabicPeriod"/>
            </a:pPr>
            <a:r>
              <a:rPr lang="en-US" dirty="0"/>
              <a:t>Model Performance </a:t>
            </a:r>
            <a:r>
              <a:rPr lang="en-US" dirty="0" smtClean="0"/>
              <a:t>Evaluation</a:t>
            </a:r>
          </a:p>
          <a:p>
            <a:pPr marL="514350" indent="-514350">
              <a:buFont typeface="+mj-lt"/>
              <a:buAutoNum type="arabicPeriod"/>
            </a:pPr>
            <a:r>
              <a:rPr lang="en-US" dirty="0"/>
              <a:t>Bias Detection and </a:t>
            </a:r>
            <a:r>
              <a:rPr lang="en-US" dirty="0" smtClean="0"/>
              <a:t>Mitigation</a:t>
            </a:r>
          </a:p>
          <a:p>
            <a:pPr marL="514350" indent="-514350">
              <a:buFont typeface="+mj-lt"/>
              <a:buAutoNum type="arabicPeriod"/>
            </a:pPr>
            <a:r>
              <a:rPr lang="en-US" dirty="0"/>
              <a:t>Case Study </a:t>
            </a:r>
            <a:r>
              <a:rPr lang="en-US" dirty="0" smtClean="0"/>
              <a:t>Analysis</a:t>
            </a:r>
          </a:p>
          <a:p>
            <a:pPr marL="514350" indent="-514350">
              <a:buFont typeface="+mj-lt"/>
              <a:buAutoNum type="arabicPeriod"/>
            </a:pPr>
            <a:r>
              <a:rPr lang="en-US" dirty="0"/>
              <a:t>Ethical </a:t>
            </a:r>
            <a:r>
              <a:rPr lang="en-US" dirty="0" smtClean="0"/>
              <a:t>Analysis</a:t>
            </a:r>
          </a:p>
          <a:p>
            <a:pPr marL="514350" indent="-514350">
              <a:buFont typeface="+mj-lt"/>
              <a:buAutoNum type="arabicPeriod"/>
            </a:pPr>
            <a:r>
              <a:rPr lang="en-US" dirty="0"/>
              <a:t>User Feedback and </a:t>
            </a:r>
            <a:r>
              <a:rPr lang="en-US" dirty="0" smtClean="0"/>
              <a:t>Perception</a:t>
            </a:r>
          </a:p>
          <a:p>
            <a:pPr marL="514350" indent="-514350">
              <a:buFont typeface="+mj-lt"/>
              <a:buAutoNum type="arabicPeriod"/>
            </a:pPr>
            <a:r>
              <a:rPr lang="en-US" dirty="0"/>
              <a:t>Computational </a:t>
            </a:r>
            <a:r>
              <a:rPr lang="en-US" dirty="0" smtClean="0"/>
              <a:t>Analysis</a:t>
            </a:r>
          </a:p>
          <a:p>
            <a:pPr marL="514350" indent="-514350">
              <a:buFont typeface="+mj-lt"/>
              <a:buAutoNum type="arabicPeriod"/>
            </a:pPr>
            <a:r>
              <a:rPr lang="en-US" dirty="0"/>
              <a:t>Future Directions and Recommendations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4003662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In conclusion, this research paper underscores the transformative potential of Generative AI in reshaping the way we create and interact with content. It emphasizes the need for interdisciplinary collaboration among researchers, ethicists, policymakers, and artists to harness the benefits of Generative AI while mitigating its challenges. As Generative AI continues to evolve, it holds the promise of augmenting human creativity and catalyzing novel modes of artistic and intellectual expression.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88046566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6157</TotalTime>
  <Words>1047</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Arial Black</vt:lpstr>
      <vt:lpstr>Arial Unicode MS</vt:lpstr>
      <vt:lpstr>Calibri</vt:lpstr>
      <vt:lpstr>Calibri Light</vt:lpstr>
      <vt:lpstr>Casper</vt:lpstr>
      <vt:lpstr>Karla</vt:lpstr>
      <vt:lpstr>Raleway ExtraBold</vt:lpstr>
      <vt:lpstr>Times New Roman</vt:lpstr>
      <vt:lpstr>1_Office Theme</vt:lpstr>
      <vt:lpstr>2_Office Theme</vt:lpstr>
      <vt:lpstr>Contents Slide Master</vt:lpstr>
      <vt:lpstr>PowerPoint Presentation</vt:lpstr>
      <vt:lpstr>Outline</vt:lpstr>
      <vt:lpstr>Generative Artificial Intelligence</vt:lpstr>
      <vt:lpstr>Problem Formulation</vt:lpstr>
      <vt:lpstr>Objectives</vt:lpstr>
      <vt:lpstr>Methodology used</vt:lpstr>
      <vt:lpstr>PowerPoint Presentation</vt:lpstr>
      <vt:lpstr>Results and Outputs</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Harry Osborn</cp:lastModifiedBy>
  <cp:revision>498</cp:revision>
  <dcterms:created xsi:type="dcterms:W3CDTF">2019-01-09T10:33:58Z</dcterms:created>
  <dcterms:modified xsi:type="dcterms:W3CDTF">2023-11-30T05:16:46Z</dcterms:modified>
</cp:coreProperties>
</file>