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8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1" name="Shape 61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2.png"/><Relationship Id="rId6" Type="http://schemas.openxmlformats.org/officeDocument/2006/relationships/hyperlink" Target="http://www.cnn.com/election/results/presiden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6.jpg"/><Relationship Id="rId6" Type="http://schemas.openxmlformats.org/officeDocument/2006/relationships/image" Target="../media/image0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61177" y="76200"/>
            <a:ext cx="11978414" cy="800282"/>
            <a:chOff x="62677" y="46600"/>
            <a:chExt cx="11978414" cy="800282"/>
          </a:xfrm>
        </p:grpSpPr>
        <p:pic>
          <p:nvPicPr>
            <p:cNvPr id="83" name="Shape 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677" y="46600"/>
              <a:ext cx="3950598" cy="8002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Shape 8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69492" y="136616"/>
              <a:ext cx="1371598" cy="2381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Shape 85"/>
          <p:cNvSpPr txBox="1"/>
          <p:nvPr/>
        </p:nvSpPr>
        <p:spPr>
          <a:xfrm>
            <a:off x="1886448" y="1764997"/>
            <a:ext cx="9048773" cy="1754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CUSP 2</a:t>
            </a: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016 </a:t>
            </a:r>
            <a:r>
              <a:rPr b="1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Hack Day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 U.S. ELECTION OUTCOME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1886450" y="3772300"/>
            <a:ext cx="8943300" cy="3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Maisha Lopa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Alexey Kalinin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Adrian Dahlin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Yue Cai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Chenxi Cui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ianbo Gao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Jianghao Zhu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Shape 182"/>
          <p:cNvGrpSpPr/>
          <p:nvPr/>
        </p:nvGrpSpPr>
        <p:grpSpPr>
          <a:xfrm>
            <a:off x="62677" y="46600"/>
            <a:ext cx="11978415" cy="800400"/>
            <a:chOff x="62677" y="46600"/>
            <a:chExt cx="11978415" cy="800400"/>
          </a:xfrm>
        </p:grpSpPr>
        <p:pic>
          <p:nvPicPr>
            <p:cNvPr id="183" name="Shape 1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677" y="46600"/>
              <a:ext cx="3950700" cy="800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Shape 18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69492" y="136616"/>
              <a:ext cx="1371600" cy="238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" name="Shape 18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NYC 2016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427300" y="1110950"/>
            <a:ext cx="1140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/>
              <a:t>Further Research Needed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9913125" y="1922800"/>
            <a:ext cx="2127900" cy="25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632325" y="1922800"/>
            <a:ext cx="1140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b="1" lang="en-US" sz="2400"/>
              <a:t>Run analysis for data from all 50 states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b="1" lang="en-US" sz="2400"/>
              <a:t>Conduct Random Forest analysis on the variables chosen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Shape 91"/>
          <p:cNvGrpSpPr/>
          <p:nvPr/>
        </p:nvGrpSpPr>
        <p:grpSpPr>
          <a:xfrm>
            <a:off x="62677" y="46600"/>
            <a:ext cx="11978415" cy="800400"/>
            <a:chOff x="62677" y="46600"/>
            <a:chExt cx="11978415" cy="800400"/>
          </a:xfrm>
        </p:grpSpPr>
        <p:pic>
          <p:nvPicPr>
            <p:cNvPr id="92" name="Shape 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677" y="46600"/>
              <a:ext cx="3950700" cy="800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Shape 9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69492" y="136616"/>
              <a:ext cx="1371600" cy="238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Shape 9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NYC 2016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769125" y="1197375"/>
            <a:ext cx="10939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lang="en-US" sz="2800"/>
              <a:t>Content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252800" y="2150175"/>
            <a:ext cx="10939200" cy="42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lang="en-US" sz="2400"/>
              <a:t>Why do we care?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t/>
            </a:r>
            <a:endParaRPr b="1" sz="2400"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lang="en-US" sz="2400"/>
              <a:t>Our Approach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t/>
            </a:r>
            <a:endParaRPr b="1" sz="2400"/>
          </a:p>
          <a:p>
            <a:pPr indent="-3810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A Word on </a:t>
            </a:r>
            <a:r>
              <a:rPr lang="en-US" sz="2400"/>
              <a:t>Data</a:t>
            </a:r>
          </a:p>
          <a:p>
            <a:pPr indent="-3810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/>
              <a:t>Methodology 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lang="en-US" sz="2400"/>
              <a:t>Analysis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t/>
            </a:r>
            <a:endParaRPr b="1" sz="2400"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lang="en-US" sz="2400"/>
              <a:t>Further Research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Shape 101"/>
          <p:cNvGrpSpPr/>
          <p:nvPr/>
        </p:nvGrpSpPr>
        <p:grpSpPr>
          <a:xfrm>
            <a:off x="62677" y="46600"/>
            <a:ext cx="11978415" cy="800400"/>
            <a:chOff x="62677" y="46600"/>
            <a:chExt cx="11978415" cy="800400"/>
          </a:xfrm>
        </p:grpSpPr>
        <p:pic>
          <p:nvPicPr>
            <p:cNvPr id="102" name="Shape 10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677" y="46600"/>
              <a:ext cx="3950700" cy="800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Shape 10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69492" y="136616"/>
              <a:ext cx="1371600" cy="238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Shape 10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NYC 2016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200725" y="2128350"/>
            <a:ext cx="99402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 sz="3600">
                <a:solidFill>
                  <a:srgbClr val="0000FF"/>
                </a:solidFill>
              </a:rPr>
              <a:t>The outcome of the 2016 US presidential election was FAR off from the predictions.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b="1" sz="3600">
              <a:solidFill>
                <a:srgbClr val="FF0000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b="1" lang="en-US" sz="3600">
                <a:solidFill>
                  <a:srgbClr val="FF0000"/>
                </a:solidFill>
              </a:rPr>
              <a:t>Why did this happen? What did the analysts get wrong?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Shape 110"/>
          <p:cNvGrpSpPr/>
          <p:nvPr/>
        </p:nvGrpSpPr>
        <p:grpSpPr>
          <a:xfrm>
            <a:off x="62677" y="46600"/>
            <a:ext cx="11978414" cy="800282"/>
            <a:chOff x="62677" y="46600"/>
            <a:chExt cx="11978414" cy="800282"/>
          </a:xfrm>
        </p:grpSpPr>
        <p:pic>
          <p:nvPicPr>
            <p:cNvPr id="111" name="Shape 1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677" y="46600"/>
              <a:ext cx="3950598" cy="8002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Shape 1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69492" y="136616"/>
              <a:ext cx="1371598" cy="2381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Shape 1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NYC 2016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8900" y="1447099"/>
            <a:ext cx="8368800" cy="52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4643200" y="1349775"/>
            <a:ext cx="706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lang="en-US" sz="2800"/>
              <a:t>How influential were certain factors in explaining the Election outcome?</a:t>
            </a:r>
            <a:r>
              <a:rPr lang="en-US" sz="2800" u="sng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6" name="Shape 116"/>
          <p:cNvSpPr/>
          <p:nvPr/>
        </p:nvSpPr>
        <p:spPr>
          <a:xfrm>
            <a:off x="2540377" y="6642601"/>
            <a:ext cx="228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-US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http://www.cnn.com/election/results/president</a:t>
            </a: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9058602" y="3208550"/>
            <a:ext cx="26496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20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Education?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20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Racial Diversity?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20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Income?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20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Urbanization?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i="0" lang="en-US" sz="20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Foreign born?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Shape 122"/>
          <p:cNvGrpSpPr/>
          <p:nvPr/>
        </p:nvGrpSpPr>
        <p:grpSpPr>
          <a:xfrm>
            <a:off x="62677" y="46600"/>
            <a:ext cx="11978415" cy="800400"/>
            <a:chOff x="62677" y="46600"/>
            <a:chExt cx="11978415" cy="800400"/>
          </a:xfrm>
        </p:grpSpPr>
        <p:pic>
          <p:nvPicPr>
            <p:cNvPr id="123" name="Shape 1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677" y="46600"/>
              <a:ext cx="3950700" cy="800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Shape 1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69492" y="136616"/>
              <a:ext cx="1371600" cy="238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Shape 1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NYC 2016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487925" y="1157550"/>
            <a:ext cx="706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lang="en-US" sz="2800"/>
              <a:t>A Word on Data 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t/>
            </a:r>
            <a:endParaRPr b="1" sz="2800"/>
          </a:p>
        </p:txBody>
      </p:sp>
      <p:sp>
        <p:nvSpPr>
          <p:cNvPr id="127" name="Shape 127"/>
          <p:cNvSpPr txBox="1"/>
          <p:nvPr/>
        </p:nvSpPr>
        <p:spPr>
          <a:xfrm>
            <a:off x="487925" y="1841200"/>
            <a:ext cx="6729900" cy="3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lang="en-US" sz="2000" u="sng"/>
              <a:t>Sources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-US" sz="2000">
                <a:solidFill>
                  <a:srgbClr val="434343"/>
                </a:solidFill>
              </a:rPr>
              <a:t>Exit Poll Results for 37 U.S. States (NYT)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-US" sz="2000">
                <a:solidFill>
                  <a:srgbClr val="434343"/>
                </a:solidFill>
              </a:rPr>
              <a:t>U.S. Census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-US" sz="2000">
                <a:solidFill>
                  <a:srgbClr val="434343"/>
                </a:solidFill>
              </a:rPr>
              <a:t>ESRI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t/>
            </a:r>
            <a:endParaRPr b="1" sz="2000" u="sng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lang="en-US" sz="2000" u="sng">
                <a:solidFill>
                  <a:srgbClr val="434343"/>
                </a:solidFill>
              </a:rPr>
              <a:t>Data Limitations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-US" sz="2000">
                <a:solidFill>
                  <a:srgbClr val="434343"/>
                </a:solidFill>
              </a:rPr>
              <a:t>Not all 50 states represented 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-US" sz="2000">
                <a:solidFill>
                  <a:srgbClr val="434343"/>
                </a:solidFill>
              </a:rPr>
              <a:t>New England States lacks results by county 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434343"/>
                </a:solidFill>
              </a:rPr>
              <a:t>      (only township)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-US" sz="2000">
                <a:solidFill>
                  <a:srgbClr val="434343"/>
                </a:solidFill>
              </a:rPr>
              <a:t>Not all votes calculated as of pull (11/13/2016)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434343"/>
                </a:solidFill>
              </a:rPr>
              <a:t>Bias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-US" sz="2000">
                <a:solidFill>
                  <a:srgbClr val="434343"/>
                </a:solidFill>
              </a:rPr>
              <a:t>Exit polls not an accurate representation of actual voting patterns</a:t>
            </a:r>
          </a:p>
        </p:txBody>
      </p:sp>
      <p:pic>
        <p:nvPicPr>
          <p:cNvPr descr="politics-poll-pollsters-elects-elects-pollster-12262928_low.jpg"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850" y="1841199"/>
            <a:ext cx="4362500" cy="410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Shape 133"/>
          <p:cNvGrpSpPr/>
          <p:nvPr/>
        </p:nvGrpSpPr>
        <p:grpSpPr>
          <a:xfrm>
            <a:off x="62677" y="46600"/>
            <a:ext cx="11978415" cy="800400"/>
            <a:chOff x="62677" y="46600"/>
            <a:chExt cx="11978415" cy="800400"/>
          </a:xfrm>
        </p:grpSpPr>
        <p:pic>
          <p:nvPicPr>
            <p:cNvPr id="134" name="Shape 1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677" y="46600"/>
              <a:ext cx="3950700" cy="800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Shape 1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69492" y="136616"/>
              <a:ext cx="1371600" cy="238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Shape 13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NYC 2016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87925" y="1157550"/>
            <a:ext cx="706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lang="en-US" sz="2800"/>
              <a:t>Methodology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t/>
            </a:r>
            <a:endParaRPr b="1" sz="2800"/>
          </a:p>
        </p:txBody>
      </p:sp>
      <p:sp>
        <p:nvSpPr>
          <p:cNvPr id="138" name="Shape 138"/>
          <p:cNvSpPr txBox="1"/>
          <p:nvPr/>
        </p:nvSpPr>
        <p:spPr>
          <a:xfrm>
            <a:off x="5212925" y="3033750"/>
            <a:ext cx="34182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IMAGE 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7700" y="1957950"/>
            <a:ext cx="7514324" cy="446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598200" y="2268500"/>
            <a:ext cx="3418200" cy="48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lang="en-US" sz="2400"/>
              <a:t>Breakdown: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lang="en-US" sz="1800"/>
              <a:t>Data Wrangling 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Merged exit poll data with census data </a:t>
            </a:r>
          </a:p>
          <a:p>
            <a: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lang="en-US" sz="1800"/>
              <a:t>Regression Analysis 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800"/>
              <a:t>Regressed five explanatory variables against % votes for Trump 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b="1" lang="en-US" sz="1800"/>
              <a:t>Visualization 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1800"/>
              <a:t>Maps of the exit poll results across the U.S.</a:t>
            </a:r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t/>
            </a:r>
            <a:endParaRPr b="1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Shape 145"/>
          <p:cNvGrpSpPr/>
          <p:nvPr/>
        </p:nvGrpSpPr>
        <p:grpSpPr>
          <a:xfrm>
            <a:off x="62677" y="46600"/>
            <a:ext cx="11978414" cy="800282"/>
            <a:chOff x="62677" y="46600"/>
            <a:chExt cx="11978414" cy="800282"/>
          </a:xfrm>
        </p:grpSpPr>
        <p:pic>
          <p:nvPicPr>
            <p:cNvPr id="146" name="Shape 1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677" y="46600"/>
              <a:ext cx="3950598" cy="8002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Shape 1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69492" y="136616"/>
              <a:ext cx="1371598" cy="2381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Shape 1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NYC 2016</a:t>
            </a:r>
          </a:p>
        </p:txBody>
      </p:sp>
      <p:pic>
        <p:nvPicPr>
          <p:cNvPr descr="Foreign Born w legend.jpg"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0574" y="1888824"/>
            <a:ext cx="6001417" cy="4740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x="427300" y="1110950"/>
            <a:ext cx="1140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/>
              <a:t>ANALYSIS: </a:t>
            </a:r>
            <a:r>
              <a:rPr b="1" lang="en-US" sz="2400">
                <a:solidFill>
                  <a:schemeClr val="dk1"/>
                </a:solidFill>
              </a:rPr>
              <a:t>Compare Election Results with Foreign-Born Voters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6">
            <a:alphaModFix/>
          </a:blip>
          <a:srcRect b="0" l="1719" r="0" t="0"/>
          <a:stretch/>
        </p:blipFill>
        <p:spPr>
          <a:xfrm>
            <a:off x="76200" y="1718100"/>
            <a:ext cx="6169500" cy="51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Shape 156"/>
          <p:cNvGrpSpPr/>
          <p:nvPr/>
        </p:nvGrpSpPr>
        <p:grpSpPr>
          <a:xfrm>
            <a:off x="62677" y="46600"/>
            <a:ext cx="11978414" cy="800282"/>
            <a:chOff x="62677" y="46600"/>
            <a:chExt cx="11978414" cy="800282"/>
          </a:xfrm>
        </p:grpSpPr>
        <p:pic>
          <p:nvPicPr>
            <p:cNvPr id="157" name="Shape 1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677" y="46600"/>
              <a:ext cx="3950598" cy="8002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Shape 1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69492" y="136616"/>
              <a:ext cx="1371598" cy="2381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Shape 1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NYC 2016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925" y="1751975"/>
            <a:ext cx="8723100" cy="49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1922675" y="1066108"/>
            <a:ext cx="793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/>
        </p:nvSpPr>
        <p:spPr>
          <a:xfrm>
            <a:off x="9699474" y="5523975"/>
            <a:ext cx="2024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calculated votes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Trump 54,763,093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Clinton 40,937,962  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519850" y="1202287"/>
            <a:ext cx="1140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2400"/>
              <a:t>ANALYSIS: </a:t>
            </a:r>
            <a:r>
              <a:rPr b="1" lang="en-US" sz="2400"/>
              <a:t>Elections Result 2016, counted by States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Shape 168"/>
          <p:cNvGrpSpPr/>
          <p:nvPr/>
        </p:nvGrpSpPr>
        <p:grpSpPr>
          <a:xfrm>
            <a:off x="62677" y="46600"/>
            <a:ext cx="11978414" cy="800282"/>
            <a:chOff x="62677" y="46600"/>
            <a:chExt cx="11978414" cy="800282"/>
          </a:xfrm>
        </p:grpSpPr>
        <p:pic>
          <p:nvPicPr>
            <p:cNvPr id="169" name="Shape 1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677" y="46600"/>
              <a:ext cx="3950598" cy="8002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Shape 1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69492" y="136616"/>
              <a:ext cx="1371598" cy="2381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Shape 17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NYC 2016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300" y="1827450"/>
            <a:ext cx="8973125" cy="50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427300" y="1110950"/>
            <a:ext cx="1140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2400"/>
              <a:t>ANALYSIS: </a:t>
            </a:r>
            <a:r>
              <a:rPr b="1" lang="en-US" sz="2400">
                <a:solidFill>
                  <a:schemeClr val="dk1"/>
                </a:solidFill>
              </a:rPr>
              <a:t>Which factors were influential?</a:t>
            </a:r>
          </a:p>
        </p:txBody>
      </p:sp>
      <p:sp>
        <p:nvSpPr>
          <p:cNvPr id="174" name="Shape 174"/>
          <p:cNvSpPr/>
          <p:nvPr/>
        </p:nvSpPr>
        <p:spPr>
          <a:xfrm>
            <a:off x="62675" y="4059275"/>
            <a:ext cx="4657500" cy="20511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9913125" y="1922800"/>
            <a:ext cx="2127900" cy="25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/>
        </p:nvSpPr>
        <p:spPr>
          <a:xfrm>
            <a:off x="9400425" y="1922800"/>
            <a:ext cx="26406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 sz="1800">
                <a:solidFill>
                  <a:srgbClr val="FF0000"/>
                </a:solidFill>
              </a:rPr>
              <a:t>Income and Density are significantly influential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77" name="Shape 177"/>
          <p:cNvSpPr txBox="1"/>
          <p:nvPr/>
        </p:nvSpPr>
        <p:spPr>
          <a:xfrm>
            <a:off x="9400425" y="3028400"/>
            <a:ext cx="3000000" cy="15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solidFill>
                  <a:srgbClr val="FF0000"/>
                </a:solidFill>
              </a:rPr>
              <a:t>Foreign, Bachelor, and Racial Diversity have influencing power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