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3aff3d3d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aff3d3d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3aff3d3d9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aff3d3d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3aff3d3d9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aff3d3d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3aff3d3d9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3aff3d3d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3aff3d3d9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aff3d3d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3aff3d3d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aff3d3d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3aff3d3d9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3aff3d3d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nyc.gov/html/tlc/html/about/trip_record_data.shtml" TargetMode="External"/><Relationship Id="rId4" Type="http://schemas.openxmlformats.org/officeDocument/2006/relationships/hyperlink" Target="https://data.cityofnewyork.us/Transportation/Subway-Stations/arq3-7z49" TargetMode="External"/><Relationship Id="rId5" Type="http://schemas.openxmlformats.org/officeDocument/2006/relationships/hyperlink" Target="https://s3.amazonaws.com/nyc-tlc/misc/taxi_zones.zi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189700" y="1196325"/>
            <a:ext cx="6954300" cy="326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Hackathon 2018:</a:t>
            </a:r>
            <a:br>
              <a:rPr lang="en" sz="4000"/>
            </a:br>
            <a:r>
              <a:rPr lang="en" sz="4000"/>
              <a:t>The influence of the 2nd Ave Subway on Yellow Taxi Ridership in the UES</a:t>
            </a:r>
            <a:endParaRPr sz="4000"/>
          </a:p>
        </p:txBody>
      </p:sp>
      <p:sp>
        <p:nvSpPr>
          <p:cNvPr id="73" name="Google Shape;73;p13"/>
          <p:cNvSpPr txBox="1"/>
          <p:nvPr>
            <p:ph idx="1" type="subTitle"/>
          </p:nvPr>
        </p:nvSpPr>
        <p:spPr>
          <a:xfrm>
            <a:off x="2425100" y="3897525"/>
            <a:ext cx="6331500" cy="7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By: Pablo Mandiola, Soham Mody, Devashish Khulbe, Max Brueckner-Humphreys</a:t>
            </a:r>
            <a:endParaRPr/>
          </a:p>
        </p:txBody>
      </p:sp>
      <p:pic>
        <p:nvPicPr>
          <p:cNvPr descr="Image result for nyc taxi &amp; limousine commission" id="74" name="Google Shape;74;p13"/>
          <p:cNvPicPr preferRelativeResize="0"/>
          <p:nvPr/>
        </p:nvPicPr>
        <p:blipFill>
          <a:blip r:embed="rId3">
            <a:alphaModFix/>
          </a:blip>
          <a:stretch>
            <a:fillRect/>
          </a:stretch>
        </p:blipFill>
        <p:spPr>
          <a:xfrm>
            <a:off x="365750" y="211050"/>
            <a:ext cx="3518001" cy="985275"/>
          </a:xfrm>
          <a:prstGeom prst="rect">
            <a:avLst/>
          </a:prstGeom>
          <a:noFill/>
          <a:ln>
            <a:noFill/>
          </a:ln>
        </p:spPr>
      </p:pic>
      <p:pic>
        <p:nvPicPr>
          <p:cNvPr descr="&quot;Q&quot; train symbol" id="75" name="Google Shape;75;p13"/>
          <p:cNvPicPr preferRelativeResize="0"/>
          <p:nvPr/>
        </p:nvPicPr>
        <p:blipFill>
          <a:blip r:embed="rId4">
            <a:alphaModFix/>
          </a:blip>
          <a:stretch>
            <a:fillRect/>
          </a:stretch>
        </p:blipFill>
        <p:spPr>
          <a:xfrm>
            <a:off x="253900" y="2577550"/>
            <a:ext cx="2171200" cy="2171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Upper west side for mid 2016-mid 2017 </a:t>
            </a:r>
            <a:endParaRPr sz="2400"/>
          </a:p>
        </p:txBody>
      </p:sp>
      <p:pic>
        <p:nvPicPr>
          <p:cNvPr id="131" name="Google Shape;131;p22"/>
          <p:cNvPicPr preferRelativeResize="0"/>
          <p:nvPr/>
        </p:nvPicPr>
        <p:blipFill>
          <a:blip r:embed="rId3">
            <a:alphaModFix/>
          </a:blip>
          <a:stretch>
            <a:fillRect/>
          </a:stretch>
        </p:blipFill>
        <p:spPr>
          <a:xfrm>
            <a:off x="152400" y="1100000"/>
            <a:ext cx="8839201" cy="3707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928850" y="587550"/>
            <a:ext cx="7793100" cy="8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Point of Change for Taxi Pickups 6mon before (left) and 6months after (right): 2018</a:t>
            </a:r>
            <a:endParaRPr sz="2400"/>
          </a:p>
        </p:txBody>
      </p:sp>
      <p:pic>
        <p:nvPicPr>
          <p:cNvPr id="137" name="Google Shape;137;p23"/>
          <p:cNvPicPr preferRelativeResize="0"/>
          <p:nvPr/>
        </p:nvPicPr>
        <p:blipFill>
          <a:blip r:embed="rId3">
            <a:alphaModFix/>
          </a:blip>
          <a:stretch>
            <a:fillRect/>
          </a:stretch>
        </p:blipFill>
        <p:spPr>
          <a:xfrm>
            <a:off x="152400" y="1592250"/>
            <a:ext cx="8839199" cy="30937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t>
            </a:r>
            <a:endParaRPr/>
          </a:p>
        </p:txBody>
      </p:sp>
      <p:sp>
        <p:nvSpPr>
          <p:cNvPr id="143" name="Google Shape;143;p24"/>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Data</a:t>
            </a:r>
            <a:endParaRPr b="1" sz="2100">
              <a:solidFill>
                <a:schemeClr val="dk1"/>
              </a:solidFill>
            </a:endParaRPr>
          </a:p>
          <a:p>
            <a:pPr indent="-330200" lvl="0" marL="457200" rtl="0" algn="l">
              <a:spcBef>
                <a:spcPts val="1600"/>
              </a:spcBef>
              <a:spcAft>
                <a:spcPts val="0"/>
              </a:spcAft>
              <a:buSzPts val="1600"/>
              <a:buChar char="●"/>
            </a:pPr>
            <a:r>
              <a:rPr lang="en" sz="1600"/>
              <a:t>Format of TLC ridership (pick-up/drop-off) data changed in mid 2016 from lat, long to Taxi Zones</a:t>
            </a:r>
            <a:endParaRPr sz="1600"/>
          </a:p>
          <a:p>
            <a:pPr indent="-330200" lvl="0" marL="457200" rtl="0" algn="l">
              <a:spcBef>
                <a:spcPts val="1200"/>
              </a:spcBef>
              <a:spcAft>
                <a:spcPts val="1200"/>
              </a:spcAft>
              <a:buSzPts val="1600"/>
              <a:buChar char="●"/>
            </a:pPr>
            <a:r>
              <a:rPr lang="en" sz="1600"/>
              <a:t>Format of TLC data imported incorrectly. Columns shifted to rep.  Different attributes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nvSpPr>
        <p:spPr>
          <a:xfrm>
            <a:off x="487650" y="592150"/>
            <a:ext cx="8255100" cy="40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Lato"/>
                <a:ea typeface="Lato"/>
                <a:cs typeface="Lato"/>
                <a:sym typeface="Lato"/>
              </a:rPr>
              <a:t>References: </a:t>
            </a:r>
            <a:endParaRPr sz="2400">
              <a:solidFill>
                <a:srgbClr val="FFFFFF"/>
              </a:solidFill>
              <a:latin typeface="Lato"/>
              <a:ea typeface="Lato"/>
              <a:cs typeface="Lato"/>
              <a:sym typeface="Lato"/>
            </a:endParaRPr>
          </a:p>
          <a:p>
            <a:pPr indent="0" lvl="0" marL="0" rtl="0" algn="l">
              <a:spcBef>
                <a:spcPts val="0"/>
              </a:spcBef>
              <a:spcAft>
                <a:spcPts val="0"/>
              </a:spcAft>
              <a:buNone/>
            </a:pPr>
            <a:r>
              <a:rPr lang="en" sz="2400" u="sng">
                <a:solidFill>
                  <a:schemeClr val="hlink"/>
                </a:solidFill>
                <a:highlight>
                  <a:schemeClr val="accent3"/>
                </a:highlight>
                <a:latin typeface="Lato"/>
                <a:ea typeface="Lato"/>
                <a:cs typeface="Lato"/>
                <a:sym typeface="Lato"/>
                <a:hlinkClick r:id="rId3"/>
              </a:rPr>
              <a:t>http://www.nyc.gov/html/tlc/html/about/trip_record_data.shtml</a:t>
            </a:r>
            <a:endParaRPr sz="2400">
              <a:solidFill>
                <a:srgbClr val="FFFFFF"/>
              </a:solidFill>
              <a:highlight>
                <a:schemeClr val="accent3"/>
              </a:highlight>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sz="1100">
              <a:solidFill>
                <a:srgbClr val="222222"/>
              </a:solidFill>
              <a:highlight>
                <a:schemeClr val="accent3"/>
              </a:highlight>
            </a:endParaRPr>
          </a:p>
          <a:p>
            <a:pPr indent="0" lvl="0" marL="0" rtl="0" algn="l">
              <a:lnSpc>
                <a:spcPct val="115000"/>
              </a:lnSpc>
              <a:spcBef>
                <a:spcPts val="0"/>
              </a:spcBef>
              <a:spcAft>
                <a:spcPts val="0"/>
              </a:spcAft>
              <a:buNone/>
            </a:pPr>
            <a:r>
              <a:rPr lang="en" sz="2400" u="sng">
                <a:solidFill>
                  <a:srgbClr val="1155CC"/>
                </a:solidFill>
                <a:highlight>
                  <a:schemeClr val="accent3"/>
                </a:highlight>
                <a:latin typeface="Lato"/>
                <a:ea typeface="Lato"/>
                <a:cs typeface="Lato"/>
                <a:sym typeface="Lato"/>
                <a:hlinkClick r:id="rId4"/>
              </a:rPr>
              <a:t>https://data.cityofnewyork.us/Transportation/Subway-Stations/arq3-7z49</a:t>
            </a:r>
            <a:endParaRPr sz="2400">
              <a:solidFill>
                <a:srgbClr val="222222"/>
              </a:solidFill>
              <a:highlight>
                <a:schemeClr val="accent3"/>
              </a:highlight>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sz="2400">
              <a:solidFill>
                <a:srgbClr val="222222"/>
              </a:solidFill>
              <a:highlight>
                <a:schemeClr val="accent3"/>
              </a:highlight>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2400" u="sng">
                <a:solidFill>
                  <a:srgbClr val="1155CC"/>
                </a:solidFill>
                <a:highlight>
                  <a:schemeClr val="accent3"/>
                </a:highlight>
                <a:latin typeface="Lato"/>
                <a:ea typeface="Lato"/>
                <a:cs typeface="Lato"/>
                <a:sym typeface="Lato"/>
                <a:hlinkClick r:id="rId5"/>
              </a:rPr>
              <a:t>https://s3.amazonaws.com/nyc-tlc/misc/taxi_zones.zip</a:t>
            </a:r>
            <a:endParaRPr sz="2400">
              <a:solidFill>
                <a:srgbClr val="FFFFFF"/>
              </a:solidFill>
              <a:highlight>
                <a:schemeClr val="accent3"/>
              </a:highlight>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81" name="Google Shape;81;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FFFFFF"/>
                </a:solidFill>
              </a:rPr>
              <a:t>Deliverable:</a:t>
            </a:r>
            <a:r>
              <a:rPr lang="en" sz="1100">
                <a:solidFill>
                  <a:srgbClr val="FFFFFF"/>
                </a:solidFill>
              </a:rPr>
              <a:t> </a:t>
            </a:r>
            <a:r>
              <a:rPr lang="en" sz="1400">
                <a:solidFill>
                  <a:srgbClr val="FFFFFF"/>
                </a:solidFill>
              </a:rPr>
              <a:t>statistical conclusion on distribution of the ridership ratio in the affected neighborhoods a year from the launch compared to the previous two years as well as in the nearby/far away control areas compared to the previous years.</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0" lvl="0" marL="0" rtl="0" algn="l">
              <a:spcBef>
                <a:spcPts val="0"/>
              </a:spcBef>
              <a:spcAft>
                <a:spcPts val="0"/>
              </a:spcAft>
              <a:buClr>
                <a:schemeClr val="dk2"/>
              </a:buClr>
              <a:buSzPts val="1100"/>
              <a:buFont typeface="Arial"/>
              <a:buNone/>
            </a:pPr>
            <a:r>
              <a:t/>
            </a:r>
            <a:endParaRPr sz="1400">
              <a:solidFill>
                <a:srgbClr val="FFFFFF"/>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Geographies</a:t>
            </a:r>
            <a:endParaRPr/>
          </a:p>
        </p:txBody>
      </p:sp>
      <p:sp>
        <p:nvSpPr>
          <p:cNvPr id="87" name="Google Shape;87;p1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How we defined them...</a:t>
            </a:r>
            <a:endParaRPr b="1" sz="2100">
              <a:solidFill>
                <a:schemeClr val="dk1"/>
              </a:solidFill>
            </a:endParaRPr>
          </a:p>
          <a:p>
            <a:pPr indent="-330200" lvl="0" marL="457200" rtl="0" algn="l">
              <a:spcBef>
                <a:spcPts val="1600"/>
              </a:spcBef>
              <a:spcAft>
                <a:spcPts val="0"/>
              </a:spcAft>
              <a:buSzPts val="1600"/>
              <a:buChar char="●"/>
            </a:pPr>
            <a:r>
              <a:rPr lang="en" sz="1600"/>
              <a:t>Used Taxi Zones defined by the TLC as our area of study known as the “Upper East Side”</a:t>
            </a:r>
            <a:endParaRPr sz="1600"/>
          </a:p>
          <a:p>
            <a:pPr indent="-330200" lvl="0" marL="457200" rtl="0" algn="l">
              <a:spcBef>
                <a:spcPts val="1200"/>
              </a:spcBef>
              <a:spcAft>
                <a:spcPts val="1200"/>
              </a:spcAft>
              <a:buSzPts val="1600"/>
              <a:buChar char="●"/>
            </a:pPr>
            <a:r>
              <a:rPr lang="en" sz="1600"/>
              <a:t>Taxi Zones included:  140, 141, 262, 263</a:t>
            </a:r>
            <a:endParaRPr sz="1600"/>
          </a:p>
        </p:txBody>
      </p:sp>
      <p:sp>
        <p:nvSpPr>
          <p:cNvPr id="88" name="Google Shape;88;p1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Issues...</a:t>
            </a:r>
            <a:endParaRPr b="1" sz="2100">
              <a:solidFill>
                <a:schemeClr val="dk1"/>
              </a:solidFill>
            </a:endParaRPr>
          </a:p>
          <a:p>
            <a:pPr indent="-317500" lvl="0" marL="457200" rtl="0" algn="l">
              <a:spcBef>
                <a:spcPts val="1600"/>
              </a:spcBef>
              <a:spcAft>
                <a:spcPts val="1200"/>
              </a:spcAft>
              <a:buSzPts val="1400"/>
              <a:buChar char="●"/>
            </a:pPr>
            <a:r>
              <a:rPr lang="en"/>
              <a:t>The UES is served by both the Lex Ave Line and the 2nd Ave Line. How do we accurately represent which areas taxi ridership was affected by the introduction of the 2nd Ave line?</a:t>
            </a:r>
            <a:endParaRPr/>
          </a:p>
        </p:txBody>
      </p:sp>
      <p:pic>
        <p:nvPicPr>
          <p:cNvPr id="89" name="Google Shape;89;p15"/>
          <p:cNvPicPr preferRelativeResize="0"/>
          <p:nvPr/>
        </p:nvPicPr>
        <p:blipFill>
          <a:blip r:embed="rId3">
            <a:alphaModFix/>
          </a:blip>
          <a:stretch>
            <a:fillRect/>
          </a:stretch>
        </p:blipFill>
        <p:spPr>
          <a:xfrm>
            <a:off x="152400" y="1363750"/>
            <a:ext cx="2247900" cy="21581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Geographies</a:t>
            </a:r>
            <a:endParaRPr/>
          </a:p>
        </p:txBody>
      </p:sp>
      <p:pic>
        <p:nvPicPr>
          <p:cNvPr id="95" name="Google Shape;95;p16"/>
          <p:cNvPicPr preferRelativeResize="0"/>
          <p:nvPr/>
        </p:nvPicPr>
        <p:blipFill>
          <a:blip r:embed="rId3">
            <a:alphaModFix/>
          </a:blip>
          <a:stretch>
            <a:fillRect/>
          </a:stretch>
        </p:blipFill>
        <p:spPr>
          <a:xfrm>
            <a:off x="3747100" y="1211350"/>
            <a:ext cx="3521150" cy="3380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endParaRPr/>
          </a:p>
        </p:txBody>
      </p:sp>
      <p:pic>
        <p:nvPicPr>
          <p:cNvPr id="101" name="Google Shape;101;p17"/>
          <p:cNvPicPr preferRelativeResize="0"/>
          <p:nvPr/>
        </p:nvPicPr>
        <p:blipFill>
          <a:blip r:embed="rId3">
            <a:alphaModFix/>
          </a:blip>
          <a:stretch>
            <a:fillRect/>
          </a:stretch>
        </p:blipFill>
        <p:spPr>
          <a:xfrm>
            <a:off x="2400250" y="1418346"/>
            <a:ext cx="4791199" cy="300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2400250" y="5875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Daily Pickups in 2nd Ave Geography</a:t>
            </a:r>
            <a:endParaRPr sz="2400"/>
          </a:p>
        </p:txBody>
      </p:sp>
      <p:pic>
        <p:nvPicPr>
          <p:cNvPr id="107" name="Google Shape;107;p18"/>
          <p:cNvPicPr preferRelativeResize="0"/>
          <p:nvPr/>
        </p:nvPicPr>
        <p:blipFill>
          <a:blip r:embed="rId3">
            <a:alphaModFix/>
          </a:blip>
          <a:stretch>
            <a:fillRect/>
          </a:stretch>
        </p:blipFill>
        <p:spPr>
          <a:xfrm>
            <a:off x="152400" y="1363750"/>
            <a:ext cx="8839199" cy="30937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of Change Analysis </a:t>
            </a:r>
            <a:r>
              <a:rPr lang="en"/>
              <a:t> </a:t>
            </a:r>
            <a:endParaRPr/>
          </a:p>
        </p:txBody>
      </p:sp>
      <p:pic>
        <p:nvPicPr>
          <p:cNvPr id="113" name="Google Shape;113;p19"/>
          <p:cNvPicPr preferRelativeResize="0"/>
          <p:nvPr/>
        </p:nvPicPr>
        <p:blipFill>
          <a:blip r:embed="rId3">
            <a:alphaModFix/>
          </a:blip>
          <a:stretch>
            <a:fillRect/>
          </a:stretch>
        </p:blipFill>
        <p:spPr>
          <a:xfrm>
            <a:off x="304800" y="1211350"/>
            <a:ext cx="8839199" cy="30937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Comparing with a similar neighborhood (with no new subway line) - Upper West Side</a:t>
            </a:r>
            <a:endParaRPr sz="2400"/>
          </a:p>
        </p:txBody>
      </p:sp>
      <p:pic>
        <p:nvPicPr>
          <p:cNvPr id="119" name="Google Shape;119;p20"/>
          <p:cNvPicPr preferRelativeResize="0"/>
          <p:nvPr/>
        </p:nvPicPr>
        <p:blipFill>
          <a:blip r:embed="rId3">
            <a:alphaModFix/>
          </a:blip>
          <a:stretch>
            <a:fillRect/>
          </a:stretch>
        </p:blipFill>
        <p:spPr>
          <a:xfrm>
            <a:off x="152400" y="1549850"/>
            <a:ext cx="8839203" cy="31705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928850" y="587550"/>
            <a:ext cx="7793100" cy="8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Point of Change for Taxi Pickups 6mon before (left) and 6months after (right) 2nd Ave Subway: 2017</a:t>
            </a:r>
            <a:endParaRPr sz="2400"/>
          </a:p>
        </p:txBody>
      </p:sp>
      <p:pic>
        <p:nvPicPr>
          <p:cNvPr id="125" name="Google Shape;125;p21"/>
          <p:cNvPicPr preferRelativeResize="0"/>
          <p:nvPr/>
        </p:nvPicPr>
        <p:blipFill>
          <a:blip r:embed="rId3">
            <a:alphaModFix/>
          </a:blip>
          <a:stretch>
            <a:fillRect/>
          </a:stretch>
        </p:blipFill>
        <p:spPr>
          <a:xfrm>
            <a:off x="152400" y="1375350"/>
            <a:ext cx="8839199" cy="30937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