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61" r:id="rId5"/>
    <p:sldId id="264" r:id="rId6"/>
    <p:sldId id="268" r:id="rId7"/>
    <p:sldId id="269" r:id="rId8"/>
    <p:sldId id="265" r:id="rId9"/>
    <p:sldId id="263" r:id="rId10"/>
    <p:sldId id="266" r:id="rId11"/>
    <p:sldId id="267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/>
    <p:restoredTop sz="94648"/>
  </p:normalViewPr>
  <p:slideViewPr>
    <p:cSldViewPr snapToGrid="0" snapToObjects="1">
      <p:cViewPr varScale="1">
        <p:scale>
          <a:sx n="96" d="100"/>
          <a:sy n="96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6468-9695-444D-BE91-54D02450F6F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F40A5-D855-DB4C-B2D2-F0E7A2017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6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5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4C40-DF7E-204D-919B-CC9A70D9F796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5AA3-705D-FC47-A04B-A1E73B6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1"/>
          <a:stretch/>
        </p:blipFill>
        <p:spPr>
          <a:xfrm>
            <a:off x="0" y="0"/>
            <a:ext cx="121731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965" y="2411895"/>
            <a:ext cx="6520070" cy="1098067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/>
          <a:lstStyle/>
          <a:p>
            <a:r>
              <a:rPr lang="en-US" dirty="0" smtClean="0"/>
              <a:t>FLOODING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NYC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6296" y="3602038"/>
            <a:ext cx="5539409" cy="453127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DEM</a:t>
            </a:r>
            <a:r>
              <a:rPr lang="en-US" dirty="0" smtClean="0"/>
              <a:t>-</a:t>
            </a:r>
            <a:r>
              <a:rPr lang="en-US" dirty="0" err="1" smtClean="0"/>
              <a:t>ocratic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4003" y="5998121"/>
            <a:ext cx="2292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CUSP HACKATHON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2017/2018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835" y="424070"/>
            <a:ext cx="11118574" cy="589721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8509" y="6135757"/>
            <a:ext cx="10515600" cy="49799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Figure 5. </a:t>
            </a:r>
            <a:r>
              <a:rPr lang="en-US" sz="2000" dirty="0" smtClean="0"/>
              <a:t>Elbow method suggests 4 clusters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13" y="1338470"/>
            <a:ext cx="5356079" cy="38574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3" y="1338470"/>
            <a:ext cx="5439334" cy="38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0845" y="5600345"/>
            <a:ext cx="1329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ELEVATION</a:t>
            </a:r>
            <a:endParaRPr lang="en-US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8509" y="6135757"/>
            <a:ext cx="10515600" cy="49799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Figure 6. </a:t>
            </a:r>
            <a:r>
              <a:rPr lang="en-US" sz="2000" dirty="0" smtClean="0"/>
              <a:t>K-means 4 cluster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3276" r="-1" b="2831"/>
          <a:stretch/>
        </p:blipFill>
        <p:spPr>
          <a:xfrm>
            <a:off x="3371404" y="361793"/>
            <a:ext cx="5459896" cy="5238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1715886" y="2957126"/>
            <a:ext cx="2910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311 COMPLAINT NUMBER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260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2812" b="2221"/>
          <a:stretch/>
        </p:blipFill>
        <p:spPr>
          <a:xfrm>
            <a:off x="831574" y="359745"/>
            <a:ext cx="5088835" cy="49230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9141" y="5282771"/>
            <a:ext cx="1329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ELEVATION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823943" y="2559857"/>
            <a:ext cx="2910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311 COMPLAINT NUMBER</a:t>
            </a:r>
            <a:endParaRPr lang="en-US" dirty="0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66322" y="6029740"/>
            <a:ext cx="4829144" cy="497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Figure 7. </a:t>
            </a:r>
            <a:r>
              <a:rPr lang="en-US" sz="2000" dirty="0" smtClean="0"/>
              <a:t>Gaussian Mixture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2246" r="1419" b="3068"/>
          <a:stretch/>
        </p:blipFill>
        <p:spPr>
          <a:xfrm>
            <a:off x="6280894" y="364694"/>
            <a:ext cx="4996706" cy="4905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67870" y="526976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4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Calibri" charset="0"/>
                <a:cs typeface="Calibri" charset="0"/>
              </a:rPr>
              <a:t>1-DAY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LIMITATION!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space area is based on census block (smaller than census tract), but it is still larger for aggregating the flood area and it has different area for each block. </a:t>
            </a:r>
          </a:p>
          <a:p>
            <a:r>
              <a:rPr lang="en-US" dirty="0" smtClean="0">
                <a:latin typeface="+mj-lt"/>
              </a:rPr>
              <a:t>Elevation from the census block is not the real mean, because it is derived from the elevation from the calls. (</a:t>
            </a:r>
            <a:r>
              <a:rPr lang="en-US" sz="2000" dirty="0" smtClean="0">
                <a:latin typeface="+mj-lt"/>
              </a:rPr>
              <a:t>calculating the whole polygon is taking forever!</a:t>
            </a:r>
            <a:r>
              <a:rPr lang="en-US" dirty="0" smtClean="0">
                <a:latin typeface="+mj-lt"/>
              </a:rPr>
              <a:t>)</a:t>
            </a:r>
          </a:p>
          <a:p>
            <a:r>
              <a:rPr lang="en-US" dirty="0" smtClean="0">
                <a:latin typeface="+mj-lt"/>
              </a:rPr>
              <a:t>For now, we only consider elevation not the slope. </a:t>
            </a:r>
          </a:p>
          <a:p>
            <a:r>
              <a:rPr lang="en-US" dirty="0" smtClean="0">
                <a:latin typeface="+mj-lt"/>
              </a:rPr>
              <a:t>We didn’t have time to consider the demographics or any other callers background characteristic.</a:t>
            </a:r>
          </a:p>
          <a:p>
            <a:r>
              <a:rPr lang="en-US" dirty="0" smtClean="0">
                <a:latin typeface="+mj-lt"/>
              </a:rPr>
              <a:t>We didn’t consider weather.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08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DEM</a:t>
            </a:r>
            <a:r>
              <a:rPr lang="en-US" dirty="0" smtClean="0"/>
              <a:t>-</a:t>
            </a:r>
            <a:r>
              <a:rPr lang="en-US" dirty="0" err="1" smtClean="0"/>
              <a:t>ocratic</a:t>
            </a:r>
            <a:r>
              <a:rPr lang="en-US" dirty="0" smtClean="0"/>
              <a:t> teams!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Andrew</a:t>
            </a:r>
          </a:p>
          <a:p>
            <a:r>
              <a:rPr lang="en-US" dirty="0" smtClean="0">
                <a:latin typeface="+mj-lt"/>
              </a:rPr>
              <a:t>Charlie</a:t>
            </a:r>
          </a:p>
          <a:p>
            <a:r>
              <a:rPr lang="en-US" dirty="0" smtClean="0">
                <a:latin typeface="+mj-lt"/>
              </a:rPr>
              <a:t>Jack</a:t>
            </a:r>
          </a:p>
          <a:p>
            <a:r>
              <a:rPr lang="en-US" dirty="0" err="1" smtClean="0">
                <a:latin typeface="+mj-lt"/>
              </a:rPr>
              <a:t>Lingyi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Nina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Deliverable</a:t>
            </a:r>
            <a:endParaRPr lang="en-US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Model </a:t>
            </a:r>
            <a:r>
              <a:rPr lang="en-US" sz="2400" dirty="0">
                <a:latin typeface="+mj-lt"/>
              </a:rPr>
              <a:t>to predict true </a:t>
            </a:r>
            <a:r>
              <a:rPr lang="en-US" sz="2400" dirty="0" smtClean="0">
                <a:latin typeface="+mj-lt"/>
              </a:rPr>
              <a:t>flooding</a:t>
            </a: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4400" b="1" dirty="0" smtClean="0">
                <a:latin typeface="Calibri" charset="0"/>
                <a:ea typeface="Calibri" charset="0"/>
                <a:cs typeface="Calibri" charset="0"/>
              </a:rPr>
              <a:t>Data</a:t>
            </a:r>
            <a:endParaRPr lang="en-US" sz="5400" b="1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 smtClean="0">
                <a:latin typeface="+mj-lt"/>
              </a:rPr>
              <a:t>311 Data</a:t>
            </a:r>
          </a:p>
          <a:p>
            <a:r>
              <a:rPr lang="en-US" sz="2400" dirty="0" smtClean="0">
                <a:latin typeface="+mj-lt"/>
              </a:rPr>
              <a:t>NYC Digital </a:t>
            </a:r>
            <a:r>
              <a:rPr lang="en-US" sz="2400" dirty="0">
                <a:latin typeface="+mj-lt"/>
              </a:rPr>
              <a:t>Elevation </a:t>
            </a:r>
            <a:r>
              <a:rPr lang="en-US" sz="2400" dirty="0" smtClean="0">
                <a:latin typeface="+mj-lt"/>
              </a:rPr>
              <a:t>Model (DEM)</a:t>
            </a: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97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3913"/>
            <a:ext cx="10515600" cy="696775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Filtered data by complaint Type “Standing Water” from 2013-present</a:t>
            </a:r>
          </a:p>
          <a:p>
            <a:r>
              <a:rPr lang="en-US" dirty="0" smtClean="0">
                <a:latin typeface="+mj-lt"/>
              </a:rPr>
              <a:t>Extracted </a:t>
            </a:r>
            <a:r>
              <a:rPr lang="en-US" dirty="0">
                <a:latin typeface="+mj-lt"/>
              </a:rPr>
              <a:t>the elevation of each 311 </a:t>
            </a:r>
            <a:r>
              <a:rPr lang="en-US" dirty="0" smtClean="0">
                <a:latin typeface="+mj-lt"/>
              </a:rPr>
              <a:t>data from DEM</a:t>
            </a:r>
          </a:p>
          <a:p>
            <a:r>
              <a:rPr lang="en-US" dirty="0" smtClean="0">
                <a:latin typeface="+mj-lt"/>
              </a:rPr>
              <a:t>Counted the number of 311 calls per each census block</a:t>
            </a:r>
          </a:p>
          <a:p>
            <a:r>
              <a:rPr lang="en-US" dirty="0" smtClean="0">
                <a:latin typeface="+mj-lt"/>
              </a:rPr>
              <a:t>Aggregated the elevation per census block by mean, min, max value from 311 calls</a:t>
            </a:r>
          </a:p>
          <a:p>
            <a:r>
              <a:rPr lang="en-US" strike="sngStrike" dirty="0" smtClean="0">
                <a:latin typeface="+mj-lt"/>
              </a:rPr>
              <a:t>Normalized </a:t>
            </a:r>
            <a:r>
              <a:rPr lang="en-US" strike="sngStrike" dirty="0">
                <a:latin typeface="+mj-lt"/>
              </a:rPr>
              <a:t>the data by creating the propensity rate </a:t>
            </a:r>
            <a:r>
              <a:rPr lang="en-US" sz="2000" strike="sngStrike" dirty="0" smtClean="0">
                <a:latin typeface="+mj-lt"/>
              </a:rPr>
              <a:t>(total </a:t>
            </a:r>
            <a:r>
              <a:rPr lang="en-US" sz="2000" strike="sngStrike" dirty="0">
                <a:latin typeface="+mj-lt"/>
              </a:rPr>
              <a:t>counts divided by the sum of top 5 complaint type calls)</a:t>
            </a:r>
            <a:r>
              <a:rPr lang="en-US" strike="sngStrike" dirty="0">
                <a:latin typeface="+mj-lt"/>
              </a:rPr>
              <a:t> per census block 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33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73" y="6042991"/>
            <a:ext cx="10515600" cy="49799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Figure 1. </a:t>
            </a:r>
            <a:r>
              <a:rPr lang="en-US" sz="1800" dirty="0" smtClean="0"/>
              <a:t>Map of 311 calls complaining about standing water and its elevation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88" y="402260"/>
            <a:ext cx="8772370" cy="55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73" y="6042991"/>
            <a:ext cx="10515600" cy="49799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Figure 2. </a:t>
            </a:r>
            <a:r>
              <a:rPr lang="en-US" sz="1800" dirty="0" smtClean="0"/>
              <a:t>Average surface elevation by Census block with complaints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"/>
          <a:stretch/>
        </p:blipFill>
        <p:spPr>
          <a:xfrm>
            <a:off x="2236967" y="212035"/>
            <a:ext cx="9161889" cy="57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73" y="6175512"/>
            <a:ext cx="10515600" cy="49799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Figure 3. </a:t>
            </a:r>
            <a:r>
              <a:rPr lang="en-US" sz="1800" dirty="0" smtClean="0"/>
              <a:t>Map of complaint counts normalized by area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941"/>
          <a:stretch/>
        </p:blipFill>
        <p:spPr>
          <a:xfrm>
            <a:off x="2252870" y="217573"/>
            <a:ext cx="8931965" cy="59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9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1" t="12058" r="9158" b="10338"/>
          <a:stretch/>
        </p:blipFill>
        <p:spPr>
          <a:xfrm>
            <a:off x="1787771" y="278296"/>
            <a:ext cx="8335617" cy="5322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0845" y="5600345"/>
            <a:ext cx="1329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ELEVATION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32254" y="2739265"/>
            <a:ext cx="2910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311 COMPLAINT NUMBER</a:t>
            </a:r>
            <a:endParaRPr lang="en-US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8509" y="6135757"/>
            <a:ext cx="10515600" cy="49799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Figure 4. </a:t>
            </a:r>
            <a:r>
              <a:rPr lang="en-US" sz="2000" dirty="0" smtClean="0"/>
              <a:t>311 complaints vs elevation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455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3930"/>
            <a:ext cx="10515600" cy="696775"/>
          </a:xfrm>
        </p:spPr>
        <p:txBody>
          <a:bodyPr/>
          <a:lstStyle/>
          <a:p>
            <a:pPr algn="ctr"/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Data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1825"/>
            <a:ext cx="10515600" cy="26651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+mj-lt"/>
              </a:rPr>
              <a:t>Gaussian Mixture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K-Means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61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283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FLOODING NYC</vt:lpstr>
      <vt:lpstr>DEM-ocratic teams!</vt:lpstr>
      <vt:lpstr>PowerPoint Presentation</vt:lpstr>
      <vt:lpstr>Data Wrangling</vt:lpstr>
      <vt:lpstr>Figure 1. Map of 311 calls complaining about standing water and its elevation</vt:lpstr>
      <vt:lpstr>Figure 2. Average surface elevation by Census block with complaints</vt:lpstr>
      <vt:lpstr>Figure 3. Map of complaint counts normalized by area</vt:lpstr>
      <vt:lpstr>Figure 4. 311 complaints vs elevation</vt:lpstr>
      <vt:lpstr>Data Modelling</vt:lpstr>
      <vt:lpstr>Figure 5. Elbow method suggests 4 clusters</vt:lpstr>
      <vt:lpstr>Figure 6. K-means 4 cluster</vt:lpstr>
      <vt:lpstr>PowerPoint Presentation</vt:lpstr>
      <vt:lpstr>1-DAY LIMITATION!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Floodings</dc:title>
  <dc:creator>Nina Nurrahmawati</dc:creator>
  <cp:lastModifiedBy>Nina Nurrahmawati</cp:lastModifiedBy>
  <cp:revision>20</cp:revision>
  <dcterms:created xsi:type="dcterms:W3CDTF">2017-12-02T17:48:57Z</dcterms:created>
  <dcterms:modified xsi:type="dcterms:W3CDTF">2017-12-02T21:59:36Z</dcterms:modified>
</cp:coreProperties>
</file>