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4" r:id="rId1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6"/>
    <p:restoredTop sz="95701"/>
  </p:normalViewPr>
  <p:slideViewPr>
    <p:cSldViewPr snapToGrid="0" snapToObjects="1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63" y="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41DC0C-E7E2-4F3B-A821-14E63C3C45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95455-C11F-4523-B333-98929D057A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45D34-0574-452C-9D59-CE79128D9A9D}" type="datetimeFigureOut">
              <a:rPr lang="en-ZA" smtClean="0"/>
              <a:t>2017/12/02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1E9A-8097-45BC-97C3-0BCDE29AF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DC6E5-091F-46AD-B336-A3ABA9E8C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B881B-0C69-4A7B-9E59-8BBB7F98E88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3397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870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693385" y="2768600"/>
            <a:ext cx="13953493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3200"/>
              </a:spcBef>
            </a:lvl1pPr>
            <a:lvl2pPr>
              <a:spcBef>
                <a:spcPts val="3200"/>
              </a:spcBef>
            </a:lvl2pPr>
            <a:lvl3pPr>
              <a:spcBef>
                <a:spcPts val="3200"/>
              </a:spcBef>
            </a:lvl3pPr>
            <a:lvl4pPr>
              <a:spcBef>
                <a:spcPts val="3200"/>
              </a:spcBef>
            </a:lvl4pPr>
            <a:lvl5pPr>
              <a:spcBef>
                <a:spcPts val="3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9499890" y="1968500"/>
            <a:ext cx="5622038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846694" y="1409700"/>
            <a:ext cx="7823439" cy="3302000"/>
          </a:xfrm>
          <a:prstGeom prst="rect">
            <a:avLst/>
          </a:prstGeom>
        </p:spPr>
        <p:txBody>
          <a:bodyPr anchor="b"/>
          <a:lstStyle>
            <a:lvl1pPr>
              <a:defRPr sz="9335"/>
            </a:lvl1pPr>
          </a:lstStyle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846694" y="4787900"/>
            <a:ext cx="7823439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35"/>
            </a:lvl1pPr>
            <a:lvl2pPr marL="0" indent="0" algn="ctr">
              <a:spcBef>
                <a:spcPts val="0"/>
              </a:spcBef>
              <a:buSzTx/>
              <a:buNone/>
              <a:defRPr sz="4535"/>
            </a:lvl2pPr>
            <a:lvl3pPr marL="0" indent="0" algn="ctr">
              <a:spcBef>
                <a:spcPts val="0"/>
              </a:spcBef>
              <a:buSzTx/>
              <a:buNone/>
              <a:defRPr sz="4535"/>
            </a:lvl3pPr>
            <a:lvl4pPr marL="0" indent="0" algn="ctr">
              <a:spcBef>
                <a:spcPts val="0"/>
              </a:spcBef>
              <a:buSzTx/>
              <a:buNone/>
              <a:defRPr sz="4535"/>
            </a:lvl4pPr>
            <a:lvl5pPr marL="0" indent="0" algn="ctr">
              <a:spcBef>
                <a:spcPts val="0"/>
              </a:spcBef>
              <a:buSzTx/>
              <a:buNone/>
              <a:defRPr sz="453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sz="quarter" idx="13"/>
          </p:nvPr>
        </p:nvSpPr>
        <p:spPr>
          <a:xfrm>
            <a:off x="9567625" y="2882900"/>
            <a:ext cx="5469634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xfrm>
            <a:off x="1693385" y="2768600"/>
            <a:ext cx="6722739" cy="5715000"/>
          </a:xfrm>
          <a:prstGeom prst="rect">
            <a:avLst/>
          </a:prstGeom>
        </p:spPr>
        <p:txBody>
          <a:bodyPr/>
          <a:lstStyle>
            <a:lvl1pPr marL="1082935" indent="-659560">
              <a:spcBef>
                <a:spcPts val="5067"/>
              </a:spcBef>
              <a:defRPr sz="4267"/>
            </a:lvl1pPr>
            <a:lvl2pPr marL="1675661" indent="-659560">
              <a:spcBef>
                <a:spcPts val="5067"/>
              </a:spcBef>
              <a:defRPr sz="4267"/>
            </a:lvl2pPr>
            <a:lvl3pPr marL="2268387" indent="-659560">
              <a:spcBef>
                <a:spcPts val="5067"/>
              </a:spcBef>
              <a:defRPr sz="4267"/>
            </a:lvl3pPr>
            <a:lvl4pPr marL="2861114" indent="-659560">
              <a:spcBef>
                <a:spcPts val="5067"/>
              </a:spcBef>
              <a:defRPr sz="4267"/>
            </a:lvl4pPr>
            <a:lvl5pPr marL="3453839" indent="-659560">
              <a:spcBef>
                <a:spcPts val="5067"/>
              </a:spcBef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half" idx="1"/>
          </p:nvPr>
        </p:nvSpPr>
        <p:spPr>
          <a:xfrm>
            <a:off x="1693385" y="2768600"/>
            <a:ext cx="6722739" cy="5715000"/>
          </a:xfrm>
          <a:prstGeom prst="rect">
            <a:avLst/>
          </a:prstGeom>
        </p:spPr>
        <p:txBody>
          <a:bodyPr/>
          <a:lstStyle>
            <a:lvl1pPr marL="1082935" indent="-659560">
              <a:spcBef>
                <a:spcPts val="5067"/>
              </a:spcBef>
              <a:defRPr sz="4267"/>
            </a:lvl1pPr>
            <a:lvl2pPr marL="1675661" indent="-659560">
              <a:spcBef>
                <a:spcPts val="5067"/>
              </a:spcBef>
              <a:defRPr sz="4267"/>
            </a:lvl2pPr>
            <a:lvl3pPr marL="2268387" indent="-659560">
              <a:spcBef>
                <a:spcPts val="5067"/>
              </a:spcBef>
              <a:defRPr sz="4267"/>
            </a:lvl3pPr>
            <a:lvl4pPr marL="2861114" indent="-659560">
              <a:spcBef>
                <a:spcPts val="5067"/>
              </a:spcBef>
              <a:defRPr sz="4267"/>
            </a:lvl4pPr>
            <a:lvl5pPr marL="3453839" indent="-659560">
              <a:spcBef>
                <a:spcPts val="5067"/>
              </a:spcBef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10363518" y="2768600"/>
            <a:ext cx="5283361" cy="5715000"/>
          </a:xfrm>
          <a:prstGeom prst="rect">
            <a:avLst/>
          </a:prstGeom>
        </p:spPr>
        <p:txBody>
          <a:bodyPr/>
          <a:lstStyle>
            <a:lvl1pPr marL="1082935" indent="-659560">
              <a:spcBef>
                <a:spcPts val="5067"/>
              </a:spcBef>
              <a:defRPr sz="4267"/>
            </a:lvl1pPr>
            <a:lvl2pPr marL="1675661" indent="-659560">
              <a:spcBef>
                <a:spcPts val="5067"/>
              </a:spcBef>
              <a:defRPr sz="4267"/>
            </a:lvl2pPr>
            <a:lvl3pPr marL="2268387" indent="-659560">
              <a:spcBef>
                <a:spcPts val="5067"/>
              </a:spcBef>
              <a:defRPr sz="4267"/>
            </a:lvl3pPr>
            <a:lvl4pPr marL="2861114" indent="-659560">
              <a:spcBef>
                <a:spcPts val="5067"/>
              </a:spcBef>
              <a:defRPr sz="4267"/>
            </a:lvl4pPr>
            <a:lvl5pPr marL="3453839" indent="-659560">
              <a:spcBef>
                <a:spcPts val="5067"/>
              </a:spcBef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340263" cy="9753600"/>
          </a:xfrm>
          <a:prstGeom prst="rect">
            <a:avLst/>
          </a:prstGeom>
          <a:ln w="12700"/>
        </p:spPr>
      </p:pic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38400"/>
            <a:ext cx="17340263" cy="7315200"/>
          </a:xfrm>
          <a:prstGeom prst="rect">
            <a:avLst/>
          </a:prstGeom>
          <a:ln w="12700"/>
        </p:spPr>
      </p:pic>
      <p:sp>
        <p:nvSpPr>
          <p:cNvPr id="149" name="Shape 149"/>
          <p:cNvSpPr/>
          <p:nvPr/>
        </p:nvSpPr>
        <p:spPr>
          <a:xfrm>
            <a:off x="-1" y="635000"/>
            <a:ext cx="17340276" cy="64"/>
          </a:xfrm>
          <a:prstGeom prst="line">
            <a:avLst/>
          </a:prstGeom>
          <a:ln w="38100">
            <a:solidFill>
              <a:srgbClr val="828282"/>
            </a:solidFill>
            <a:miter lim="400000"/>
          </a:ln>
        </p:spPr>
        <p:txBody>
          <a:bodyPr lIns="67735" tIns="67735" rIns="67735" bIns="67735" anchor="ctr"/>
          <a:lstStyle/>
          <a:p>
            <a:pPr algn="l" defTabSz="60966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38400"/>
            <a:ext cx="17340263" cy="7315200"/>
          </a:xfrm>
          <a:prstGeom prst="rect">
            <a:avLst/>
          </a:prstGeom>
          <a:ln w="12700"/>
        </p:spPr>
      </p:pic>
      <p:sp>
        <p:nvSpPr>
          <p:cNvPr id="171" name="Shape 171"/>
          <p:cNvSpPr/>
          <p:nvPr/>
        </p:nvSpPr>
        <p:spPr>
          <a:xfrm>
            <a:off x="-1" y="635000"/>
            <a:ext cx="17340276" cy="64"/>
          </a:xfrm>
          <a:prstGeom prst="line">
            <a:avLst/>
          </a:prstGeom>
          <a:ln w="38100">
            <a:solidFill>
              <a:srgbClr val="828282"/>
            </a:solidFill>
            <a:miter lim="400000"/>
          </a:ln>
        </p:spPr>
        <p:txBody>
          <a:bodyPr lIns="67735" tIns="67735" rIns="67735" bIns="67735" anchor="ctr"/>
          <a:lstStyle/>
          <a:p>
            <a:pPr algn="l" defTabSz="609661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600"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693385" y="2768600"/>
            <a:ext cx="13953493" cy="5715000"/>
          </a:xfrm>
          <a:prstGeom prst="rect">
            <a:avLst/>
          </a:prstGeom>
        </p:spPr>
        <p:txBody>
          <a:bodyPr numCol="2" spcCol="523240" anchor="t"/>
          <a:lstStyle>
            <a:lvl1pPr marL="1082935" indent="-659560">
              <a:spcBef>
                <a:spcPts val="5067"/>
              </a:spcBef>
              <a:defRPr sz="4267"/>
            </a:lvl1pPr>
            <a:lvl2pPr marL="1675661" indent="-659560">
              <a:spcBef>
                <a:spcPts val="5067"/>
              </a:spcBef>
              <a:defRPr sz="4267"/>
            </a:lvl2pPr>
            <a:lvl3pPr marL="2268387" indent="-659560">
              <a:spcBef>
                <a:spcPts val="5067"/>
              </a:spcBef>
              <a:defRPr sz="4267"/>
            </a:lvl3pPr>
            <a:lvl4pPr marL="2861114" indent="-659560">
              <a:spcBef>
                <a:spcPts val="5067"/>
              </a:spcBef>
              <a:defRPr sz="4267"/>
            </a:lvl4pPr>
            <a:lvl5pPr marL="3453839" indent="-659560">
              <a:spcBef>
                <a:spcPts val="5067"/>
              </a:spcBef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693385" y="2971800"/>
            <a:ext cx="13953493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pic" sz="half" idx="13"/>
          </p:nvPr>
        </p:nvSpPr>
        <p:spPr>
          <a:xfrm>
            <a:off x="3251300" y="1638300"/>
            <a:ext cx="10837664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693385" y="7366000"/>
            <a:ext cx="13953493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pic" sz="half" idx="13"/>
          </p:nvPr>
        </p:nvSpPr>
        <p:spPr>
          <a:xfrm>
            <a:off x="3251300" y="1638300"/>
            <a:ext cx="10837664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693385" y="7366000"/>
            <a:ext cx="13953493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pic" sz="quarter" idx="13"/>
          </p:nvPr>
        </p:nvSpPr>
        <p:spPr>
          <a:xfrm>
            <a:off x="9499890" y="1968500"/>
            <a:ext cx="5622038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846694" y="1409700"/>
            <a:ext cx="7823439" cy="3302000"/>
          </a:xfrm>
          <a:prstGeom prst="rect">
            <a:avLst/>
          </a:prstGeom>
        </p:spPr>
        <p:txBody>
          <a:bodyPr anchor="b"/>
          <a:lstStyle>
            <a:lvl1pPr>
              <a:defRPr sz="9335"/>
            </a:lvl1pPr>
          </a:lstStyle>
          <a:p>
            <a:r>
              <a:t>Title Text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846694" y="4787900"/>
            <a:ext cx="7823439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535"/>
            </a:lvl1pPr>
            <a:lvl2pPr marL="0" indent="0" algn="ctr">
              <a:spcBef>
                <a:spcPts val="0"/>
              </a:spcBef>
              <a:buSzTx/>
              <a:buNone/>
              <a:defRPr sz="4535"/>
            </a:lvl2pPr>
            <a:lvl3pPr marL="0" indent="0" algn="ctr">
              <a:spcBef>
                <a:spcPts val="0"/>
              </a:spcBef>
              <a:buSzTx/>
              <a:buNone/>
              <a:defRPr sz="4535"/>
            </a:lvl3pPr>
            <a:lvl4pPr marL="0" indent="0" algn="ctr">
              <a:spcBef>
                <a:spcPts val="0"/>
              </a:spcBef>
              <a:buSzTx/>
              <a:buNone/>
              <a:defRPr sz="4535"/>
            </a:lvl4pPr>
            <a:lvl5pPr marL="0" indent="0" algn="ctr">
              <a:spcBef>
                <a:spcPts val="0"/>
              </a:spcBef>
              <a:buSzTx/>
              <a:buNone/>
              <a:defRPr sz="453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693385" y="1270000"/>
            <a:ext cx="13953493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693385" y="254000"/>
            <a:ext cx="13953493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4421" y="9258303"/>
            <a:ext cx="474489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transition spd="med"/>
  <p:txStyles>
    <p:titleStyle>
      <a:lvl1pPr marL="0" marR="0" indent="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04830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09661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14492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19322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524152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828982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133813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438645" algn="ctr" defTabSz="7790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185453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778178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2370904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963631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3556356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4030536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4504717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4978898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5453079" marR="0" indent="-762077" algn="l" defTabSz="779011" rtl="0" latinLnBrk="0">
        <a:lnSpc>
          <a:spcPct val="100000"/>
        </a:lnSpc>
        <a:spcBef>
          <a:spcPts val="64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304830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609661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91449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21932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52415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828982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2133813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2438645" algn="ctr" defTabSz="77901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84EE-581E-4975-A4C0-E85FD6CA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Best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C9B7-883D-4EC0-885D-7B71AB68C1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ZA" dirty="0"/>
              <a:t>Identifying key variables related to </a:t>
            </a:r>
            <a:r>
              <a:rPr lang="en-ZA" dirty="0" err="1"/>
              <a:t>SoNYC</a:t>
            </a:r>
            <a:r>
              <a:rPr lang="en-ZA" dirty="0"/>
              <a:t> node performance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6B75498-1BD8-4BD7-BCDD-C0F78DBDF53C}"/>
              </a:ext>
            </a:extLst>
          </p:cNvPr>
          <p:cNvSpPr txBox="1">
            <a:spLocks/>
          </p:cNvSpPr>
          <p:nvPr/>
        </p:nvSpPr>
        <p:spPr>
          <a:xfrm>
            <a:off x="1640757" y="6645206"/>
            <a:ext cx="13953493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/>
          <a:lstStyle>
            <a:lvl1pPr marL="0" marR="0" indent="0" algn="ctr" defTabSz="77901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0" algn="ctr" defTabSz="77901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0" algn="ctr" defTabSz="77901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0" algn="ctr" defTabSz="77901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0" algn="ctr" defTabSz="77901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4030536" marR="0" indent="-762077" algn="l" defTabSz="779011" rtl="0" latinLnBrk="0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4504717" marR="0" indent="-762077" algn="l" defTabSz="779011" rtl="0" latinLnBrk="0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4978898" marR="0" indent="-762077" algn="l" defTabSz="779011" rtl="0" latinLnBrk="0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5453079" marR="0" indent="-762077" algn="l" defTabSz="779011" rtl="0" latinLnBrk="0">
              <a:lnSpc>
                <a:spcPct val="100000"/>
              </a:lnSpc>
              <a:spcBef>
                <a:spcPts val="6400"/>
              </a:spcBef>
              <a:spcAft>
                <a:spcPts val="0"/>
              </a:spcAft>
              <a:buClrTx/>
              <a:buSzPct val="171000"/>
              <a:buFontTx/>
              <a:buChar char="•"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pPr hangingPunct="1"/>
            <a:r>
              <a:rPr lang="en-ZA" sz="3200" dirty="0" err="1"/>
              <a:t>Fangshu</a:t>
            </a:r>
            <a:r>
              <a:rPr lang="en-ZA" sz="3200" dirty="0"/>
              <a:t> Lin, </a:t>
            </a:r>
            <a:r>
              <a:rPr lang="en-ZA" sz="3200" dirty="0" err="1"/>
              <a:t>Sunglyoung</a:t>
            </a:r>
            <a:r>
              <a:rPr lang="en-ZA" sz="3200" dirty="0"/>
              <a:t> Kim, Andrew Nell</a:t>
            </a:r>
          </a:p>
        </p:txBody>
      </p:sp>
    </p:spTree>
    <p:extLst>
      <p:ext uri="{BB962C8B-B14F-4D97-AF65-F5344CB8AC3E}">
        <p14:creationId xmlns:p14="http://schemas.microsoft.com/office/powerpoint/2010/main" val="23750292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594C-1671-44A3-82C3-FCAA5543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862" y="1833684"/>
            <a:ext cx="13953493" cy="3302000"/>
          </a:xfrm>
        </p:spPr>
        <p:txBody>
          <a:bodyPr/>
          <a:lstStyle/>
          <a:p>
            <a:r>
              <a:rPr lang="en-ZA" dirty="0"/>
              <a:t>Carto Demo</a:t>
            </a:r>
          </a:p>
        </p:txBody>
      </p:sp>
    </p:spTree>
    <p:extLst>
      <p:ext uri="{BB962C8B-B14F-4D97-AF65-F5344CB8AC3E}">
        <p14:creationId xmlns:p14="http://schemas.microsoft.com/office/powerpoint/2010/main" val="37433667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96" y="379412"/>
            <a:ext cx="14952742" cy="1107309"/>
          </a:xfrm>
        </p:spPr>
        <p:txBody>
          <a:bodyPr/>
          <a:lstStyle/>
          <a:p>
            <a:r>
              <a:rPr lang="en-ZA" sz="6600" dirty="0"/>
              <a:t>SONYC Overview</a:t>
            </a:r>
            <a:endParaRPr lang="en-Z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29575-810B-4294-926F-12A4C56E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02" y="1486721"/>
            <a:ext cx="9497209" cy="6378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72D10-4DF3-45F2-B63D-863FF6DD1FE3}"/>
              </a:ext>
            </a:extLst>
          </p:cNvPr>
          <p:cNvSpPr txBox="1"/>
          <p:nvPr/>
        </p:nvSpPr>
        <p:spPr>
          <a:xfrm>
            <a:off x="647700" y="2304350"/>
            <a:ext cx="6459802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ZA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SONYC aims to instrument the city with noise measuring nodes</a:t>
            </a:r>
            <a:r>
              <a:rPr lang="en-ZA" sz="3200" dirty="0"/>
              <a:t> for: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200" dirty="0"/>
              <a:t>Systematic, constant monitoring of noise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200" dirty="0"/>
              <a:t>Ability to describe acoustic environments and noises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200" dirty="0"/>
              <a:t>Broadening citizen participation in noise reporting and mitigation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200" dirty="0"/>
              <a:t>Enabling data driven decision and policy making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Z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F64455D-52B7-42E5-BDE5-5C1F5607ED2C}"/>
              </a:ext>
            </a:extLst>
          </p:cNvPr>
          <p:cNvSpPr txBox="1">
            <a:spLocks/>
          </p:cNvSpPr>
          <p:nvPr/>
        </p:nvSpPr>
        <p:spPr bwMode="auto">
          <a:xfrm>
            <a:off x="365851" y="8266879"/>
            <a:ext cx="11696609" cy="3395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endParaRPr lang="en-GB" sz="1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1800" dirty="0">
                <a:solidFill>
                  <a:schemeClr val="tx1"/>
                </a:solidFill>
              </a:rPr>
              <a:t>Source: Sounds of New York official website - https://wp.nyu.edu/sonyc/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487815"/>
            <a:ext cx="16230600" cy="1107309"/>
          </a:xfrm>
        </p:spPr>
        <p:txBody>
          <a:bodyPr/>
          <a:lstStyle/>
          <a:p>
            <a:pPr algn="l"/>
            <a:r>
              <a:rPr lang="en-ZA" sz="4400" dirty="0"/>
              <a:t>Node performance varies dramatically with nodes often going down, with little understanding of the exact issue</a:t>
            </a:r>
            <a:endParaRPr lang="en-Z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6A12F-1361-4374-8B6D-A7B32B8C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83" y="1716106"/>
            <a:ext cx="12623778" cy="641677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83D3E2B-4608-4615-9CD7-C0F92DF4EF23}"/>
              </a:ext>
            </a:extLst>
          </p:cNvPr>
          <p:cNvSpPr txBox="1">
            <a:spLocks/>
          </p:cNvSpPr>
          <p:nvPr/>
        </p:nvSpPr>
        <p:spPr bwMode="auto">
          <a:xfrm>
            <a:off x="365851" y="8266879"/>
            <a:ext cx="11696609" cy="3395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062B5E"/>
                </a:solidFill>
                <a:latin typeface="Trebuchet MS"/>
                <a:ea typeface="Trebuchet MS" pitchFamily="34" charset="0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endParaRPr lang="en-GB" sz="1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GB" sz="1800" dirty="0">
                <a:solidFill>
                  <a:schemeClr val="tx1"/>
                </a:solidFill>
              </a:rPr>
              <a:t>Source: Mohit Sharma – email correspondence regarding node performance dashboard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B95045-B472-43EF-ADEA-F7A80DABDB73}"/>
              </a:ext>
            </a:extLst>
          </p:cNvPr>
          <p:cNvGrpSpPr/>
          <p:nvPr/>
        </p:nvGrpSpPr>
        <p:grpSpPr>
          <a:xfrm>
            <a:off x="13830301" y="4295399"/>
            <a:ext cx="2987040" cy="3329940"/>
            <a:chOff x="13914120" y="1226820"/>
            <a:chExt cx="2987040" cy="33299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AFD803-F985-437D-884B-387AE7B940A4}"/>
                </a:ext>
              </a:extLst>
            </p:cNvPr>
            <p:cNvSpPr txBox="1"/>
            <p:nvPr/>
          </p:nvSpPr>
          <p:spPr>
            <a:xfrm>
              <a:off x="13914120" y="1226820"/>
              <a:ext cx="2987040" cy="332994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ZA" sz="4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1C66F6-FB5F-4009-AC60-166A99BE79C7}"/>
                </a:ext>
              </a:extLst>
            </p:cNvPr>
            <p:cNvGrpSpPr/>
            <p:nvPr/>
          </p:nvGrpSpPr>
          <p:grpSpPr>
            <a:xfrm>
              <a:off x="14203680" y="1420049"/>
              <a:ext cx="2613661" cy="477331"/>
              <a:chOff x="14203680" y="1420049"/>
              <a:chExt cx="2613661" cy="4773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576E09-7F17-489D-8BA8-C3D904771921}"/>
                  </a:ext>
                </a:extLst>
              </p:cNvPr>
              <p:cNvSpPr txBox="1"/>
              <p:nvPr/>
            </p:nvSpPr>
            <p:spPr>
              <a:xfrm>
                <a:off x="14203680" y="1420049"/>
                <a:ext cx="716280" cy="477331"/>
              </a:xfrm>
              <a:prstGeom prst="rect">
                <a:avLst/>
              </a:prstGeom>
              <a:solidFill>
                <a:srgbClr val="00F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ZA" sz="4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6801A1-CC04-4312-B897-293FF385AF8C}"/>
                  </a:ext>
                </a:extLst>
              </p:cNvPr>
              <p:cNvSpPr txBox="1"/>
              <p:nvPr/>
            </p:nvSpPr>
            <p:spPr>
              <a:xfrm>
                <a:off x="15034261" y="1445548"/>
                <a:ext cx="1783080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ZA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Active</a:t>
                </a:r>
                <a:endParaRPr kumimoji="0" lang="en-Z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27D9DA-3980-4B4C-9231-7D3939F0544C}"/>
                </a:ext>
              </a:extLst>
            </p:cNvPr>
            <p:cNvGrpSpPr/>
            <p:nvPr/>
          </p:nvGrpSpPr>
          <p:grpSpPr>
            <a:xfrm>
              <a:off x="14203680" y="2184306"/>
              <a:ext cx="2613661" cy="477331"/>
              <a:chOff x="14203680" y="2042160"/>
              <a:chExt cx="2613661" cy="47733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4FC90-5F82-4929-89DA-5C329CFB5B1E}"/>
                  </a:ext>
                </a:extLst>
              </p:cNvPr>
              <p:cNvSpPr txBox="1"/>
              <p:nvPr/>
            </p:nvSpPr>
            <p:spPr>
              <a:xfrm>
                <a:off x="14203680" y="2042160"/>
                <a:ext cx="716280" cy="477331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ZA" sz="4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E41695-1F84-48BC-BB58-44939DCE90F6}"/>
                  </a:ext>
                </a:extLst>
              </p:cNvPr>
              <p:cNvSpPr txBox="1"/>
              <p:nvPr/>
            </p:nvSpPr>
            <p:spPr>
              <a:xfrm>
                <a:off x="15034261" y="2075640"/>
                <a:ext cx="1783080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ZA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Out of Service</a:t>
                </a:r>
                <a:endParaRPr kumimoji="0" lang="en-Z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A934910-0DDE-431E-A852-FCE6F7EBFC3A}"/>
                </a:ext>
              </a:extLst>
            </p:cNvPr>
            <p:cNvGrpSpPr/>
            <p:nvPr/>
          </p:nvGrpSpPr>
          <p:grpSpPr>
            <a:xfrm>
              <a:off x="14203680" y="3577254"/>
              <a:ext cx="2644140" cy="718145"/>
              <a:chOff x="14203680" y="3168136"/>
              <a:chExt cx="2644140" cy="71814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A333EB-AB94-459A-B60D-17CE82621424}"/>
                  </a:ext>
                </a:extLst>
              </p:cNvPr>
              <p:cNvSpPr txBox="1"/>
              <p:nvPr/>
            </p:nvSpPr>
            <p:spPr>
              <a:xfrm>
                <a:off x="14203680" y="3301622"/>
                <a:ext cx="716280" cy="477331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ZA" sz="4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C7851E-DACD-4A66-B96B-7AD69510DC03}"/>
                  </a:ext>
                </a:extLst>
              </p:cNvPr>
              <p:cNvSpPr txBox="1"/>
              <p:nvPr/>
            </p:nvSpPr>
            <p:spPr>
              <a:xfrm>
                <a:off x="15064740" y="3168136"/>
                <a:ext cx="178308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ZA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Under Construction</a:t>
                </a:r>
                <a:endParaRPr kumimoji="0" lang="en-Z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E90CB6-2A2A-4670-95B1-0A7D13498E19}"/>
                </a:ext>
              </a:extLst>
            </p:cNvPr>
            <p:cNvGrpSpPr/>
            <p:nvPr/>
          </p:nvGrpSpPr>
          <p:grpSpPr>
            <a:xfrm>
              <a:off x="14203680" y="2827115"/>
              <a:ext cx="2697480" cy="718145"/>
              <a:chOff x="14203680" y="2551483"/>
              <a:chExt cx="2697480" cy="71814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9E0710-86B5-443C-B728-712BFEF8620B}"/>
                  </a:ext>
                </a:extLst>
              </p:cNvPr>
              <p:cNvSpPr txBox="1"/>
              <p:nvPr/>
            </p:nvSpPr>
            <p:spPr>
              <a:xfrm>
                <a:off x="14203680" y="2671891"/>
                <a:ext cx="716280" cy="477331"/>
              </a:xfrm>
              <a:prstGeom prst="rect">
                <a:avLst/>
              </a:prstGeom>
              <a:solidFill>
                <a:srgbClr val="FFFF0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ZA" sz="4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67AFA6-959C-42B6-9524-BC175C55EF7D}"/>
                  </a:ext>
                </a:extLst>
              </p:cNvPr>
              <p:cNvSpPr txBox="1"/>
              <p:nvPr/>
            </p:nvSpPr>
            <p:spPr>
              <a:xfrm>
                <a:off x="15064740" y="2551483"/>
                <a:ext cx="1836420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ZA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Gill Sans"/>
                  </a:rPr>
                  <a:t>Installation in Progress</a:t>
                </a:r>
                <a:endParaRPr kumimoji="0" lang="en-ZA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855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000" dirty="0"/>
              <a:t>We aim to identify potential correlating measures that are received from the nodes that may assist in identifying issues through Machine Learning </a:t>
            </a:r>
            <a:endParaRPr lang="en-Z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81B4D-650E-4597-99BC-4269E8F282E5}"/>
              </a:ext>
            </a:extLst>
          </p:cNvPr>
          <p:cNvSpPr txBox="1"/>
          <p:nvPr/>
        </p:nvSpPr>
        <p:spPr>
          <a:xfrm>
            <a:off x="960120" y="1628324"/>
            <a:ext cx="15544800" cy="8874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ZA" sz="3600" dirty="0"/>
              <a:t>Potential measures to be used to identify issues: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RX and TX Packets (downloading and uploading data)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CPU Load (MHz)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CPU Max and Min Frequency</a:t>
            </a:r>
            <a:endParaRPr kumimoji="0" lang="en-ZA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CPU Temperature (</a:t>
            </a:r>
            <a:r>
              <a:rPr lang="en-Z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ZA" sz="3600" dirty="0"/>
              <a:t>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Memory Usage (Bytes)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Temporary Memory Usage (Bytes)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Sound Pressure level with various aggregations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Number of processes running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3600" dirty="0"/>
              <a:t>Etc.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ZA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04517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000" dirty="0"/>
              <a:t>We observed the time series of these factors to monitor performance shifts and identify any leading factors</a:t>
            </a:r>
            <a:endParaRPr lang="en-Z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B25DA-CD9B-422B-B93D-3DA43DA5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54" y="1493519"/>
            <a:ext cx="11504665" cy="75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2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000" dirty="0"/>
              <a:t>We then pinpointed losses of service and attempted to identify fluctuations in these variables that could be indicators</a:t>
            </a:r>
            <a:endParaRPr lang="en-ZA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69223-918D-4033-9D43-0A0D9FE2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5" y="1567408"/>
            <a:ext cx="10869851" cy="70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37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000" dirty="0"/>
              <a:t>We then pinpointed losses of service and attempted to identify fluctuations in these variables that could be indicators</a:t>
            </a:r>
            <a:endParaRPr lang="en-Z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F8D85-DD59-4E29-A347-F8C147EC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45" y="1477107"/>
            <a:ext cx="11018548" cy="73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74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400" dirty="0"/>
              <a:t>We identified several key factors that we believe are relevant to monitor</a:t>
            </a:r>
            <a:endParaRPr lang="en-Z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81B4D-650E-4597-99BC-4269E8F282E5}"/>
              </a:ext>
            </a:extLst>
          </p:cNvPr>
          <p:cNvSpPr txBox="1"/>
          <p:nvPr/>
        </p:nvSpPr>
        <p:spPr>
          <a:xfrm>
            <a:off x="960120" y="3290317"/>
            <a:ext cx="15544800" cy="55502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CPU Load (MHz)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4400" dirty="0"/>
              <a:t>Memory Usage (Bytes)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ZA" sz="4400" dirty="0"/>
              <a:t>Temporary Memory Usage (Bytes)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ZA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ZA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303122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2C1F-F732-4D5A-996A-164AF2D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-200297"/>
            <a:ext cx="16230600" cy="1767705"/>
          </a:xfrm>
        </p:spPr>
        <p:txBody>
          <a:bodyPr/>
          <a:lstStyle/>
          <a:p>
            <a:pPr algn="l"/>
            <a:r>
              <a:rPr lang="en-ZA" sz="4000" dirty="0"/>
              <a:t>There is plenty of work that could have been done with more time and more work for the future</a:t>
            </a:r>
            <a:endParaRPr lang="en-Z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2F6CC-A74C-4D38-92D1-1670BAC21223}"/>
              </a:ext>
            </a:extLst>
          </p:cNvPr>
          <p:cNvSpPr txBox="1"/>
          <p:nvPr/>
        </p:nvSpPr>
        <p:spPr>
          <a:xfrm>
            <a:off x="1074420" y="2469172"/>
            <a:ext cx="15041880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4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Try and pinpoint specific issues arising due to fluctuations in variables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4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Using identified issues to develop machine learning monitoring processes to provide alerts when issues are identified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ZA" sz="4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Compare the performance of the nodes with other data sets like weather to monitor the impacts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826133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</vt:lpstr>
      <vt:lpstr>Helvetica</vt:lpstr>
      <vt:lpstr>Lucida Grande</vt:lpstr>
      <vt:lpstr>Times New Roman</vt:lpstr>
      <vt:lpstr>Trebuchet MS</vt:lpstr>
      <vt:lpstr>White</vt:lpstr>
      <vt:lpstr>The Best Team</vt:lpstr>
      <vt:lpstr>SONYC Overview</vt:lpstr>
      <vt:lpstr>Node performance varies dramatically with nodes often going down, with little understanding of the exact issue</vt:lpstr>
      <vt:lpstr>We aim to identify potential correlating measures that are received from the nodes that may assist in identifying issues through Machine Learning </vt:lpstr>
      <vt:lpstr>We observed the time series of these factors to monitor performance shifts and identify any leading factors</vt:lpstr>
      <vt:lpstr>We then pinpointed losses of service and attempted to identify fluctuations in these variables that could be indicators</vt:lpstr>
      <vt:lpstr>We then pinpointed losses of service and attempted to identify fluctuations in these variables that could be indicators</vt:lpstr>
      <vt:lpstr>We identified several key factors that we believe are relevant to monitor</vt:lpstr>
      <vt:lpstr>There is plenty of work that could have been done with more time and more work for the future</vt:lpstr>
      <vt:lpstr>Carto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</cp:lastModifiedBy>
  <cp:revision>108</cp:revision>
  <dcterms:modified xsi:type="dcterms:W3CDTF">2017-12-02T22:17:03Z</dcterms:modified>
</cp:coreProperties>
</file>