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9" r:id="rId4"/>
    <p:sldId id="270" r:id="rId5"/>
    <p:sldId id="264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 Inc." initials="H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23C"/>
    <a:srgbClr val="676D74"/>
    <a:srgbClr val="485563"/>
    <a:srgbClr val="50D5B7"/>
    <a:srgbClr val="067D68"/>
    <a:srgbClr val="535A62"/>
    <a:srgbClr val="7C8187"/>
    <a:srgbClr val="3D454E"/>
    <a:srgbClr val="EFFA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026" y="78"/>
      </p:cViewPr>
      <p:guideLst>
        <p:guide pos="551"/>
        <p:guide pos="7129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5T06:06:33.343" idx="1">
    <p:pos x="9" y="9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EAD6-BAD9-4A73-B423-15D7CAA87ACD}" type="datetimeFigureOut">
              <a:rPr lang="ko-KR" altLang="en-US" smtClean="0"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F9F73-31F4-4104-BFA1-24B312223B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2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4391e609a_0_5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4391e609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MBTI</a:t>
            </a:r>
            <a:r>
              <a:rPr lang="ko-KR" altLang="en-US" sz="10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심리검사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는 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선호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지표가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조합된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양식을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통해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16가지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성격유형으로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나타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냅</a:t>
            </a:r>
            <a:r>
              <a:rPr 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니다</a:t>
            </a:r>
            <a:r>
              <a:rPr 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 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1000" dirty="0"/>
              <a:t>[</a:t>
            </a:r>
            <a:r>
              <a:rPr lang="en-US" altLang="ko-KR" sz="1000" dirty="0" err="1"/>
              <a:t>거주자의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성격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유형별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가구배치의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선호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관한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연구</a:t>
            </a:r>
            <a:r>
              <a:rPr lang="en-US" altLang="ko-KR" sz="1000" dirty="0"/>
              <a:t>]</a:t>
            </a:r>
            <a:r>
              <a:rPr lang="en-US" altLang="ko-KR" sz="1000" dirty="0" err="1"/>
              <a:t>에서는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위치와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주변</a:t>
            </a:r>
            <a:r>
              <a:rPr lang="ko-KR" altLang="en-US" sz="1000" dirty="0"/>
              <a:t>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다른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가구들간의</a:t>
            </a:r>
            <a:r>
              <a:rPr lang="en-US" altLang="ko-KR" sz="1000" dirty="0"/>
              <a:t> </a:t>
            </a:r>
            <a:r>
              <a:rPr lang="en-US" altLang="ko-KR" sz="1000" dirty="0" err="1"/>
              <a:t>관계에</a:t>
            </a:r>
            <a:r>
              <a:rPr lang="en-US" altLang="ko-KR" sz="1000" dirty="0"/>
              <a:t> </a:t>
            </a:r>
            <a:r>
              <a:rPr lang="en-US" altLang="ko-KR" sz="1000" dirty="0" err="1"/>
              <a:t>따라</a:t>
            </a:r>
            <a:r>
              <a:rPr lang="en-US" altLang="ko-KR" sz="1000" dirty="0"/>
              <a:t> </a:t>
            </a:r>
            <a:r>
              <a:rPr lang="en-US" altLang="ko-KR" sz="1000" dirty="0" err="1"/>
              <a:t>사람들의</a:t>
            </a:r>
            <a:r>
              <a:rPr lang="en-US" altLang="ko-KR" sz="1000" dirty="0"/>
              <a:t> MBTI </a:t>
            </a:r>
            <a:r>
              <a:rPr lang="en-US" altLang="ko-KR" sz="1000" dirty="0" err="1"/>
              <a:t>심리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특성을</a:t>
            </a:r>
            <a:r>
              <a:rPr lang="en-US" altLang="ko-KR" sz="1000" dirty="0"/>
              <a:t> </a:t>
            </a:r>
            <a:r>
              <a:rPr lang="en-US" altLang="ko-KR" sz="1000" dirty="0" err="1"/>
              <a:t>통계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내었</a:t>
            </a:r>
            <a:r>
              <a:rPr lang="ko-KR" altLang="en-US" sz="1000" dirty="0" err="1"/>
              <a:t>습니</a:t>
            </a:r>
            <a:r>
              <a:rPr lang="en-US" altLang="ko-KR" sz="1000" dirty="0"/>
              <a:t>다.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이를 통하여 가구 배치에 따른 사람의 성격적 특징과 행동의 관계를 알아낼 수 있습니다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marR="0" lvl="0" indent="0" algn="l" defTabSz="914400" rtl="0" eaLnBrk="1" latinLnBrk="0" hangingPunct="1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그리하여 본 연구에서는 가구배치를 통해 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MBTI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알아내고 </a:t>
            </a:r>
            <a:r>
              <a:rPr lang="ko-KR" altLang="en-US" sz="1000" dirty="0" err="1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배치뿐만아니라</a:t>
            </a:r>
            <a:r>
              <a:rPr lang="ko-KR" altLang="en-US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가구의 색채분석을 통하여 성격유형을 알아내는 방법을 제안합니다</a:t>
            </a:r>
            <a:r>
              <a:rPr lang="en-US" altLang="ko-KR" sz="10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</a:p>
          <a:p>
            <a:pPr marL="0" lvl="0" indent="0" algn="l" rtl="0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en-US" sz="10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391e609a_1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감각형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특징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은 책상이 중심이되어 한모서리로 밀집 배치되는 형태이고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직관형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의 특징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은 각 모서리마다 고르게 분산 배치되는 형태 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감각형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과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직관형은 가구의 모서리에 대한 밀집도를 통하여 판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단됩니다</a:t>
            </a:r>
            <a:r>
              <a:rPr lang="en-US" altLang="ko-KR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한 모서리에 가구들이 밀집해있다와 밀집해있지않다를 분류하는데</a:t>
            </a: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에 있어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모호성이 존재하기 때문에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본 연구에서는 </a:t>
            </a:r>
            <a:r>
              <a:rPr lang="en-US" sz="14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각각의 모서리를 기준으로 퍼지기법을 적용하였습니다.</a:t>
            </a:r>
            <a:endParaRPr/>
          </a:p>
        </p:txBody>
      </p:sp>
      <p:sp>
        <p:nvSpPr>
          <p:cNvPr id="251" name="Google Shape;251;g64391e609a_11_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4391e609a_1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이 그림은 길이가 600픽셀인 정사각형의 패널입니다.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여기서 패널이란 심리 검사를 할 때 가구를 올려놓는 공간을 말합니다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각 모서리에서 패널의 중심까지의 거리를 중심으로 가깝다는 속성을 30%, 멀다는 속성을 70%</a:t>
            </a:r>
            <a:r>
              <a:rPr lang="ko-KR" altLang="en-US"/>
              <a:t>로</a:t>
            </a:r>
            <a:r>
              <a:rPr lang="en-US"/>
              <a:t> 설정하였습니다.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임의의 좌표 X1은 12개의 가구 중 한 가구를 의미하며, 위치는 (125,325)입니다.</a:t>
            </a:r>
            <a:endParaRPr/>
          </a:p>
        </p:txBody>
      </p:sp>
      <p:sp>
        <p:nvSpPr>
          <p:cNvPr id="272" name="Google Shape;272;g64391e609a_11_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4391e609a_1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이 </a:t>
            </a:r>
            <a:r>
              <a:rPr lang="en-US" dirty="0" err="1"/>
              <a:t>함수는</a:t>
            </a:r>
            <a:r>
              <a:rPr lang="en-US" dirty="0"/>
              <a:t> 각 </a:t>
            </a:r>
            <a:r>
              <a:rPr lang="en-US" dirty="0" err="1"/>
              <a:t>모서리에서</a:t>
            </a:r>
            <a:r>
              <a:rPr lang="en-US" dirty="0"/>
              <a:t> </a:t>
            </a:r>
            <a:r>
              <a:rPr lang="en-US" dirty="0" err="1"/>
              <a:t>가구까지의</a:t>
            </a:r>
            <a:r>
              <a:rPr lang="en-US" dirty="0"/>
              <a:t> </a:t>
            </a:r>
            <a:r>
              <a:rPr lang="en-US" dirty="0" err="1"/>
              <a:t>거리를</a:t>
            </a:r>
            <a:r>
              <a:rPr lang="en-US" dirty="0"/>
              <a:t> </a:t>
            </a:r>
            <a:r>
              <a:rPr lang="en-US" dirty="0" err="1"/>
              <a:t>측정하여</a:t>
            </a:r>
            <a:r>
              <a:rPr lang="en-US" dirty="0"/>
              <a:t> </a:t>
            </a:r>
            <a:r>
              <a:rPr lang="en-US" dirty="0" err="1"/>
              <a:t>가깝다</a:t>
            </a:r>
            <a:r>
              <a:rPr lang="en-US" dirty="0"/>
              <a:t>, </a:t>
            </a:r>
            <a:r>
              <a:rPr lang="en-US" dirty="0" err="1"/>
              <a:t>멀다에</a:t>
            </a:r>
            <a:r>
              <a:rPr lang="en-US" dirty="0"/>
              <a:t> </a:t>
            </a:r>
            <a:r>
              <a:rPr lang="en-US" dirty="0" err="1"/>
              <a:t>대한</a:t>
            </a:r>
            <a:r>
              <a:rPr lang="en-US" dirty="0"/>
              <a:t> </a:t>
            </a:r>
            <a:r>
              <a:rPr lang="en-US" dirty="0" err="1"/>
              <a:t>소속도를</a:t>
            </a:r>
            <a:r>
              <a:rPr lang="en-US" dirty="0"/>
              <a:t> </a:t>
            </a:r>
            <a:r>
              <a:rPr lang="en-US" dirty="0" err="1"/>
              <a:t>구하는</a:t>
            </a:r>
            <a:r>
              <a:rPr lang="en-US" dirty="0"/>
              <a:t> </a:t>
            </a:r>
            <a:r>
              <a:rPr lang="en-US" dirty="0" err="1"/>
              <a:t>함수입니다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여기서</a:t>
            </a:r>
            <a:r>
              <a:rPr lang="en-US" dirty="0"/>
              <a:t> 300루트2는 </a:t>
            </a:r>
            <a:r>
              <a:rPr lang="en-US" dirty="0" err="1"/>
              <a:t>모서리에서</a:t>
            </a:r>
            <a:r>
              <a:rPr lang="en-US" dirty="0"/>
              <a:t> </a:t>
            </a:r>
            <a:r>
              <a:rPr lang="en-US" dirty="0" err="1"/>
              <a:t>팬넬의</a:t>
            </a:r>
            <a:r>
              <a:rPr lang="en-US" dirty="0"/>
              <a:t> </a:t>
            </a:r>
            <a:r>
              <a:rPr lang="en-US" dirty="0" err="1"/>
              <a:t>중심의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, </a:t>
            </a:r>
            <a:r>
              <a:rPr lang="en-US" dirty="0" err="1"/>
              <a:t>가깝다가</a:t>
            </a:r>
            <a:r>
              <a:rPr lang="en-US" dirty="0"/>
              <a:t> 50%, </a:t>
            </a:r>
            <a:r>
              <a:rPr lang="en-US" dirty="0" err="1"/>
              <a:t>멀다가</a:t>
            </a:r>
            <a:r>
              <a:rPr lang="en-US" dirty="0"/>
              <a:t> 50%를 </a:t>
            </a:r>
            <a:r>
              <a:rPr lang="en-US" dirty="0" err="1"/>
              <a:t>의미합니다</a:t>
            </a:r>
            <a:r>
              <a:rPr lang="en-US" dirty="0"/>
              <a:t>. </a:t>
            </a:r>
            <a:r>
              <a:rPr lang="en-US" dirty="0" err="1"/>
              <a:t>또한</a:t>
            </a:r>
            <a:r>
              <a:rPr lang="en-US" dirty="0"/>
              <a:t> 180루트2는 300루트2를 </a:t>
            </a:r>
            <a:r>
              <a:rPr lang="en-US" dirty="0" err="1"/>
              <a:t>중심으로</a:t>
            </a:r>
            <a:r>
              <a:rPr lang="en-US" dirty="0"/>
              <a:t> </a:t>
            </a:r>
            <a:r>
              <a:rPr lang="en-US" dirty="0" err="1"/>
              <a:t>하여</a:t>
            </a:r>
            <a:r>
              <a:rPr lang="en-US" dirty="0"/>
              <a:t> 30%에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 0에서 180루트2까지가 </a:t>
            </a:r>
            <a:r>
              <a:rPr lang="en-US" dirty="0" err="1"/>
              <a:t>가깝다의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100%, </a:t>
            </a:r>
            <a:r>
              <a:rPr lang="en-US" dirty="0" err="1"/>
              <a:t>멀다의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0%를 </a:t>
            </a:r>
            <a:r>
              <a:rPr lang="en-US" dirty="0" err="1"/>
              <a:t>의미합니다</a:t>
            </a:r>
            <a:r>
              <a:rPr lang="en-US" dirty="0"/>
              <a:t>. 420루트2는 180루트2와 </a:t>
            </a:r>
            <a:r>
              <a:rPr lang="en-US" dirty="0" err="1"/>
              <a:t>마찬가지로</a:t>
            </a:r>
            <a:r>
              <a:rPr lang="en-US" dirty="0"/>
              <a:t> 300루트2를 </a:t>
            </a:r>
            <a:r>
              <a:rPr lang="en-US" dirty="0" err="1"/>
              <a:t>중심으로</a:t>
            </a:r>
            <a:r>
              <a:rPr lang="en-US" dirty="0"/>
              <a:t> </a:t>
            </a:r>
            <a:r>
              <a:rPr lang="en-US" dirty="0" err="1"/>
              <a:t>하여</a:t>
            </a:r>
            <a:r>
              <a:rPr lang="en-US" dirty="0"/>
              <a:t> 70%에 </a:t>
            </a:r>
            <a:r>
              <a:rPr lang="en-US" dirty="0" err="1"/>
              <a:t>해당하는</a:t>
            </a:r>
            <a:r>
              <a:rPr lang="en-US" dirty="0"/>
              <a:t> </a:t>
            </a:r>
            <a:r>
              <a:rPr lang="en-US" dirty="0" err="1"/>
              <a:t>거리로</a:t>
            </a:r>
            <a:r>
              <a:rPr lang="en-US" dirty="0"/>
              <a:t> 420루트2에서 그 </a:t>
            </a:r>
            <a:r>
              <a:rPr lang="en-US" dirty="0" err="1"/>
              <a:t>후로는</a:t>
            </a:r>
            <a:r>
              <a:rPr lang="en-US" dirty="0"/>
              <a:t> </a:t>
            </a:r>
            <a:r>
              <a:rPr lang="en-US" dirty="0" err="1"/>
              <a:t>가깝다의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0%, </a:t>
            </a:r>
            <a:r>
              <a:rPr lang="en-US" dirty="0" err="1"/>
              <a:t>멀다의</a:t>
            </a:r>
            <a:r>
              <a:rPr lang="en-US" dirty="0"/>
              <a:t> </a:t>
            </a:r>
            <a:r>
              <a:rPr lang="en-US" dirty="0" err="1"/>
              <a:t>소속도가</a:t>
            </a:r>
            <a:r>
              <a:rPr lang="en-US" dirty="0"/>
              <a:t> 100%를 </a:t>
            </a:r>
            <a:r>
              <a:rPr lang="en-US" dirty="0" err="1"/>
              <a:t>의미합니다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임의의 좌표 </a:t>
            </a:r>
            <a:r>
              <a:rPr lang="en-US" dirty="0"/>
              <a:t>X1</a:t>
            </a:r>
            <a:r>
              <a:rPr lang="ko-KR" altLang="en-US" dirty="0"/>
              <a:t>에 대한 소속도 함수에 대한 결과는 모서리 </a:t>
            </a:r>
            <a:r>
              <a:rPr lang="en-US" altLang="ko-KR" dirty="0"/>
              <a:t>A</a:t>
            </a:r>
            <a:r>
              <a:rPr lang="ko-KR" altLang="en-US" dirty="0"/>
              <a:t>과의 거리가 약 </a:t>
            </a:r>
            <a:r>
              <a:rPr lang="en-US" altLang="ko-KR" dirty="0"/>
              <a:t>348</a:t>
            </a:r>
            <a:r>
              <a:rPr lang="ko-KR" altLang="en-US" dirty="0"/>
              <a:t>픽셀로 약 </a:t>
            </a:r>
            <a:r>
              <a:rPr lang="en-US" altLang="ko-KR" dirty="0"/>
              <a:t>72% </a:t>
            </a:r>
            <a:r>
              <a:rPr lang="ko-KR" altLang="en-US" dirty="0"/>
              <a:t>가깝고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28% </a:t>
            </a:r>
            <a:r>
              <a:rPr lang="ko-KR" altLang="en-US" dirty="0"/>
              <a:t>멀고</a:t>
            </a:r>
            <a:r>
              <a:rPr lang="en-US" altLang="ko-KR" dirty="0"/>
              <a:t>, </a:t>
            </a:r>
            <a:r>
              <a:rPr lang="ko-KR" altLang="en-US" dirty="0"/>
              <a:t>모서리 </a:t>
            </a:r>
            <a:r>
              <a:rPr lang="en-US" altLang="ko-KR" dirty="0"/>
              <a:t>B</a:t>
            </a:r>
            <a:r>
              <a:rPr lang="ko-KR" altLang="en-US" dirty="0"/>
              <a:t>와의 거리는 약 </a:t>
            </a:r>
            <a:r>
              <a:rPr lang="en-US" altLang="ko-KR" dirty="0"/>
              <a:t>302 </a:t>
            </a:r>
            <a:r>
              <a:rPr lang="ko-KR" altLang="en-US" dirty="0"/>
              <a:t>픽셀로 약 </a:t>
            </a:r>
            <a:r>
              <a:rPr lang="en-US" altLang="ko-KR" dirty="0"/>
              <a:t>86% </a:t>
            </a:r>
            <a:r>
              <a:rPr lang="ko-KR" altLang="en-US" dirty="0"/>
              <a:t>가깝고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약</a:t>
            </a:r>
            <a:r>
              <a:rPr lang="en-US" altLang="ko-KR" dirty="0"/>
              <a:t> 14%</a:t>
            </a:r>
            <a:r>
              <a:rPr lang="en-US" altLang="ko-KR" baseline="0" dirty="0"/>
              <a:t> </a:t>
            </a:r>
            <a:r>
              <a:rPr lang="ko-KR" altLang="en-US" baseline="0" dirty="0"/>
              <a:t>멉니다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또한 모서리 </a:t>
            </a:r>
            <a:r>
              <a:rPr lang="en-US" altLang="ko-KR" baseline="0" dirty="0"/>
              <a:t>C</a:t>
            </a:r>
            <a:r>
              <a:rPr lang="ko-KR" altLang="en-US" baseline="0" dirty="0"/>
              <a:t>와의 거리는 약 </a:t>
            </a:r>
            <a:r>
              <a:rPr lang="en-US" altLang="ko-KR" baseline="0" dirty="0"/>
              <a:t>576 </a:t>
            </a:r>
            <a:r>
              <a:rPr lang="ko-KR" altLang="en-US" baseline="0" dirty="0" err="1"/>
              <a:t>픽세로</a:t>
            </a:r>
            <a:r>
              <a:rPr lang="ko-KR" altLang="en-US" baseline="0" dirty="0"/>
              <a:t> 약 </a:t>
            </a:r>
            <a:r>
              <a:rPr lang="en-US" altLang="ko-KR" baseline="0" dirty="0"/>
              <a:t>5% </a:t>
            </a:r>
            <a:r>
              <a:rPr lang="ko-KR" altLang="en-US" baseline="0" dirty="0"/>
              <a:t>가깝고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 </a:t>
            </a:r>
            <a:r>
              <a:rPr lang="en-US" altLang="ko-KR" baseline="0" dirty="0"/>
              <a:t>95% </a:t>
            </a:r>
            <a:r>
              <a:rPr lang="ko-KR" altLang="en-US" baseline="0" dirty="0"/>
              <a:t>멀고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D</a:t>
            </a:r>
            <a:r>
              <a:rPr lang="ko-KR" altLang="en-US" baseline="0" dirty="0"/>
              <a:t>와의 거리는 약 </a:t>
            </a:r>
            <a:r>
              <a:rPr lang="en-US" altLang="ko-KR" baseline="0" dirty="0"/>
              <a:t>549</a:t>
            </a:r>
            <a:r>
              <a:rPr lang="ko-KR" altLang="en-US" baseline="0" dirty="0"/>
              <a:t>로 약 </a:t>
            </a:r>
            <a:r>
              <a:rPr lang="en-US" altLang="ko-KR" baseline="0" dirty="0"/>
              <a:t>13% </a:t>
            </a:r>
            <a:r>
              <a:rPr lang="ko-KR" altLang="en-US" baseline="0" dirty="0"/>
              <a:t>가깝고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약 </a:t>
            </a:r>
            <a:r>
              <a:rPr lang="en-US" altLang="ko-KR" baseline="0" dirty="0"/>
              <a:t>87% </a:t>
            </a:r>
            <a:r>
              <a:rPr lang="ko-KR" altLang="en-US" baseline="0" dirty="0"/>
              <a:t>멉니다</a:t>
            </a:r>
            <a:r>
              <a:rPr lang="en-US" altLang="ko-KR" baseline="0" dirty="0"/>
              <a:t>.</a:t>
            </a:r>
            <a:endParaRPr dirty="0"/>
          </a:p>
        </p:txBody>
      </p:sp>
      <p:sp>
        <p:nvSpPr>
          <p:cNvPr id="287" name="Google Shape;287;g64391e609a_1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4391e609a_1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이러한 것들을 이 표와 같이 퍼지</a:t>
            </a:r>
            <a:r>
              <a:rPr lang="ko-KR" altLang="en-US" baseline="0" dirty="0"/>
              <a:t> 규칙으로 나타내 보았습니다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X1</a:t>
            </a:r>
            <a:r>
              <a:rPr lang="ko-KR" altLang="en-US" baseline="0" dirty="0"/>
              <a:t>에 각 모서리에 대한 </a:t>
            </a:r>
            <a:r>
              <a:rPr lang="ko-KR" altLang="en-US" baseline="0" dirty="0" err="1"/>
              <a:t>소속도의</a:t>
            </a:r>
            <a:r>
              <a:rPr lang="ko-KR" altLang="en-US" baseline="0" dirty="0"/>
              <a:t> 퍼지 규칙이다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구해준 </a:t>
            </a:r>
            <a:r>
              <a:rPr lang="ko-KR" altLang="en-US" dirty="0" err="1"/>
              <a:t>소속도는</a:t>
            </a:r>
            <a:r>
              <a:rPr lang="ko-KR" altLang="en-US" dirty="0"/>
              <a:t> 각 퍼지 규칙에 맞게 적용해줍니다</a:t>
            </a:r>
            <a:r>
              <a:rPr lang="en-US" altLang="ko-KR" dirty="0"/>
              <a:t>.</a:t>
            </a:r>
            <a:r>
              <a:rPr lang="ko-KR" altLang="en-US" baseline="0" dirty="0"/>
              <a:t> 그리고 각 규칙에서 가장 작은 값을 도출 해줍니다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err="1"/>
              <a:t>퍼지화를</a:t>
            </a:r>
            <a:r>
              <a:rPr lang="ko-KR" altLang="en-US" baseline="0" dirty="0"/>
              <a:t> 통해 추론한 값은 화면의 표와 같습니다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화면의 표는 </a:t>
            </a:r>
            <a:r>
              <a:rPr lang="en-US" altLang="ko-KR" baseline="0" dirty="0"/>
              <a:t>X1</a:t>
            </a:r>
            <a:r>
              <a:rPr lang="ko-KR" altLang="en-US" baseline="0" dirty="0"/>
              <a:t>의 각 모서리에 대한 퍼지 규칙이며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퍼지 규칙에 대한 결과값은 각 결과값의 가작 작은 값을 구합니다</a:t>
            </a:r>
            <a:r>
              <a:rPr lang="en-US" altLang="ko-KR" baseline="0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따라서 </a:t>
            </a:r>
            <a:r>
              <a:rPr lang="en-US" baseline="0" dirty="0"/>
              <a:t>R1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A</a:t>
            </a:r>
            <a:r>
              <a:rPr lang="ko-KR" altLang="en-US" baseline="0" dirty="0"/>
              <a:t>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가깝다는 규칙이기 때문에 모서리 </a:t>
            </a:r>
            <a:r>
              <a:rPr lang="en-US" altLang="ko-KR" baseline="0" dirty="0"/>
              <a:t>A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14</a:t>
            </a:r>
            <a:r>
              <a:rPr lang="ko-KR" altLang="en-US" baseline="0" dirty="0"/>
              <a:t>만큼 </a:t>
            </a:r>
            <a:r>
              <a:rPr lang="ko-KR" altLang="en-US" baseline="0" dirty="0" err="1"/>
              <a:t>가깝다를</a:t>
            </a:r>
            <a:r>
              <a:rPr lang="ko-KR" altLang="en-US" baseline="0" dirty="0"/>
              <a:t> 의미합니다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R2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B</a:t>
            </a:r>
            <a:r>
              <a:rPr lang="ko-KR" altLang="en-US" baseline="0" dirty="0"/>
              <a:t>에 가깝다는 규칙이기 때문에 모서리 </a:t>
            </a:r>
            <a:r>
              <a:rPr lang="en-US" altLang="ko-KR" baseline="0" dirty="0"/>
              <a:t>B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28</a:t>
            </a:r>
            <a:r>
              <a:rPr lang="ko-KR" altLang="en-US" baseline="0" dirty="0"/>
              <a:t>만큼 </a:t>
            </a:r>
            <a:r>
              <a:rPr lang="ko-KR" altLang="en-US" baseline="0" dirty="0" err="1"/>
              <a:t>가깝다를</a:t>
            </a:r>
            <a:r>
              <a:rPr lang="ko-KR" altLang="en-US" baseline="0" dirty="0"/>
              <a:t> 의미합니다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/>
              <a:t>R3, R4</a:t>
            </a:r>
            <a:r>
              <a:rPr lang="ko-KR" altLang="en-US" baseline="0" dirty="0"/>
              <a:t>도 위와 마찬가지로 </a:t>
            </a:r>
            <a:r>
              <a:rPr lang="en-US" altLang="ko-KR" baseline="0" dirty="0"/>
              <a:t>C, D</a:t>
            </a:r>
            <a:r>
              <a:rPr lang="ko-KR" altLang="en-US" baseline="0" dirty="0"/>
              <a:t>에 가깝다는 규칙이기에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C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만큼 가깝다</a:t>
            </a:r>
            <a:r>
              <a:rPr lang="en-US" altLang="ko-KR" baseline="0" dirty="0"/>
              <a:t>, </a:t>
            </a:r>
            <a:r>
              <a:rPr lang="ko-KR" altLang="en-US" baseline="0" dirty="0"/>
              <a:t>모서리 </a:t>
            </a:r>
            <a:r>
              <a:rPr lang="en-US" altLang="ko-KR" baseline="0" dirty="0"/>
              <a:t>D</a:t>
            </a:r>
            <a:r>
              <a:rPr lang="ko-KR" altLang="en-US" baseline="0" dirty="0"/>
              <a:t>에 </a:t>
            </a:r>
            <a:r>
              <a:rPr lang="en-US" altLang="ko-KR" baseline="0" dirty="0"/>
              <a:t>13</a:t>
            </a:r>
            <a:r>
              <a:rPr lang="ko-KR" altLang="en-US" baseline="0" dirty="0"/>
              <a:t>만큼 가깝다는 결론이 도출이 됩니다</a:t>
            </a:r>
            <a:r>
              <a:rPr lang="en-US" altLang="ko-KR" baseline="0" dirty="0"/>
              <a:t>.</a:t>
            </a: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</p:txBody>
      </p:sp>
      <p:sp>
        <p:nvSpPr>
          <p:cNvPr id="300" name="Google Shape;300;g64391e609a_1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4391e609a_15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퍼지 추론에서 나온 결과를 퍼지 함수로 나타낸 것입니다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화면의 그래프에서 계산된 </a:t>
            </a:r>
            <a:r>
              <a:rPr lang="ko-KR" altLang="en-US" dirty="0" err="1"/>
              <a:t>소속도들에</a:t>
            </a:r>
            <a:r>
              <a:rPr lang="ko-KR" altLang="en-US" dirty="0"/>
              <a:t> 대해서 무게 중심을 구하고 그 무게중심의 </a:t>
            </a:r>
            <a:r>
              <a:rPr lang="en-US" altLang="ko-KR" dirty="0"/>
              <a:t>y</a:t>
            </a:r>
            <a:r>
              <a:rPr lang="ko-KR" altLang="en-US" dirty="0"/>
              <a:t>축 값이 </a:t>
            </a:r>
            <a:r>
              <a:rPr lang="en-US" altLang="ko-KR" dirty="0"/>
              <a:t>A</a:t>
            </a:r>
            <a:r>
              <a:rPr lang="ko-KR" altLang="en-US" dirty="0"/>
              <a:t>번지에 속하면 </a:t>
            </a:r>
            <a:r>
              <a:rPr lang="en-US" altLang="ko-KR" dirty="0"/>
              <a:t>A</a:t>
            </a:r>
            <a:r>
              <a:rPr lang="ko-KR" altLang="en-US" dirty="0"/>
              <a:t>에 가장 가깝다는 것을 의미합니다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X1</a:t>
            </a:r>
            <a:r>
              <a:rPr lang="ko-KR" altLang="en-US" dirty="0"/>
              <a:t>은 </a:t>
            </a:r>
            <a:r>
              <a:rPr lang="en-US" altLang="ko-KR" dirty="0"/>
              <a:t>y</a:t>
            </a:r>
            <a:r>
              <a:rPr lang="ko-KR" altLang="en-US" dirty="0" err="1"/>
              <a:t>축값이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번지에 많이 분포되어 있으므로 </a:t>
            </a:r>
            <a:r>
              <a:rPr lang="en-US" altLang="ko-KR" dirty="0"/>
              <a:t>B</a:t>
            </a:r>
            <a:r>
              <a:rPr lang="ko-KR" altLang="en-US" dirty="0"/>
              <a:t>에 가장 가깝다고 추론할 수 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X</a:t>
            </a:r>
            <a:r>
              <a:rPr lang="ko-KR" altLang="en-US" dirty="0"/>
              <a:t>축은 퍼지 규칙에 대한 </a:t>
            </a:r>
            <a:r>
              <a:rPr lang="ko-KR" altLang="en-US" dirty="0" err="1"/>
              <a:t>소속도이고</a:t>
            </a:r>
            <a:r>
              <a:rPr lang="en-US" altLang="ko-KR" dirty="0"/>
              <a:t>, y</a:t>
            </a:r>
            <a:r>
              <a:rPr lang="ko-KR" altLang="en-US" dirty="0"/>
              <a:t>축은 </a:t>
            </a:r>
            <a:r>
              <a:rPr lang="ko-KR" altLang="en-US" dirty="0" err="1"/>
              <a:t>소속도들에</a:t>
            </a:r>
            <a:r>
              <a:rPr lang="ko-KR" altLang="en-US" dirty="0"/>
              <a:t> 대한 무게중심</a:t>
            </a:r>
            <a:r>
              <a:rPr lang="ko-KR" altLang="en-US" baseline="0" dirty="0"/>
              <a:t> 값이다</a:t>
            </a:r>
            <a:r>
              <a:rPr lang="en-US" altLang="ko-KR" baseline="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/>
              <a:t>나머지 </a:t>
            </a:r>
            <a:r>
              <a:rPr lang="en-US" altLang="ko-KR" baseline="0" dirty="0"/>
              <a:t>11</a:t>
            </a:r>
            <a:r>
              <a:rPr lang="ko-KR" altLang="en-US" baseline="0" dirty="0"/>
              <a:t>개의 가구 또한 이러한 방법으로 결과를 도출할 수 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314" name="Google Shape;314;g64391e609a_15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4391e609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4391e609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</a:t>
            </a:r>
            <a:r>
              <a:rPr lang="en-US" baseline="0" dirty="0"/>
              <a:t> </a:t>
            </a:r>
            <a:r>
              <a:rPr lang="ko-KR" altLang="en-US" baseline="0" dirty="0"/>
              <a:t>결론입니다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본 연구에서는 다음과 같은 사양의 컴퓨터에서 진행하였고</a:t>
            </a:r>
            <a:r>
              <a:rPr lang="en-US" altLang="ko-KR" baseline="0" dirty="0"/>
              <a:t>, Visual </a:t>
            </a:r>
            <a:r>
              <a:rPr lang="en-US" altLang="ko-KR" baseline="0" dirty="0" err="1"/>
              <a:t>Studio.Net</a:t>
            </a:r>
            <a:r>
              <a:rPr lang="en-US" altLang="ko-KR" baseline="0" dirty="0"/>
              <a:t> C# 2017 </a:t>
            </a:r>
            <a:r>
              <a:rPr lang="ko-KR" altLang="en-US" baseline="0" dirty="0"/>
              <a:t>버전을 사용하였습니다</a:t>
            </a:r>
            <a:r>
              <a:rPr lang="en-US" altLang="ko-KR" baseline="0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실행초기화면</a:t>
            </a:r>
            <a:r>
              <a:rPr lang="en-US" dirty="0"/>
              <a:t> </a:t>
            </a:r>
            <a:r>
              <a:rPr lang="en-US" dirty="0" err="1"/>
              <a:t>입니다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4391e609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4391e609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12</a:t>
            </a:r>
            <a:r>
              <a:rPr lang="ko-KR" alt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가지의 가구를 패널 위에 배치한 화면입니다</a:t>
            </a:r>
            <a:r>
              <a:rPr lang="en-US" altLang="ko-KR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4391e609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4391e609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80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가구를 배치한</a:t>
            </a:r>
            <a:r>
              <a:rPr lang="ko-KR" altLang="en-US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후에</a:t>
            </a:r>
            <a:r>
              <a:rPr lang="en-US" altLang="ko-KR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, </a:t>
            </a:r>
            <a:r>
              <a:rPr lang="ko-KR" altLang="en-US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가구에 색상을 적용시킨 화면입니다</a:t>
            </a:r>
            <a:r>
              <a:rPr lang="en-US" altLang="ko-KR" sz="1800" baseline="0" dirty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sz="1800" dirty="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391e609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391e609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배치 완료 버튼을 누르면 색체 관련 심리 분석 결과 화면이 나타납니다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왼쪽</a:t>
            </a:r>
            <a:r>
              <a:rPr lang="en-US" dirty="0"/>
              <a:t> 위 </a:t>
            </a:r>
            <a:r>
              <a:rPr lang="en-US" dirty="0" err="1"/>
              <a:t>부터</a:t>
            </a:r>
            <a:r>
              <a:rPr lang="en-US" dirty="0"/>
              <a:t> </a:t>
            </a:r>
            <a:r>
              <a:rPr lang="en-US" dirty="0" err="1"/>
              <a:t>첫번째</a:t>
            </a:r>
            <a:r>
              <a:rPr lang="en-US" dirty="0"/>
              <a:t>  </a:t>
            </a:r>
            <a:r>
              <a:rPr lang="ko-KR" altLang="en-US" dirty="0"/>
              <a:t>색상에 대해 </a:t>
            </a:r>
            <a:r>
              <a:rPr lang="en-US" dirty="0" err="1"/>
              <a:t>나는</a:t>
            </a:r>
            <a:r>
              <a:rPr lang="en-US" dirty="0"/>
              <a:t> </a:t>
            </a:r>
            <a:r>
              <a:rPr lang="en-US" dirty="0" err="1"/>
              <a:t>어떤</a:t>
            </a:r>
            <a:r>
              <a:rPr lang="en-US" dirty="0"/>
              <a:t> </a:t>
            </a:r>
            <a:r>
              <a:rPr lang="en-US" dirty="0" err="1"/>
              <a:t>사람인가에</a:t>
            </a:r>
            <a:r>
              <a:rPr lang="en-US" dirty="0"/>
              <a:t> </a:t>
            </a:r>
            <a:r>
              <a:rPr lang="en-US" dirty="0" err="1"/>
              <a:t>대해</a:t>
            </a:r>
            <a:r>
              <a:rPr lang="en-US" dirty="0"/>
              <a:t> </a:t>
            </a:r>
            <a:r>
              <a:rPr lang="ko-KR" altLang="en-US" dirty="0"/>
              <a:t>보여주고</a:t>
            </a:r>
            <a:r>
              <a:rPr lang="en-US" dirty="0"/>
              <a:t>,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두번째</a:t>
            </a:r>
            <a:r>
              <a:rPr lang="en-US" dirty="0"/>
              <a:t> </a:t>
            </a:r>
            <a:r>
              <a:rPr lang="ko-KR" altLang="en-US" dirty="0"/>
              <a:t>색상에 대해 </a:t>
            </a:r>
            <a:r>
              <a:rPr lang="en-US" dirty="0" err="1"/>
              <a:t>목표달성을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지금</a:t>
            </a:r>
            <a:r>
              <a:rPr lang="en-US" dirty="0"/>
              <a:t> </a:t>
            </a:r>
            <a:r>
              <a:rPr lang="en-US" dirty="0" err="1"/>
              <a:t>내가</a:t>
            </a:r>
            <a:r>
              <a:rPr lang="en-US" dirty="0"/>
              <a:t> </a:t>
            </a:r>
            <a:r>
              <a:rPr lang="en-US" dirty="0" err="1"/>
              <a:t>해야</a:t>
            </a:r>
            <a:r>
              <a:rPr lang="en-US" dirty="0"/>
              <a:t> </a:t>
            </a:r>
            <a:r>
              <a:rPr lang="en-US" dirty="0" err="1"/>
              <a:t>하는것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세번째</a:t>
            </a:r>
            <a:r>
              <a:rPr lang="en-US" dirty="0"/>
              <a:t> </a:t>
            </a:r>
            <a:r>
              <a:rPr lang="ko-KR" altLang="en-US" dirty="0"/>
              <a:t>색상에 대해서는</a:t>
            </a:r>
            <a:r>
              <a:rPr lang="en-US" dirty="0"/>
              <a:t> </a:t>
            </a:r>
            <a:r>
              <a:rPr lang="en-US" dirty="0" err="1"/>
              <a:t>현재</a:t>
            </a:r>
            <a:r>
              <a:rPr lang="en-US" dirty="0"/>
              <a:t> </a:t>
            </a:r>
            <a:r>
              <a:rPr lang="en-US" dirty="0" err="1"/>
              <a:t>내가</a:t>
            </a:r>
            <a:r>
              <a:rPr lang="en-US" dirty="0"/>
              <a:t> </a:t>
            </a:r>
            <a:r>
              <a:rPr lang="en-US" dirty="0" err="1"/>
              <a:t>처한</a:t>
            </a:r>
            <a:r>
              <a:rPr lang="en-US" dirty="0"/>
              <a:t> </a:t>
            </a:r>
            <a:r>
              <a:rPr lang="en-US" dirty="0" err="1"/>
              <a:t>상황을</a:t>
            </a:r>
            <a:r>
              <a:rPr lang="en-US" dirty="0"/>
              <a:t> </a:t>
            </a:r>
            <a:r>
              <a:rPr lang="ko-KR" altLang="en-US" dirty="0"/>
              <a:t>보여줍니다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마지막으로 </a:t>
            </a:r>
            <a:r>
              <a:rPr lang="en-US" dirty="0" err="1"/>
              <a:t>선택된</a:t>
            </a:r>
            <a:r>
              <a:rPr lang="en-US" dirty="0"/>
              <a:t> </a:t>
            </a:r>
            <a:r>
              <a:rPr lang="en-US" dirty="0" err="1"/>
              <a:t>색들간의</a:t>
            </a:r>
            <a:r>
              <a:rPr lang="en-US" dirty="0"/>
              <a:t> </a:t>
            </a:r>
            <a:r>
              <a:rPr lang="en-US" dirty="0" err="1"/>
              <a:t>조화</a:t>
            </a:r>
            <a:r>
              <a:rPr lang="ko-KR" altLang="en-US" dirty="0"/>
              <a:t>를</a:t>
            </a:r>
            <a:r>
              <a:rPr lang="en-US" dirty="0"/>
              <a:t> </a:t>
            </a:r>
            <a:r>
              <a:rPr lang="en-US" dirty="0" err="1"/>
              <a:t>보여줍니다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4391e609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4391e609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다음은</a:t>
            </a:r>
            <a:r>
              <a:rPr lang="en-US" dirty="0"/>
              <a:t> </a:t>
            </a:r>
            <a:r>
              <a:rPr lang="en-US" dirty="0" err="1"/>
              <a:t>가구배치</a:t>
            </a:r>
            <a:r>
              <a:rPr lang="en-US" dirty="0"/>
              <a:t> </a:t>
            </a:r>
            <a:r>
              <a:rPr lang="en-US" dirty="0" err="1"/>
              <a:t>결과화면입니다</a:t>
            </a:r>
            <a:r>
              <a:rPr lang="en-US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가구배치로</a:t>
            </a:r>
            <a:r>
              <a:rPr lang="en-US" dirty="0"/>
              <a:t> </a:t>
            </a:r>
            <a:r>
              <a:rPr lang="en-US" dirty="0" err="1"/>
              <a:t>읽을</a:t>
            </a:r>
            <a:r>
              <a:rPr lang="en-US" dirty="0"/>
              <a:t> 수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가구들의</a:t>
            </a:r>
            <a:r>
              <a:rPr lang="en-US" dirty="0"/>
              <a:t> </a:t>
            </a:r>
            <a:r>
              <a:rPr lang="en-US" dirty="0" err="1"/>
              <a:t>location값을</a:t>
            </a:r>
            <a:r>
              <a:rPr lang="en-US" dirty="0"/>
              <a:t> </a:t>
            </a:r>
            <a:r>
              <a:rPr lang="en-US" dirty="0" err="1"/>
              <a:t>가져와</a:t>
            </a:r>
            <a:r>
              <a:rPr lang="en-US" dirty="0"/>
              <a:t> </a:t>
            </a:r>
            <a:r>
              <a:rPr lang="en-US" dirty="0" err="1"/>
              <a:t>계산한</a:t>
            </a:r>
            <a:r>
              <a:rPr lang="en-US" dirty="0"/>
              <a:t> </a:t>
            </a:r>
            <a:r>
              <a:rPr lang="en-US" dirty="0" err="1"/>
              <a:t>것에</a:t>
            </a:r>
            <a:r>
              <a:rPr lang="en-US" dirty="0"/>
              <a:t> </a:t>
            </a:r>
            <a:r>
              <a:rPr lang="en-US" dirty="0" err="1"/>
              <a:t>대해서</a:t>
            </a:r>
            <a:r>
              <a:rPr lang="en-US" dirty="0"/>
              <a:t> </a:t>
            </a:r>
            <a:r>
              <a:rPr lang="en-US" dirty="0" err="1"/>
              <a:t>저장해놨다가</a:t>
            </a:r>
            <a:r>
              <a:rPr lang="en-US" dirty="0"/>
              <a:t> </a:t>
            </a:r>
            <a:r>
              <a:rPr lang="en-US" dirty="0" err="1"/>
              <a:t>보여</a:t>
            </a:r>
            <a:r>
              <a:rPr lang="ko-KR" altLang="en-US" dirty="0" err="1"/>
              <a:t>줍니</a:t>
            </a:r>
            <a:r>
              <a:rPr lang="en-US" dirty="0"/>
              <a:t>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개선사항</a:t>
            </a:r>
            <a:r>
              <a:rPr lang="en-US" altLang="ko-KR" dirty="0"/>
              <a:t>…? </a:t>
            </a:r>
            <a:r>
              <a:rPr lang="ko-KR" altLang="en-US" dirty="0"/>
              <a:t>물어보기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4391e609a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퍼지란 애매하다, 모호하다 라는 뜻을 가지고 있으며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solidFill>
                  <a:schemeClr val="dk1"/>
                </a:solidFill>
              </a:rPr>
              <a:t>0</a:t>
            </a:r>
            <a:r>
              <a:rPr lang="ko-KR" altLang="en-US" sz="1000">
                <a:solidFill>
                  <a:schemeClr val="dk1"/>
                </a:solidFill>
              </a:rPr>
              <a:t>과 </a:t>
            </a:r>
            <a:r>
              <a:rPr lang="en-US" altLang="ko-KR" sz="1000">
                <a:solidFill>
                  <a:schemeClr val="dk1"/>
                </a:solidFill>
              </a:rPr>
              <a:t>1</a:t>
            </a:r>
            <a:r>
              <a:rPr lang="ko-KR" altLang="en-US" sz="1000">
                <a:solidFill>
                  <a:schemeClr val="dk1"/>
                </a:solidFill>
              </a:rPr>
              <a:t>로만 이루어진 것이 아닌 </a:t>
            </a:r>
            <a:r>
              <a:rPr lang="en-US" altLang="ko-KR" sz="1000">
                <a:solidFill>
                  <a:schemeClr val="dk1"/>
                </a:solidFill>
              </a:rPr>
              <a:t>0</a:t>
            </a:r>
            <a:r>
              <a:rPr lang="ko-KR" altLang="en-US" sz="1000">
                <a:solidFill>
                  <a:schemeClr val="dk1"/>
                </a:solidFill>
              </a:rPr>
              <a:t>과 </a:t>
            </a:r>
            <a:r>
              <a:rPr lang="en-US" altLang="ko-KR" sz="1000">
                <a:solidFill>
                  <a:schemeClr val="dk1"/>
                </a:solidFill>
              </a:rPr>
              <a:t>1</a:t>
            </a:r>
            <a:r>
              <a:rPr lang="ko-KR" altLang="en-US" sz="1000">
                <a:solidFill>
                  <a:schemeClr val="dk1"/>
                </a:solidFill>
              </a:rPr>
              <a:t>사이의 값으로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애매한 것들의 값을 추론하는 것입니다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>
                <a:solidFill>
                  <a:schemeClr val="dk1"/>
                </a:solidFill>
              </a:rPr>
              <a:t>퍼지 기법은 다양한 연구로 사용되고 있으며</a:t>
            </a:r>
            <a:r>
              <a:rPr lang="en-US" altLang="ko-KR" sz="1000">
                <a:solidFill>
                  <a:schemeClr val="dk1"/>
                </a:solidFill>
              </a:rPr>
              <a:t>, </a:t>
            </a:r>
            <a:r>
              <a:rPr lang="ko-KR" altLang="en-US" sz="1000">
                <a:solidFill>
                  <a:schemeClr val="dk1"/>
                </a:solidFill>
              </a:rPr>
              <a:t>본 연구에서는 가구의 배치와 그에 사용된 색채가 어떤 색상에</a:t>
            </a:r>
            <a:r>
              <a:rPr lang="en-US" altLang="ko-KR" sz="1000">
                <a:solidFill>
                  <a:schemeClr val="dk1"/>
                </a:solidFill>
              </a:rPr>
              <a:t>,</a:t>
            </a:r>
            <a:r>
              <a:rPr lang="ko-KR" altLang="en-US" sz="1000">
                <a:solidFill>
                  <a:schemeClr val="dk1"/>
                </a:solidFill>
              </a:rPr>
              <a:t> 어느 정도 속하는지를 추론하기위해 적용됩니다</a:t>
            </a:r>
            <a:r>
              <a:rPr lang="en-US" altLang="ko-KR" sz="100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그리하여</a:t>
            </a:r>
            <a:r>
              <a:rPr lang="ko-KR" altLang="en-US" baseline="0"/>
              <a:t> 가구배치에 따른 성격유형을</a:t>
            </a:r>
            <a:r>
              <a:rPr lang="ko-KR" altLang="en-US"/>
              <a:t> 판단하기 위한 방법 중 하나로 퍼지화</a:t>
            </a:r>
            <a:r>
              <a:rPr lang="en-US" altLang="ko-KR"/>
              <a:t>, </a:t>
            </a:r>
            <a:r>
              <a:rPr lang="ko-KR" altLang="en-US"/>
              <a:t>퍼지추론</a:t>
            </a:r>
            <a:r>
              <a:rPr lang="en-US" altLang="ko-KR"/>
              <a:t>, </a:t>
            </a:r>
            <a:r>
              <a:rPr lang="ko-KR" altLang="en-US"/>
              <a:t>역퍼지화 순으로 진행하는 것을 제안합니다</a:t>
            </a:r>
            <a:r>
              <a:rPr lang="en-US" altLang="ko-KR"/>
              <a:t>.</a:t>
            </a:r>
            <a:endParaRPr/>
          </a:p>
        </p:txBody>
      </p:sp>
      <p:sp>
        <p:nvSpPr>
          <p:cNvPr id="261" name="Google Shape;261;g64391e609a_0_1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4391e609a_1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4391e609a_1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본 연구에서는 색채 분석을 위해 </a:t>
            </a:r>
            <a:r>
              <a:rPr lang="en-US" altLang="ko-KR"/>
              <a:t>CRR</a:t>
            </a:r>
            <a:r>
              <a:rPr lang="ko-KR" altLang="en-US"/>
              <a:t>분석법을 사용합니다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CRR 분석법이란,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chemeClr val="dk1"/>
                </a:solidFill>
              </a:rPr>
              <a:t>8가지 색상 중 3가지를 고르고</a:t>
            </a:r>
            <a:r>
              <a:rPr lang="en-US" sz="1300" baseline="0">
                <a:solidFill>
                  <a:schemeClr val="dk1"/>
                </a:solidFill>
              </a:rPr>
              <a:t> </a:t>
            </a:r>
            <a:r>
              <a:rPr lang="ko-KR" altLang="en-US" sz="1300" baseline="0">
                <a:solidFill>
                  <a:schemeClr val="dk1"/>
                </a:solidFill>
              </a:rPr>
              <a:t>해석하는 것으로</a:t>
            </a:r>
            <a:r>
              <a:rPr lang="en-US" altLang="ko-KR" sz="1300" baseline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666666"/>
                </a:solidFill>
              </a:rPr>
              <a:t>3</a:t>
            </a:r>
            <a:r>
              <a:rPr lang="en-US" sz="1300" u="sng">
                <a:solidFill>
                  <a:srgbClr val="666666"/>
                </a:solidFill>
              </a:rPr>
              <a:t>가지 색은 순서와 색의 </a:t>
            </a:r>
            <a:r>
              <a:rPr lang="en-US" sz="1300">
                <a:solidFill>
                  <a:srgbClr val="666666"/>
                </a:solidFill>
              </a:rPr>
              <a:t>조화에 따라 복합적인 해석이 가능합니다.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391e60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여기에서 사용자가 입력한 COLOR값을 미리 선정한 8가지중 하나</a:t>
            </a:r>
            <a:r>
              <a:rPr lang="ko-KR" altLang="en-US"/>
              <a:t>를 </a:t>
            </a:r>
            <a:r>
              <a:rPr lang="en-US"/>
              <a:t>추론하기 위해서 FUZZY기법을 사용합니다.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  <a:p>
            <a:pPr marL="0" lvl="0" indent="254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  <a:p>
            <a:pPr marL="0" lvl="0" indent="2540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g64391e609a_0_7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4391e609a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CRR분석법</a:t>
            </a:r>
            <a:r>
              <a:rPr lang="ko-KR" altLang="en-US"/>
              <a:t>에서 쓰이는 색상은 총 </a:t>
            </a:r>
            <a:r>
              <a:rPr lang="en-US" altLang="ko-KR"/>
              <a:t>8</a:t>
            </a:r>
            <a:r>
              <a:rPr lang="ko-KR" altLang="en-US"/>
              <a:t>개로 구성되어 있으며</a:t>
            </a:r>
            <a:r>
              <a:rPr lang="en-US" altLang="ko-KR"/>
              <a:t>, </a:t>
            </a:r>
            <a:r>
              <a:rPr lang="ko-KR" altLang="en-US"/>
              <a:t>색상과 그에 해당하는 성격 유형은</a:t>
            </a:r>
            <a:r>
              <a:rPr lang="en-US" baseline="0"/>
              <a:t> </a:t>
            </a:r>
            <a:r>
              <a:rPr lang="en-US"/>
              <a:t>다음과 같습니다.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/>
          </a:p>
        </p:txBody>
      </p:sp>
      <p:sp>
        <p:nvSpPr>
          <p:cNvPr id="174" name="Google Shape;174;g64391e609a_2_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391e609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>
                <a:solidFill>
                  <a:schemeClr val="dk1"/>
                </a:solidFill>
              </a:rPr>
              <a:t>첫 번째로 많이 쓰인 색채는 </a:t>
            </a:r>
            <a:r>
              <a:rPr lang="ko-KR" altLang="en-US">
                <a:solidFill>
                  <a:schemeClr val="dk1"/>
                </a:solidFill>
              </a:rPr>
              <a:t>자신의 자아를 표현한 것입니다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en-US">
                <a:solidFill>
                  <a:schemeClr val="dk1"/>
                </a:solidFill>
              </a:rPr>
              <a:t>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dk1"/>
                </a:solidFill>
              </a:rPr>
              <a:t>두 번째로 많이 쓰인 색채는 </a:t>
            </a:r>
            <a:r>
              <a:rPr lang="ko-KR" altLang="en-US">
                <a:solidFill>
                  <a:schemeClr val="dk1"/>
                </a:solidFill>
              </a:rPr>
              <a:t>육체적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정신적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정서적인 면을 확인할 수 있으며</a:t>
            </a:r>
            <a:r>
              <a:rPr lang="en-US" altLang="ko-KR">
                <a:solidFill>
                  <a:schemeClr val="dk1"/>
                </a:solidFill>
              </a:rPr>
              <a:t>, </a:t>
            </a:r>
            <a:r>
              <a:rPr lang="ko-KR" altLang="en-US">
                <a:solidFill>
                  <a:schemeClr val="dk1"/>
                </a:solidFill>
              </a:rPr>
              <a:t>자신의 현재와 관련이 있습니다</a:t>
            </a:r>
            <a:r>
              <a:rPr lang="en-US" altLang="ko-KR">
                <a:solidFill>
                  <a:schemeClr val="dk1"/>
                </a:solidFill>
              </a:rPr>
              <a:t>.</a:t>
            </a:r>
            <a:r>
              <a:rPr lang="ko-KR" altLang="en-US">
                <a:solidFill>
                  <a:schemeClr val="dk1"/>
                </a:solidFill>
              </a:rPr>
              <a:t>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r>
              <a:rPr lang="en-US">
                <a:solidFill>
                  <a:schemeClr val="dk1"/>
                </a:solidFill>
              </a:rPr>
              <a:t>세 번째로 많이 쓰인 색채는 자신의 목표와 그 목표를 성취하기 위해 어떠한 노력이 필요한지를 나타냅니다.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 lang="en-US">
              <a:solidFill>
                <a:schemeClr val="dk1"/>
              </a:solidFill>
            </a:endParaRP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g64391e609a_0_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4391e609a_1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또한 분석한 결과에서</a:t>
            </a:r>
            <a:r>
              <a:rPr lang="ko-KR" altLang="en-US" baseline="0">
                <a:solidFill>
                  <a:schemeClr val="dk1"/>
                </a:solidFill>
              </a:rPr>
              <a:t> 세 가지 색 중 두 가지 색이 보색 관계를 이룰 때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색상 순서에 따라서도 의미가 달라집니다</a:t>
            </a:r>
            <a:r>
              <a:rPr lang="en-US" altLang="ko-KR" baseline="0">
                <a:solidFill>
                  <a:schemeClr val="dk1"/>
                </a:solidFill>
              </a:rPr>
              <a:t>. </a:t>
            </a:r>
          </a:p>
          <a:p>
            <a:pPr marL="0" lvl="0" indent="25400" algn="l" rtl="0"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baseline="0">
                <a:solidFill>
                  <a:schemeClr val="dk1"/>
                </a:solidFill>
              </a:rPr>
              <a:t>그리고 순서에 따른 의미는 다음의 표와 같습니다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g64391e609a_12_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4391e609a_3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4391e609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다음은</a:t>
            </a:r>
            <a:r>
              <a:rPr lang="en-US"/>
              <a:t> 가구배치별 성격유형</a:t>
            </a:r>
            <a:r>
              <a:rPr lang="ko-KR" altLang="en-US"/>
              <a:t>이며</a:t>
            </a:r>
            <a:r>
              <a:rPr lang="en-US" altLang="ko-KR"/>
              <a:t>, </a:t>
            </a:r>
            <a:r>
              <a:rPr lang="ko-KR" altLang="en-US"/>
              <a:t>총 </a:t>
            </a:r>
            <a:r>
              <a:rPr lang="en-US" altLang="ko-KR"/>
              <a:t>16</a:t>
            </a:r>
            <a:r>
              <a:rPr lang="ko-KR" altLang="en-US"/>
              <a:t>가지의 경우를 나타내고 있습니다</a:t>
            </a:r>
            <a:r>
              <a:rPr lang="en-US" altLang="ko-KR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이를 통하여 </a:t>
            </a:r>
            <a:r>
              <a:rPr lang="en-US" altLang="ko-KR"/>
              <a:t>MBTI</a:t>
            </a:r>
            <a:r>
              <a:rPr lang="en-US" altLang="ko-KR" baseline="0"/>
              <a:t> </a:t>
            </a:r>
            <a:r>
              <a:rPr lang="ko-KR" altLang="en-US" baseline="0"/>
              <a:t>성격 유형을 구할 수 있으며</a:t>
            </a:r>
            <a:r>
              <a:rPr lang="en-US" altLang="ko-KR" baseline="0"/>
              <a:t>, </a:t>
            </a:r>
            <a:r>
              <a:rPr lang="ko-KR" altLang="en-US" baseline="0"/>
              <a:t>예를 들어 컴퓨터가 중심이 되고</a:t>
            </a:r>
            <a:r>
              <a:rPr lang="en-US" altLang="ko-KR" baseline="0"/>
              <a:t>, </a:t>
            </a:r>
            <a:r>
              <a:rPr lang="ko-KR" altLang="en-US" baseline="0"/>
              <a:t>배치가 분산적이라면</a:t>
            </a:r>
            <a:r>
              <a:rPr lang="en-US" altLang="ko-KR" baseline="0"/>
              <a:t>,</a:t>
            </a:r>
            <a:r>
              <a:rPr lang="ko-KR" altLang="en-US" baseline="0"/>
              <a:t> 외향형이라는 것을 확인할 수 있습니다</a:t>
            </a:r>
            <a:r>
              <a:rPr lang="en-US" altLang="ko-KR" baseline="0"/>
              <a:t>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4391e609a_16_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4391e609a_1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254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앞에서 본</a:t>
            </a:r>
            <a:r>
              <a:rPr lang="ko-KR" altLang="en-US" baseline="0">
                <a:solidFill>
                  <a:schemeClr val="dk1"/>
                </a:solidFill>
              </a:rPr>
              <a:t> 표와 같이 성격 유형에 따른 가구 배치의 특징은 특정 가구를 중심으로 배치되어 있다는 공통점이 있습니다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</a:p>
          <a:p>
            <a:pPr marL="0" lvl="0" indent="254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baseline="0">
                <a:solidFill>
                  <a:schemeClr val="dk1"/>
                </a:solidFill>
              </a:rPr>
              <a:t>그리하여 외향형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내향형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사고형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감정형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판단형</a:t>
            </a:r>
            <a:r>
              <a:rPr lang="en-US" altLang="ko-KR" baseline="0">
                <a:solidFill>
                  <a:schemeClr val="dk1"/>
                </a:solidFill>
              </a:rPr>
              <a:t>, </a:t>
            </a:r>
            <a:r>
              <a:rPr lang="ko-KR" altLang="en-US" baseline="0">
                <a:solidFill>
                  <a:schemeClr val="dk1"/>
                </a:solidFill>
              </a:rPr>
              <a:t>인식형에서는 유클리드 거리 측정법을 이용하여 각 유형의 특징별 중심이 되는 가구에 따른 다른 가구들의 거리를 측정하였습니다</a:t>
            </a:r>
            <a:r>
              <a:rPr lang="en-US" altLang="ko-KR" baseline="0">
                <a:solidFill>
                  <a:schemeClr val="dk1"/>
                </a:solidFill>
              </a:rPr>
              <a:t>.</a:t>
            </a:r>
            <a:endParaRPr lang="en-US" altLang="ko-KR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557D7-6AC6-40C1-9FD9-F7DBA4D5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098-AC8B-4686-8720-5FB3A28B0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4FB7-DC0C-4E6E-B355-8BED04A3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BDA3F-90FA-4638-9C9C-BB839F50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506B6-7E93-426F-80DD-4D72EC17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59F82-083A-4394-A967-87503DB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D6B419-CD58-4A0A-BDF3-3571E5AF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B1D1F-7FF1-45AC-AD21-8FDD3E58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E73B2-8213-47D7-8BBF-B6128B5FD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DBFF9-2C1F-4F04-8205-7BB47E80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22CE1-256C-4389-A781-AEF3A42AD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1B98-7B8E-4CD9-91DD-29F5897CE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31E90-AE88-48AB-BF7C-935F17D4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C025D-7C48-4503-911B-89D189C3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2840A-1492-4880-A99E-517E71D8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D9FD-BE6F-4D9E-B8F7-BC708BAC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345E9-393B-490F-96F2-EF2861777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7522D-8FDA-4EFD-B25B-1981183A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9F68-B213-4504-BC6C-A430A34F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5EE3D-9082-4394-9189-49FEAEDD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14878-47C7-4BFB-A3AC-841DC089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FFB40C-A79C-4F12-B4FD-F6853B81E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87068-949C-478B-9CD3-6C6D5CC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29CCE-29BB-483B-95C4-70D175E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A3DF-9BE2-477B-A0A0-86792E1C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2B275-3588-4B10-9D61-64777120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F775-238F-4874-ABE0-8FC7AEB7C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0BB72-8155-4CAD-ADCF-59C5595E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35522B-7C25-4A92-9C55-D347E73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84D771-C55B-45FB-948C-85B37E40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3B096-8F77-4B0C-AEAC-F43D01DC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3551D-022A-499C-9CC7-D721BD9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737F-363D-4693-BEC6-BFF1CD87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40FCC2-501A-4ED8-8079-EF3787C9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EDADE9-35E9-4CEC-82E9-3C7A1BC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3B59D2-E319-4FF8-9707-47DED52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2BE661-5057-4E40-8D7A-EE1E917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CD7E7F-69D2-4E09-AD94-1EA836A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2D5842-DE7F-44BE-8601-FC08469A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9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2C5C7-9760-4274-BCFA-A59CB51A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29ADE2-8549-4F00-9CDF-B27FE356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39FC4A-2C08-454A-8A7B-09A1C9B7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98BF98-CB30-4411-A4ED-FD36EF45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5A8456-E068-4650-ADC4-90799B0F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1019B-0320-43BA-B42C-CF507F9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D379E-3BD4-4CB4-A846-368C0E48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11DC4-02F4-4151-8EB0-50B372B6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58AB6-91CD-40D6-8997-4DFC8E06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DF0F5-710C-45A5-995A-0C3AE359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C393C-9064-47A7-8C24-BF1E7433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C803D-FB51-4D6F-87D3-C3321EE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FF311B-8ECC-44EE-A33D-7E28DB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2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E7474-6CF1-4B46-ADF4-D92AA9DA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EA9E0-C414-42F7-95E1-39EE9B993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73CE89-E3A2-4A6E-B312-7635BB108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07020-5B6E-48EF-9236-AA04ED98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9E3A93-117A-47E5-A84E-DE995A3B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55242-B9AD-4EF3-B9E3-64BB6F03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C190A-6176-4E3F-B18C-E1DB786E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FC1E-5B27-4D0C-BADE-8700D66F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35C40-C57C-4E08-B33F-B92A2E00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5D64A-7390-47E3-8DBF-C4FEF7BFC6CE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FAE78-1B5F-477C-AE52-BC3B78B8A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3963E-25F1-4C65-86B8-D8D043CDD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DA5D-2385-44CE-B103-AA95F309A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CFDA286-5FF6-4725-9116-7ED25B98AA51}"/>
              </a:ext>
            </a:extLst>
          </p:cNvPr>
          <p:cNvSpPr txBox="1"/>
          <p:nvPr/>
        </p:nvSpPr>
        <p:spPr>
          <a:xfrm>
            <a:off x="2439397" y="3078134"/>
            <a:ext cx="731322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84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어린이를 위한 </a:t>
            </a:r>
            <a:r>
              <a:rPr lang="ko-KR" altLang="en-US" sz="3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지능형 </a:t>
            </a:r>
            <a:r>
              <a:rPr lang="ko-KR" altLang="en-US" sz="36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휴먼인터페이스</a:t>
            </a:r>
            <a:endParaRPr lang="en-US" altLang="ko-KR" sz="3600" spc="-1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50D5B7"/>
                  </a:gs>
                  <a:gs pos="80000">
                    <a:srgbClr val="067D68"/>
                  </a:gs>
                </a:gsLst>
                <a:lin ang="12000000" scaled="0"/>
              </a:gra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613AF07-D34B-423D-A58E-267FE621E3D4}"/>
              </a:ext>
            </a:extLst>
          </p:cNvPr>
          <p:cNvGrpSpPr/>
          <p:nvPr/>
        </p:nvGrpSpPr>
        <p:grpSpPr>
          <a:xfrm>
            <a:off x="5373224" y="1439289"/>
            <a:ext cx="1445561" cy="1445561"/>
            <a:chOff x="5300946" y="813760"/>
            <a:chExt cx="1590117" cy="159011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B00446-125F-4979-991A-3A4F646B32B1}"/>
                </a:ext>
              </a:extLst>
            </p:cNvPr>
            <p:cNvSpPr/>
            <p:nvPr/>
          </p:nvSpPr>
          <p:spPr>
            <a:xfrm>
              <a:off x="5300946" y="813760"/>
              <a:ext cx="1590117" cy="1590117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F6C2DC-7AB6-4CF6-BC45-3237C613CFDB}"/>
                </a:ext>
              </a:extLst>
            </p:cNvPr>
            <p:cNvSpPr/>
            <p:nvPr/>
          </p:nvSpPr>
          <p:spPr>
            <a:xfrm>
              <a:off x="5581804" y="1094617"/>
              <a:ext cx="1028402" cy="1028402"/>
            </a:xfrm>
            <a:prstGeom prst="ellipse">
              <a:avLst/>
            </a:prstGeom>
            <a:gradFill>
              <a:gsLst>
                <a:gs pos="0">
                  <a:srgbClr val="50D5B7"/>
                </a:gs>
                <a:gs pos="80000">
                  <a:srgbClr val="067D68"/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그래픽 19">
            <a:extLst>
              <a:ext uri="{FF2B5EF4-FFF2-40B4-BE49-F238E27FC236}">
                <a16:creationId xmlns:a16="http://schemas.microsoft.com/office/drawing/2014/main" id="{4CF6AF9F-4A7F-48AA-A2FD-07F46B420E57}"/>
              </a:ext>
            </a:extLst>
          </p:cNvPr>
          <p:cNvGrpSpPr/>
          <p:nvPr/>
        </p:nvGrpSpPr>
        <p:grpSpPr>
          <a:xfrm>
            <a:off x="5819284" y="1875817"/>
            <a:ext cx="553441" cy="553441"/>
            <a:chOff x="5334000" y="2051050"/>
            <a:chExt cx="1524000" cy="152400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A7848E2F-DDA9-4965-91E8-91331D0B3DDD}"/>
                </a:ext>
              </a:extLst>
            </p:cNvPr>
            <p:cNvSpPr/>
            <p:nvPr/>
          </p:nvSpPr>
          <p:spPr>
            <a:xfrm>
              <a:off x="5334000" y="2305050"/>
              <a:ext cx="1524000" cy="1016000"/>
            </a:xfrm>
            <a:custGeom>
              <a:avLst/>
              <a:gdLst>
                <a:gd name="connsiteX0" fmla="*/ 1294791 w 1524000"/>
                <a:gd name="connsiteY0" fmla="*/ 411328 h 1016000"/>
                <a:gd name="connsiteX1" fmla="*/ 865759 w 1524000"/>
                <a:gd name="connsiteY1" fmla="*/ 0 h 1016000"/>
                <a:gd name="connsiteX2" fmla="*/ 511531 w 1524000"/>
                <a:gd name="connsiteY2" fmla="*/ 178003 h 1016000"/>
                <a:gd name="connsiteX3" fmla="*/ 505689 w 1524000"/>
                <a:gd name="connsiteY3" fmla="*/ 175412 h 1016000"/>
                <a:gd name="connsiteX4" fmla="*/ 490347 w 1524000"/>
                <a:gd name="connsiteY4" fmla="*/ 168580 h 1016000"/>
                <a:gd name="connsiteX5" fmla="*/ 481635 w 1524000"/>
                <a:gd name="connsiteY5" fmla="*/ 165379 h 1016000"/>
                <a:gd name="connsiteX6" fmla="*/ 465912 w 1524000"/>
                <a:gd name="connsiteY6" fmla="*/ 160528 h 1016000"/>
                <a:gd name="connsiteX7" fmla="*/ 457149 w 1524000"/>
                <a:gd name="connsiteY7" fmla="*/ 158267 h 1016000"/>
                <a:gd name="connsiteX8" fmla="*/ 439699 w 1524000"/>
                <a:gd name="connsiteY8" fmla="*/ 155092 h 1016000"/>
                <a:gd name="connsiteX9" fmla="*/ 432029 w 1524000"/>
                <a:gd name="connsiteY9" fmla="*/ 153924 h 1016000"/>
                <a:gd name="connsiteX10" fmla="*/ 406400 w 1524000"/>
                <a:gd name="connsiteY10" fmla="*/ 152400 h 1016000"/>
                <a:gd name="connsiteX11" fmla="*/ 177800 w 1524000"/>
                <a:gd name="connsiteY11" fmla="*/ 381000 h 1016000"/>
                <a:gd name="connsiteX12" fmla="*/ 178206 w 1524000"/>
                <a:gd name="connsiteY12" fmla="*/ 390576 h 1016000"/>
                <a:gd name="connsiteX13" fmla="*/ 178206 w 1524000"/>
                <a:gd name="connsiteY13" fmla="*/ 390677 h 1016000"/>
                <a:gd name="connsiteX14" fmla="*/ 0 w 1524000"/>
                <a:gd name="connsiteY14" fmla="*/ 689712 h 1016000"/>
                <a:gd name="connsiteX15" fmla="*/ 326263 w 1524000"/>
                <a:gd name="connsiteY15" fmla="*/ 1016000 h 1016000"/>
                <a:gd name="connsiteX16" fmla="*/ 948766 w 1524000"/>
                <a:gd name="connsiteY16" fmla="*/ 1016000 h 1016000"/>
                <a:gd name="connsiteX17" fmla="*/ 956666 w 1524000"/>
                <a:gd name="connsiteY17" fmla="*/ 1015644 h 1016000"/>
                <a:gd name="connsiteX18" fmla="*/ 958240 w 1524000"/>
                <a:gd name="connsiteY18" fmla="*/ 1015441 h 1016000"/>
                <a:gd name="connsiteX19" fmla="*/ 961644 w 1524000"/>
                <a:gd name="connsiteY19" fmla="*/ 1015644 h 1016000"/>
                <a:gd name="connsiteX20" fmla="*/ 969493 w 1524000"/>
                <a:gd name="connsiteY20" fmla="*/ 1016000 h 1016000"/>
                <a:gd name="connsiteX21" fmla="*/ 1218489 w 1524000"/>
                <a:gd name="connsiteY21" fmla="*/ 1016000 h 1016000"/>
                <a:gd name="connsiteX22" fmla="*/ 1524000 w 1524000"/>
                <a:gd name="connsiteY22" fmla="*/ 710489 h 1016000"/>
                <a:gd name="connsiteX23" fmla="*/ 1294791 w 1524000"/>
                <a:gd name="connsiteY23" fmla="*/ 411328 h 1016000"/>
                <a:gd name="connsiteX24" fmla="*/ 1218489 w 1524000"/>
                <a:gd name="connsiteY24" fmla="*/ 965200 h 1016000"/>
                <a:gd name="connsiteX25" fmla="*/ 969493 w 1524000"/>
                <a:gd name="connsiteY25" fmla="*/ 965200 h 1016000"/>
                <a:gd name="connsiteX26" fmla="*/ 965073 w 1524000"/>
                <a:gd name="connsiteY26" fmla="*/ 964971 h 1016000"/>
                <a:gd name="connsiteX27" fmla="*/ 958190 w 1524000"/>
                <a:gd name="connsiteY27" fmla="*/ 964692 h 1016000"/>
                <a:gd name="connsiteX28" fmla="*/ 953160 w 1524000"/>
                <a:gd name="connsiteY28" fmla="*/ 964971 h 1016000"/>
                <a:gd name="connsiteX29" fmla="*/ 948766 w 1524000"/>
                <a:gd name="connsiteY29" fmla="*/ 965200 h 1016000"/>
                <a:gd name="connsiteX30" fmla="*/ 326263 w 1524000"/>
                <a:gd name="connsiteY30" fmla="*/ 965200 h 1016000"/>
                <a:gd name="connsiteX31" fmla="*/ 50800 w 1524000"/>
                <a:gd name="connsiteY31" fmla="*/ 689712 h 1016000"/>
                <a:gd name="connsiteX32" fmla="*/ 214198 w 1524000"/>
                <a:gd name="connsiteY32" fmla="*/ 429285 h 1016000"/>
                <a:gd name="connsiteX33" fmla="*/ 228600 w 1524000"/>
                <a:gd name="connsiteY33" fmla="*/ 422402 h 1016000"/>
                <a:gd name="connsiteX34" fmla="*/ 228600 w 1524000"/>
                <a:gd name="connsiteY34" fmla="*/ 406400 h 1016000"/>
                <a:gd name="connsiteX35" fmla="*/ 228981 w 1524000"/>
                <a:gd name="connsiteY35" fmla="*/ 396596 h 1016000"/>
                <a:gd name="connsiteX36" fmla="*/ 229210 w 1524000"/>
                <a:gd name="connsiteY36" fmla="*/ 392532 h 1016000"/>
                <a:gd name="connsiteX37" fmla="*/ 228905 w 1524000"/>
                <a:gd name="connsiteY37" fmla="*/ 387198 h 1016000"/>
                <a:gd name="connsiteX38" fmla="*/ 228600 w 1524000"/>
                <a:gd name="connsiteY38" fmla="*/ 381000 h 1016000"/>
                <a:gd name="connsiteX39" fmla="*/ 406400 w 1524000"/>
                <a:gd name="connsiteY39" fmla="*/ 203200 h 1016000"/>
                <a:gd name="connsiteX40" fmla="*/ 429692 w 1524000"/>
                <a:gd name="connsiteY40" fmla="*/ 204902 h 1016000"/>
                <a:gd name="connsiteX41" fmla="*/ 435610 w 1524000"/>
                <a:gd name="connsiteY41" fmla="*/ 205816 h 1016000"/>
                <a:gd name="connsiteX42" fmla="*/ 455651 w 1524000"/>
                <a:gd name="connsiteY42" fmla="*/ 210312 h 1016000"/>
                <a:gd name="connsiteX43" fmla="*/ 458343 w 1524000"/>
                <a:gd name="connsiteY43" fmla="*/ 210998 h 1016000"/>
                <a:gd name="connsiteX44" fmla="*/ 479552 w 1524000"/>
                <a:gd name="connsiteY44" fmla="*/ 219151 h 1016000"/>
                <a:gd name="connsiteX45" fmla="*/ 484886 w 1524000"/>
                <a:gd name="connsiteY45" fmla="*/ 221717 h 1016000"/>
                <a:gd name="connsiteX46" fmla="*/ 502717 w 1524000"/>
                <a:gd name="connsiteY46" fmla="*/ 231775 h 1016000"/>
                <a:gd name="connsiteX47" fmla="*/ 584200 w 1524000"/>
                <a:gd name="connsiteY47" fmla="*/ 381000 h 1016000"/>
                <a:gd name="connsiteX48" fmla="*/ 609600 w 1524000"/>
                <a:gd name="connsiteY48" fmla="*/ 406400 h 1016000"/>
                <a:gd name="connsiteX49" fmla="*/ 635000 w 1524000"/>
                <a:gd name="connsiteY49" fmla="*/ 381000 h 1016000"/>
                <a:gd name="connsiteX50" fmla="*/ 553720 w 1524000"/>
                <a:gd name="connsiteY50" fmla="*/ 206477 h 1016000"/>
                <a:gd name="connsiteX51" fmla="*/ 865759 w 1524000"/>
                <a:gd name="connsiteY51" fmla="*/ 50800 h 1016000"/>
                <a:gd name="connsiteX52" fmla="*/ 1242898 w 1524000"/>
                <a:gd name="connsiteY52" fmla="*/ 403555 h 1016000"/>
                <a:gd name="connsiteX53" fmla="*/ 1139190 w 1524000"/>
                <a:gd name="connsiteY53" fmla="*/ 406705 h 1016000"/>
                <a:gd name="connsiteX54" fmla="*/ 1117905 w 1524000"/>
                <a:gd name="connsiteY54" fmla="*/ 435635 h 1016000"/>
                <a:gd name="connsiteX55" fmla="*/ 1142975 w 1524000"/>
                <a:gd name="connsiteY55" fmla="*/ 457225 h 1016000"/>
                <a:gd name="connsiteX56" fmla="*/ 1146810 w 1524000"/>
                <a:gd name="connsiteY56" fmla="*/ 456921 h 1016000"/>
                <a:gd name="connsiteX57" fmla="*/ 1265784 w 1524000"/>
                <a:gd name="connsiteY57" fmla="*/ 456870 h 1016000"/>
                <a:gd name="connsiteX58" fmla="*/ 1473200 w 1524000"/>
                <a:gd name="connsiteY58" fmla="*/ 710489 h 1016000"/>
                <a:gd name="connsiteX59" fmla="*/ 1218489 w 1524000"/>
                <a:gd name="connsiteY59" fmla="*/ 9652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524000" h="1016000">
                  <a:moveTo>
                    <a:pt x="1294791" y="411328"/>
                  </a:moveTo>
                  <a:cubicBezTo>
                    <a:pt x="1281354" y="182728"/>
                    <a:pt x="1092911" y="0"/>
                    <a:pt x="865759" y="0"/>
                  </a:cubicBezTo>
                  <a:cubicBezTo>
                    <a:pt x="727837" y="0"/>
                    <a:pt x="594284" y="67640"/>
                    <a:pt x="511531" y="178003"/>
                  </a:cubicBezTo>
                  <a:cubicBezTo>
                    <a:pt x="509626" y="177013"/>
                    <a:pt x="507619" y="176327"/>
                    <a:pt x="505689" y="175412"/>
                  </a:cubicBezTo>
                  <a:cubicBezTo>
                    <a:pt x="500659" y="172974"/>
                    <a:pt x="495554" y="170663"/>
                    <a:pt x="490347" y="168580"/>
                  </a:cubicBezTo>
                  <a:cubicBezTo>
                    <a:pt x="487451" y="167437"/>
                    <a:pt x="484556" y="166395"/>
                    <a:pt x="481635" y="165379"/>
                  </a:cubicBezTo>
                  <a:cubicBezTo>
                    <a:pt x="476479" y="163576"/>
                    <a:pt x="471246" y="161976"/>
                    <a:pt x="465912" y="160528"/>
                  </a:cubicBezTo>
                  <a:cubicBezTo>
                    <a:pt x="462991" y="159741"/>
                    <a:pt x="460096" y="158928"/>
                    <a:pt x="457149" y="158267"/>
                  </a:cubicBezTo>
                  <a:cubicBezTo>
                    <a:pt x="451434" y="156972"/>
                    <a:pt x="445592" y="155981"/>
                    <a:pt x="439699" y="155092"/>
                  </a:cubicBezTo>
                  <a:cubicBezTo>
                    <a:pt x="437134" y="154711"/>
                    <a:pt x="434619" y="154203"/>
                    <a:pt x="432029" y="153924"/>
                  </a:cubicBezTo>
                  <a:cubicBezTo>
                    <a:pt x="423596" y="152984"/>
                    <a:pt x="415061" y="152400"/>
                    <a:pt x="406400" y="152400"/>
                  </a:cubicBezTo>
                  <a:cubicBezTo>
                    <a:pt x="280340" y="152400"/>
                    <a:pt x="177800" y="254940"/>
                    <a:pt x="177800" y="381000"/>
                  </a:cubicBezTo>
                  <a:cubicBezTo>
                    <a:pt x="177800" y="384226"/>
                    <a:pt x="178003" y="387401"/>
                    <a:pt x="178206" y="390576"/>
                  </a:cubicBezTo>
                  <a:lnTo>
                    <a:pt x="178206" y="390677"/>
                  </a:lnTo>
                  <a:cubicBezTo>
                    <a:pt x="72568" y="448285"/>
                    <a:pt x="0" y="568935"/>
                    <a:pt x="0" y="689712"/>
                  </a:cubicBezTo>
                  <a:cubicBezTo>
                    <a:pt x="0" y="869620"/>
                    <a:pt x="146355" y="1016000"/>
                    <a:pt x="326263" y="1016000"/>
                  </a:cubicBezTo>
                  <a:lnTo>
                    <a:pt x="948766" y="1016000"/>
                  </a:lnTo>
                  <a:cubicBezTo>
                    <a:pt x="951408" y="1016000"/>
                    <a:pt x="954024" y="1015848"/>
                    <a:pt x="956666" y="1015644"/>
                  </a:cubicBezTo>
                  <a:lnTo>
                    <a:pt x="958240" y="1015441"/>
                  </a:lnTo>
                  <a:lnTo>
                    <a:pt x="961644" y="1015644"/>
                  </a:lnTo>
                  <a:cubicBezTo>
                    <a:pt x="964235" y="1015848"/>
                    <a:pt x="966826" y="1016000"/>
                    <a:pt x="969493" y="1016000"/>
                  </a:cubicBezTo>
                  <a:lnTo>
                    <a:pt x="1218489" y="1016000"/>
                  </a:lnTo>
                  <a:cubicBezTo>
                    <a:pt x="1386942" y="1016000"/>
                    <a:pt x="1524000" y="878942"/>
                    <a:pt x="1524000" y="710489"/>
                  </a:cubicBezTo>
                  <a:cubicBezTo>
                    <a:pt x="1524000" y="571068"/>
                    <a:pt x="1426794" y="446024"/>
                    <a:pt x="1294791" y="411328"/>
                  </a:cubicBezTo>
                  <a:close/>
                  <a:moveTo>
                    <a:pt x="1218489" y="965200"/>
                  </a:moveTo>
                  <a:lnTo>
                    <a:pt x="969493" y="965200"/>
                  </a:lnTo>
                  <a:cubicBezTo>
                    <a:pt x="967994" y="965200"/>
                    <a:pt x="966546" y="965073"/>
                    <a:pt x="965073" y="964971"/>
                  </a:cubicBezTo>
                  <a:lnTo>
                    <a:pt x="958190" y="964692"/>
                  </a:lnTo>
                  <a:lnTo>
                    <a:pt x="953160" y="964971"/>
                  </a:lnTo>
                  <a:cubicBezTo>
                    <a:pt x="951713" y="965073"/>
                    <a:pt x="950239" y="965200"/>
                    <a:pt x="948766" y="965200"/>
                  </a:cubicBezTo>
                  <a:lnTo>
                    <a:pt x="326263" y="965200"/>
                  </a:lnTo>
                  <a:cubicBezTo>
                    <a:pt x="174371" y="965200"/>
                    <a:pt x="50800" y="841629"/>
                    <a:pt x="50800" y="689712"/>
                  </a:cubicBezTo>
                  <a:cubicBezTo>
                    <a:pt x="50800" y="584200"/>
                    <a:pt x="119507" y="474675"/>
                    <a:pt x="214198" y="429285"/>
                  </a:cubicBezTo>
                  <a:lnTo>
                    <a:pt x="228600" y="422402"/>
                  </a:lnTo>
                  <a:lnTo>
                    <a:pt x="228600" y="406400"/>
                  </a:lnTo>
                  <a:cubicBezTo>
                    <a:pt x="228600" y="403174"/>
                    <a:pt x="228803" y="399898"/>
                    <a:pt x="228981" y="396596"/>
                  </a:cubicBezTo>
                  <a:lnTo>
                    <a:pt x="229210" y="392532"/>
                  </a:lnTo>
                  <a:lnTo>
                    <a:pt x="228905" y="387198"/>
                  </a:lnTo>
                  <a:cubicBezTo>
                    <a:pt x="228752" y="385140"/>
                    <a:pt x="228600" y="383083"/>
                    <a:pt x="228600" y="381000"/>
                  </a:cubicBezTo>
                  <a:cubicBezTo>
                    <a:pt x="228600" y="282981"/>
                    <a:pt x="308381" y="203200"/>
                    <a:pt x="406400" y="203200"/>
                  </a:cubicBezTo>
                  <a:cubicBezTo>
                    <a:pt x="414249" y="203200"/>
                    <a:pt x="421996" y="203886"/>
                    <a:pt x="429692" y="204902"/>
                  </a:cubicBezTo>
                  <a:cubicBezTo>
                    <a:pt x="431673" y="205156"/>
                    <a:pt x="433654" y="205486"/>
                    <a:pt x="435610" y="205816"/>
                  </a:cubicBezTo>
                  <a:cubicBezTo>
                    <a:pt x="442392" y="206934"/>
                    <a:pt x="449072" y="208407"/>
                    <a:pt x="455651" y="210312"/>
                  </a:cubicBezTo>
                  <a:cubicBezTo>
                    <a:pt x="456540" y="210566"/>
                    <a:pt x="457454" y="210744"/>
                    <a:pt x="458343" y="210998"/>
                  </a:cubicBezTo>
                  <a:cubicBezTo>
                    <a:pt x="465582" y="213208"/>
                    <a:pt x="472643" y="216002"/>
                    <a:pt x="479552" y="219151"/>
                  </a:cubicBezTo>
                  <a:cubicBezTo>
                    <a:pt x="481355" y="219964"/>
                    <a:pt x="483108" y="220853"/>
                    <a:pt x="484886" y="221717"/>
                  </a:cubicBezTo>
                  <a:cubicBezTo>
                    <a:pt x="490982" y="224739"/>
                    <a:pt x="496951" y="228041"/>
                    <a:pt x="502717" y="231775"/>
                  </a:cubicBezTo>
                  <a:cubicBezTo>
                    <a:pt x="551663" y="263474"/>
                    <a:pt x="584200" y="318465"/>
                    <a:pt x="584200" y="381000"/>
                  </a:cubicBezTo>
                  <a:cubicBezTo>
                    <a:pt x="584200" y="395046"/>
                    <a:pt x="595554" y="406400"/>
                    <a:pt x="609600" y="406400"/>
                  </a:cubicBezTo>
                  <a:cubicBezTo>
                    <a:pt x="623646" y="406400"/>
                    <a:pt x="635000" y="395046"/>
                    <a:pt x="635000" y="381000"/>
                  </a:cubicBezTo>
                  <a:cubicBezTo>
                    <a:pt x="635000" y="311048"/>
                    <a:pt x="603352" y="248437"/>
                    <a:pt x="553720" y="206477"/>
                  </a:cubicBezTo>
                  <a:cubicBezTo>
                    <a:pt x="626542" y="111227"/>
                    <a:pt x="746455" y="50800"/>
                    <a:pt x="865759" y="50800"/>
                  </a:cubicBezTo>
                  <a:cubicBezTo>
                    <a:pt x="1062482" y="50800"/>
                    <a:pt x="1225855" y="206629"/>
                    <a:pt x="1242898" y="403555"/>
                  </a:cubicBezTo>
                  <a:cubicBezTo>
                    <a:pt x="1216939" y="401726"/>
                    <a:pt x="1178077" y="400787"/>
                    <a:pt x="1139190" y="406705"/>
                  </a:cubicBezTo>
                  <a:cubicBezTo>
                    <a:pt x="1125322" y="408813"/>
                    <a:pt x="1115797" y="421767"/>
                    <a:pt x="1117905" y="435635"/>
                  </a:cubicBezTo>
                  <a:cubicBezTo>
                    <a:pt x="1119810" y="448208"/>
                    <a:pt x="1130630" y="457225"/>
                    <a:pt x="1142975" y="457225"/>
                  </a:cubicBezTo>
                  <a:cubicBezTo>
                    <a:pt x="1144245" y="457225"/>
                    <a:pt x="1145540" y="457124"/>
                    <a:pt x="1146810" y="456921"/>
                  </a:cubicBezTo>
                  <a:cubicBezTo>
                    <a:pt x="1203376" y="448361"/>
                    <a:pt x="1262329" y="456387"/>
                    <a:pt x="1265784" y="456870"/>
                  </a:cubicBezTo>
                  <a:cubicBezTo>
                    <a:pt x="1384046" y="479349"/>
                    <a:pt x="1473200" y="588289"/>
                    <a:pt x="1473200" y="710489"/>
                  </a:cubicBezTo>
                  <a:cubicBezTo>
                    <a:pt x="1473200" y="850925"/>
                    <a:pt x="1358925" y="965200"/>
                    <a:pt x="1218489" y="9652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9AA17EE-051F-431D-ABA0-A26D3DBB2351}"/>
              </a:ext>
            </a:extLst>
          </p:cNvPr>
          <p:cNvSpPr txBox="1"/>
          <p:nvPr/>
        </p:nvSpPr>
        <p:spPr>
          <a:xfrm>
            <a:off x="4286660" y="3760431"/>
            <a:ext cx="3635932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Intelligent Human Interface for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Kids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BAA622-F1A4-4A67-8B5F-F0817ACF8B7F}"/>
              </a:ext>
            </a:extLst>
          </p:cNvPr>
          <p:cNvSpPr txBox="1"/>
          <p:nvPr/>
        </p:nvSpPr>
        <p:spPr>
          <a:xfrm>
            <a:off x="3897803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06C69D-FDFA-496F-9CC3-BE688603CF26}"/>
              </a:ext>
            </a:extLst>
          </p:cNvPr>
          <p:cNvSpPr txBox="1"/>
          <p:nvPr/>
        </p:nvSpPr>
        <p:spPr>
          <a:xfrm>
            <a:off x="8077084" y="3760431"/>
            <a:ext cx="234360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0987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 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4" name="Google Shape;234;p25"/>
          <p:cNvGraphicFramePr/>
          <p:nvPr/>
        </p:nvGraphicFramePr>
        <p:xfrm>
          <a:off x="3639889" y="1499576"/>
          <a:ext cx="4912225" cy="287414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47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highlight>
                            <a:srgbClr val="FFFFFF"/>
                          </a:highlight>
                        </a:rPr>
                        <a:t>성격유형</a:t>
                      </a:r>
                      <a:endParaRPr sz="18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b="1">
                          <a:highlight>
                            <a:srgbClr val="FFFFFF"/>
                          </a:highlight>
                        </a:rPr>
                        <a:t>특성</a:t>
                      </a:r>
                      <a:endParaRPr sz="1800" b="1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17900" marB="1790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외향형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컴퓨터가 중심이 되며 분산배치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23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내향형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침대가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중심이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되며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밀집배치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감각형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책상이 중심이 되며 한 모서리로 밀집배치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직관형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각 모서리마다 고르게 분산되어 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사고형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컴퓨터가 중심이 되며 밀집배치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감정형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소파가 중심이 되며 분산배치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판단형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>
                          <a:highlight>
                            <a:srgbClr val="FFFFFF"/>
                          </a:highlight>
                        </a:rPr>
                        <a:t>컴퓨터와 TV가 가까이에 배치되어 있음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/>
                        <a:t>인식형</a:t>
                      </a:r>
                      <a:endParaRPr b="1"/>
                    </a:p>
                  </a:txBody>
                  <a:tcPr marL="64775" marR="64775" marT="0" marB="0">
                    <a:lnR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컴퓨터와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TV가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멀리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떨어져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배치</a:t>
                      </a:r>
                      <a:r>
                        <a:rPr lang="en-US" sz="1200" dirty="0">
                          <a:highlight>
                            <a:srgbClr val="FFFFFF"/>
                          </a:highlight>
                        </a:rPr>
                        <a:t> </a:t>
                      </a:r>
                      <a:r>
                        <a:rPr lang="en-US" sz="1200" dirty="0" err="1">
                          <a:highlight>
                            <a:srgbClr val="FFFFFF"/>
                          </a:highlight>
                        </a:rPr>
                        <a:t>되어있음</a:t>
                      </a:r>
                      <a:endParaRPr sz="1200" dirty="0">
                        <a:highlight>
                          <a:srgbClr val="FFFFFF"/>
                        </a:highlight>
                      </a:endParaRPr>
                    </a:p>
                  </a:txBody>
                  <a:tcPr marL="64775" marR="64775" marT="0" marB="0">
                    <a:lnL w="34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31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5" name="Google Shape;235;p25"/>
          <p:cNvSpPr txBox="1"/>
          <p:nvPr/>
        </p:nvSpPr>
        <p:spPr>
          <a:xfrm>
            <a:off x="2601650" y="711175"/>
            <a:ext cx="465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가구배치별 성격 유형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2601650" y="711175"/>
            <a:ext cx="57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가구 간의 거리 구하기</a:t>
            </a:r>
            <a:r>
              <a:rPr lang="en-US" altLang="ko-KR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</p:txBody>
      </p:sp>
      <p:sp>
        <p:nvSpPr>
          <p:cNvPr id="245" name="Google Shape;245;p26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653" y="3007985"/>
            <a:ext cx="6141225" cy="101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6"/>
          <p:cNvSpPr txBox="1"/>
          <p:nvPr/>
        </p:nvSpPr>
        <p:spPr>
          <a:xfrm>
            <a:off x="1601115" y="4189550"/>
            <a:ext cx="906691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100"/>
              </a:spcBef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87303" y="1445741"/>
            <a:ext cx="6078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외향형</a:t>
            </a:r>
            <a:r>
              <a:rPr lang="en-US" altLang="ko-KR" sz="2000" dirty="0"/>
              <a:t>, </a:t>
            </a:r>
            <a:r>
              <a:rPr lang="ko-KR" altLang="en-US" sz="2000" dirty="0"/>
              <a:t>내향형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사고형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감정형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판단형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인식형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2601650" y="711175"/>
            <a:ext cx="57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감각형</a:t>
            </a:r>
            <a:r>
              <a:rPr lang="ko-KR" alt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직관형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8" name="Google Shape;258;p27"/>
          <p:cNvGraphicFramePr/>
          <p:nvPr/>
        </p:nvGraphicFramePr>
        <p:xfrm>
          <a:off x="2099213" y="2619706"/>
          <a:ext cx="7976600" cy="29644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감각</a:t>
                      </a: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직관</a:t>
                      </a:r>
                      <a:endParaRPr sz="30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중심이 되는 가구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책상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-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분산/ 집중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집중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분산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기타 특성</a:t>
                      </a:r>
                      <a:endParaRPr sz="24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한 구석에 밀집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고르게 분포</a:t>
                      </a:r>
                      <a:endParaRPr sz="24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패널 상태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0" name="Google Shape;280;p29"/>
          <p:cNvGrpSpPr/>
          <p:nvPr/>
        </p:nvGrpSpPr>
        <p:grpSpPr>
          <a:xfrm>
            <a:off x="3288862" y="1382400"/>
            <a:ext cx="5415934" cy="4622726"/>
            <a:chOff x="1764862" y="1382400"/>
            <a:chExt cx="5415934" cy="4622726"/>
          </a:xfrm>
        </p:grpSpPr>
        <p:sp>
          <p:nvSpPr>
            <p:cNvPr id="281" name="Google Shape;281;p29"/>
            <p:cNvSpPr txBox="1"/>
            <p:nvPr/>
          </p:nvSpPr>
          <p:spPr>
            <a:xfrm>
              <a:off x="5119725" y="2914025"/>
              <a:ext cx="7536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82" name="Google Shape;282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64862" y="1382400"/>
              <a:ext cx="5415934" cy="4622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9"/>
            <p:cNvSpPr txBox="1"/>
            <p:nvPr/>
          </p:nvSpPr>
          <p:spPr>
            <a:xfrm>
              <a:off x="2885425" y="2509431"/>
              <a:ext cx="5091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2400"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r>
                <a:rPr lang="en-US"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/>
              <a:r>
                <a:rPr 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●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9"/>
            <p:cNvSpPr txBox="1"/>
            <p:nvPr/>
          </p:nvSpPr>
          <p:spPr>
            <a:xfrm>
              <a:off x="3211500" y="2717400"/>
              <a:ext cx="1360500" cy="7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-US" sz="2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(125,325)</a:t>
              </a:r>
              <a:endParaRPr sz="2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151" y="1512150"/>
            <a:ext cx="7573325" cy="4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퍼지화 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3204601" y="5678900"/>
            <a:ext cx="58704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X축 : 각 모서리에서 가구까지의 거리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Y축 : X축의 가깝다, 멀다에 대한 소속도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17525" y="1598649"/>
            <a:ext cx="12357" cy="3517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589371" y="1598649"/>
            <a:ext cx="12357" cy="35170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665322" y="1598649"/>
            <a:ext cx="12357" cy="351705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405826" y="1598649"/>
            <a:ext cx="12357" cy="351705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643832" y="1162941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1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1"/>
                </a:solidFill>
              </a:rPr>
              <a:t>B</a:t>
            </a:r>
            <a:r>
              <a:rPr lang="ko-KR" altLang="en-US" sz="1100" b="1" dirty="0">
                <a:solidFill>
                  <a:schemeClr val="accent1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1"/>
                </a:solidFill>
              </a:rPr>
              <a:t>X1</a:t>
            </a:r>
            <a:r>
              <a:rPr lang="ko-KR" altLang="en-US" sz="1100" b="1" dirty="0">
                <a:solidFill>
                  <a:schemeClr val="accent1"/>
                </a:solidFill>
              </a:rPr>
              <a:t>의 값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9324" y="1194451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2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2"/>
                </a:solidFill>
              </a:rPr>
              <a:t>A</a:t>
            </a:r>
            <a:r>
              <a:rPr lang="ko-KR" altLang="en-US" sz="1100" b="1" dirty="0">
                <a:solidFill>
                  <a:schemeClr val="accent2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2"/>
                </a:solidFill>
              </a:rPr>
              <a:t>X1</a:t>
            </a:r>
            <a:r>
              <a:rPr lang="ko-KR" altLang="en-US" sz="1100" b="1" dirty="0">
                <a:solidFill>
                  <a:schemeClr val="accent2"/>
                </a:solidFill>
              </a:rPr>
              <a:t>의 값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51039" y="1175835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4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4"/>
                </a:solidFill>
              </a:rPr>
              <a:t>D</a:t>
            </a:r>
            <a:r>
              <a:rPr lang="ko-KR" altLang="en-US" sz="1100" b="1" dirty="0">
                <a:solidFill>
                  <a:schemeClr val="accent4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4"/>
                </a:solidFill>
              </a:rPr>
              <a:t>X1</a:t>
            </a:r>
            <a:r>
              <a:rPr lang="ko-KR" altLang="en-US" sz="1100" b="1" dirty="0">
                <a:solidFill>
                  <a:schemeClr val="accent4"/>
                </a:solidFill>
              </a:rPr>
              <a:t>의 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04262" y="1157219"/>
            <a:ext cx="1093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accent3"/>
                </a:solidFill>
              </a:rPr>
              <a:t>모서리 </a:t>
            </a:r>
            <a:r>
              <a:rPr lang="en-US" altLang="ko-KR" sz="1100" b="1" dirty="0">
                <a:solidFill>
                  <a:schemeClr val="accent3"/>
                </a:solidFill>
              </a:rPr>
              <a:t>C</a:t>
            </a:r>
            <a:r>
              <a:rPr lang="ko-KR" altLang="en-US" sz="1100" b="1" dirty="0">
                <a:solidFill>
                  <a:schemeClr val="accent3"/>
                </a:solidFill>
              </a:rPr>
              <a:t>에 대한 </a:t>
            </a:r>
            <a:r>
              <a:rPr lang="en-US" altLang="ko-KR" sz="1100" b="1" dirty="0">
                <a:solidFill>
                  <a:schemeClr val="accent3"/>
                </a:solidFill>
              </a:rPr>
              <a:t>X1</a:t>
            </a:r>
            <a:r>
              <a:rPr lang="ko-KR" altLang="en-US" sz="1100" b="1" dirty="0">
                <a:solidFill>
                  <a:schemeClr val="accent3"/>
                </a:solidFill>
              </a:rPr>
              <a:t>의 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-18267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퍼지 추론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601125" y="1357500"/>
            <a:ext cx="8427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30000"/>
              </a:lnSpc>
              <a:spcBef>
                <a:spcPts val="3000"/>
              </a:spcBef>
              <a:spcAft>
                <a:spcPts val="3000"/>
              </a:spcAft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0" name="Google Shape;310;p31"/>
          <p:cNvGraphicFramePr/>
          <p:nvPr/>
        </p:nvGraphicFramePr>
        <p:xfrm>
          <a:off x="2476500" y="1812500"/>
          <a:ext cx="7239000" cy="4010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A</a:t>
                      </a:r>
                      <a:endParaRPr sz="3000" b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B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C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/>
                        <a:t>D</a:t>
                      </a:r>
                      <a:endParaRPr sz="3000" b="1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R1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R2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86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R3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87</a:t>
                      </a:r>
                      <a:endParaRPr sz="18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R4</a:t>
                      </a:r>
                      <a:endParaRPr sz="2400" b="1"/>
                    </a:p>
                  </a:txBody>
                  <a:tcPr marL="91425" marR="91425" marT="91425" marB="91425" anchor="ctr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멀다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95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가깝다</a:t>
                      </a:r>
                      <a:endParaRPr sz="18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25" marR="91425" marT="91425" marB="91425" anchor="ctr"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1" name="Google Shape;311;p31"/>
          <p:cNvSpPr txBox="1"/>
          <p:nvPr/>
        </p:nvSpPr>
        <p:spPr>
          <a:xfrm>
            <a:off x="3054450" y="6078950"/>
            <a:ext cx="608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각 모서리에 대한 소속도 퍼지규칙</a:t>
            </a:r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3600" dirty="0" err="1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역퍼지화</a:t>
            </a:r>
            <a:r>
              <a:rPr lang="en-US" sz="3600" dirty="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3600" dirty="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32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6338925" y="2914025"/>
            <a:ext cx="753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3" name="Google Shape;3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325" y="1479226"/>
            <a:ext cx="5166650" cy="52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07;p29"/>
          <p:cNvSpPr txBox="1"/>
          <p:nvPr/>
        </p:nvSpPr>
        <p:spPr>
          <a:xfrm>
            <a:off x="7087352" y="1821897"/>
            <a:ext cx="3318624" cy="392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프로세서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 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Intel I7-8750H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메모리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 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8GB RAM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시스템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>
              <a:lnSpc>
                <a:spcPct val="130000"/>
              </a:lnSpc>
              <a:spcBef>
                <a:spcPts val="900"/>
              </a:spcBef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64bit 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운영체제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Times New Roman"/>
            </a:endParaRPr>
          </a:p>
          <a:p>
            <a:pPr marL="457200" indent="-34290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800"/>
              <a:buChar char="●"/>
            </a:pP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Visual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 err="1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Studio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.NET</a:t>
            </a:r>
            <a:r>
              <a:rPr lang="ko-KR" altLang="en-US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C# </a:t>
            </a:r>
            <a:r>
              <a:rPr lang="ko-KR" altLang="ko-KR" dirty="0">
                <a:solidFill>
                  <a:schemeClr val="dk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sym typeface="Times New Roman"/>
              </a:rPr>
              <a:t>2017</a:t>
            </a:r>
            <a:endParaRPr dirty="0">
              <a:solidFill>
                <a:schemeClr val="dk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  <a:sym typeface="Malgun Gothic"/>
            </a:endParaRPr>
          </a:p>
        </p:txBody>
      </p:sp>
      <p:pic>
        <p:nvPicPr>
          <p:cNvPr id="11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883" y="2007249"/>
            <a:ext cx="4574533" cy="34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601" y="1470750"/>
            <a:ext cx="6367899" cy="396098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5"/>
          <p:cNvSpPr txBox="1"/>
          <p:nvPr/>
        </p:nvSpPr>
        <p:spPr>
          <a:xfrm>
            <a:off x="5029200" y="5736525"/>
            <a:ext cx="215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가구배치 완료 화면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326" y="1470742"/>
            <a:ext cx="6367899" cy="396098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6"/>
          <p:cNvSpPr txBox="1"/>
          <p:nvPr/>
        </p:nvSpPr>
        <p:spPr>
          <a:xfrm>
            <a:off x="5257800" y="5736525"/>
            <a:ext cx="1716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색상 적용 화면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F1300082-0F37-4952-9096-35D217BEA637}"/>
              </a:ext>
            </a:extLst>
          </p:cNvPr>
          <p:cNvGrpSpPr/>
          <p:nvPr/>
        </p:nvGrpSpPr>
        <p:grpSpPr>
          <a:xfrm>
            <a:off x="6190578" y="2207817"/>
            <a:ext cx="2355132" cy="476039"/>
            <a:chOff x="777388" y="2207817"/>
            <a:chExt cx="2355132" cy="476039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82C5DBE-9024-4430-8984-C72F32B9E703}"/>
                </a:ext>
              </a:extLst>
            </p:cNvPr>
            <p:cNvCxnSpPr>
              <a:cxnSpLocks/>
            </p:cNvCxnSpPr>
            <p:nvPr/>
          </p:nvCxnSpPr>
          <p:spPr>
            <a:xfrm>
              <a:off x="880960" y="2207817"/>
              <a:ext cx="1145684" cy="0"/>
            </a:xfrm>
            <a:prstGeom prst="line">
              <a:avLst/>
            </a:prstGeom>
            <a:ln w="19050" cap="rnd">
              <a:solidFill>
                <a:srgbClr val="29323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25353D6-0B02-49BC-94D3-B161F59E2CCC}"/>
                </a:ext>
              </a:extLst>
            </p:cNvPr>
            <p:cNvSpPr txBox="1"/>
            <p:nvPr/>
          </p:nvSpPr>
          <p:spPr>
            <a:xfrm>
              <a:off x="777388" y="2354535"/>
              <a:ext cx="2355132" cy="32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1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067D68"/>
                  </a:solidFill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가구배치</a:t>
              </a:r>
              <a:r>
                <a:rPr lang="ko-KR" altLang="en-US" sz="1400" spc="-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9323C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를 이용한 심리검사 </a:t>
              </a:r>
              <a:endPara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FDD5F08B-3A12-4E03-A62E-3EBBE5576D4B}"/>
              </a:ext>
            </a:extLst>
          </p:cNvPr>
          <p:cNvCxnSpPr>
            <a:cxnSpLocks/>
          </p:cNvCxnSpPr>
          <p:nvPr/>
        </p:nvCxnSpPr>
        <p:spPr>
          <a:xfrm>
            <a:off x="983309" y="2207817"/>
            <a:ext cx="1145684" cy="0"/>
          </a:xfrm>
          <a:prstGeom prst="line">
            <a:avLst/>
          </a:prstGeom>
          <a:ln w="190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5797F67-59B4-4F1B-806F-D241E8D08AD0}"/>
              </a:ext>
            </a:extLst>
          </p:cNvPr>
          <p:cNvSpPr txBox="1"/>
          <p:nvPr/>
        </p:nvSpPr>
        <p:spPr>
          <a:xfrm>
            <a:off x="879737" y="2354535"/>
            <a:ext cx="1394934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심리검사에 따른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67D68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검사자들의 부담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CBD03A0-C5BD-431D-A895-D8655A9F8F8A}"/>
              </a:ext>
            </a:extLst>
          </p:cNvPr>
          <p:cNvSpPr/>
          <p:nvPr/>
        </p:nvSpPr>
        <p:spPr>
          <a:xfrm>
            <a:off x="983310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A07625D-B7C7-4F03-88E7-58CE6994A805}"/>
              </a:ext>
            </a:extLst>
          </p:cNvPr>
          <p:cNvSpPr txBox="1"/>
          <p:nvPr/>
        </p:nvSpPr>
        <p:spPr>
          <a:xfrm>
            <a:off x="1143517" y="4783022"/>
            <a:ext cx="1160894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01.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심리적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C6AAA37-9ED3-4810-9054-4E1859E74D4C}"/>
              </a:ext>
            </a:extLst>
          </p:cNvPr>
          <p:cNvSpPr/>
          <p:nvPr/>
        </p:nvSpPr>
        <p:spPr>
          <a:xfrm>
            <a:off x="2687002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8CCA5A-821B-4216-8E04-FA01A0479A5A}"/>
              </a:ext>
            </a:extLst>
          </p:cNvPr>
          <p:cNvSpPr txBox="1"/>
          <p:nvPr/>
        </p:nvSpPr>
        <p:spPr>
          <a:xfrm>
            <a:off x="2821654" y="4783022"/>
            <a:ext cx="119295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02.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098621FB-B69F-404E-B9E9-A60BD5A1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09" y="5302829"/>
            <a:ext cx="4876946" cy="662734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D371EDED-9000-4A25-94DE-16909DB24630}"/>
              </a:ext>
            </a:extLst>
          </p:cNvPr>
          <p:cNvSpPr txBox="1"/>
          <p:nvPr/>
        </p:nvSpPr>
        <p:spPr>
          <a:xfrm>
            <a:off x="2197732" y="5486463"/>
            <a:ext cx="244810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심리검사를 피하고 미루는 원인이 됨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7338B1-CCE2-42B6-8BE7-AC58DC67AF45}"/>
              </a:ext>
            </a:extLst>
          </p:cNvPr>
          <p:cNvSpPr txBox="1"/>
          <p:nvPr/>
        </p:nvSpPr>
        <p:spPr>
          <a:xfrm>
            <a:off x="772761" y="879151"/>
            <a:ext cx="2470548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가구배치로 보는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6000">
                      <a:srgbClr val="067D68"/>
                    </a:gs>
                    <a:gs pos="100000">
                      <a:srgbClr val="50D5B7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심리검사 프로그램</a:t>
            </a:r>
            <a:endParaRPr lang="en-US" altLang="ko-KR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9880E5-3494-490A-9FC4-0CB417A3087F}"/>
              </a:ext>
            </a:extLst>
          </p:cNvPr>
          <p:cNvSpPr txBox="1"/>
          <p:nvPr/>
        </p:nvSpPr>
        <p:spPr>
          <a:xfrm>
            <a:off x="6096000" y="953040"/>
            <a:ext cx="56621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기존의 심리검사는 검사자들에게 심리적인 부담 뿐 아니라 경제적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시간적 부담을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주기도 한다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실제로 검사시간은 기본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4-5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시간에 비용은 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20-50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 선이기 때문에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선뜻 심리검사를 받기가 어렵다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주제를 가구배치로 정한 이유는 사람마다 다르면서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색채와 공간에 대한 심리검사결과를 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확인할 수 있기 때문이다</a:t>
            </a: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52FE6DF-AB2A-470B-80E8-49B52D4147C3}"/>
              </a:ext>
            </a:extLst>
          </p:cNvPr>
          <p:cNvSpPr/>
          <p:nvPr/>
        </p:nvSpPr>
        <p:spPr>
          <a:xfrm>
            <a:off x="878607" y="372716"/>
            <a:ext cx="367230" cy="367230"/>
          </a:xfrm>
          <a:prstGeom prst="ellipse">
            <a:avLst/>
          </a:prstGeom>
          <a:solidFill>
            <a:srgbClr val="485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90C4F7-439A-4C47-A1ED-83BC93F5AE84}"/>
              </a:ext>
            </a:extLst>
          </p:cNvPr>
          <p:cNvSpPr txBox="1"/>
          <p:nvPr/>
        </p:nvSpPr>
        <p:spPr>
          <a:xfrm>
            <a:off x="884931" y="408598"/>
            <a:ext cx="354584" cy="278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54C1EF-F95D-42CD-945B-E8FC626CB0EF}"/>
              </a:ext>
            </a:extLst>
          </p:cNvPr>
          <p:cNvSpPr txBox="1"/>
          <p:nvPr/>
        </p:nvSpPr>
        <p:spPr>
          <a:xfrm>
            <a:off x="1294202" y="374743"/>
            <a:ext cx="4575291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프로그램 소개 </a:t>
            </a:r>
            <a:r>
              <a:rPr lang="en-US" altLang="ko-KR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– </a:t>
            </a:r>
            <a:r>
              <a:rPr lang="ko-KR" altLang="en-US" sz="1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85563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가구배치로 보는 심리검사 프로그램</a:t>
            </a:r>
            <a:endParaRPr lang="en-US" altLang="ko-KR" sz="16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85563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4E464D-AE91-49B6-A56E-59C6D744D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1" y="3238732"/>
            <a:ext cx="1281014" cy="12810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41B3AB-15E9-4BA3-A838-846C58A40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43" y="3302253"/>
            <a:ext cx="1281015" cy="12810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A99C0A-E4CA-4503-B04E-6903F7B42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187" y="3421525"/>
            <a:ext cx="1174231" cy="11742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FAC834-704A-4BE9-8F12-CDF7E142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31" y="3195607"/>
            <a:ext cx="1957075" cy="1957075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B3641C-0EB7-4992-A070-EF5935C4DE8F}"/>
              </a:ext>
            </a:extLst>
          </p:cNvPr>
          <p:cNvSpPr/>
          <p:nvPr/>
        </p:nvSpPr>
        <p:spPr>
          <a:xfrm>
            <a:off x="4388187" y="4778943"/>
            <a:ext cx="1481306" cy="303624"/>
          </a:xfrm>
          <a:prstGeom prst="rect">
            <a:avLst/>
          </a:prstGeom>
          <a:solidFill>
            <a:srgbClr val="293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502908-9ABA-477A-A430-F3F6BD8A0E39}"/>
              </a:ext>
            </a:extLst>
          </p:cNvPr>
          <p:cNvSpPr txBox="1"/>
          <p:nvPr/>
        </p:nvSpPr>
        <p:spPr>
          <a:xfrm>
            <a:off x="4532362" y="4783022"/>
            <a:ext cx="1192955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03. </a:t>
            </a:r>
            <a:r>
              <a:rPr lang="ko-KR" altLang="en-US" sz="12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시간적 부담</a:t>
            </a:r>
            <a:endParaRPr lang="en-US" altLang="ko-KR" sz="12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4D2FC15-100B-45C3-AA9D-289E83039DDA}"/>
              </a:ext>
            </a:extLst>
          </p:cNvPr>
          <p:cNvSpPr/>
          <p:nvPr/>
        </p:nvSpPr>
        <p:spPr>
          <a:xfrm>
            <a:off x="8629692" y="3195607"/>
            <a:ext cx="2813008" cy="1886960"/>
          </a:xfrm>
          <a:prstGeom prst="rect">
            <a:avLst/>
          </a:prstGeom>
          <a:solidFill>
            <a:srgbClr val="29323C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E35A6B-B5D5-4034-B706-F2305731D01B}"/>
              </a:ext>
            </a:extLst>
          </p:cNvPr>
          <p:cNvSpPr txBox="1"/>
          <p:nvPr/>
        </p:nvSpPr>
        <p:spPr>
          <a:xfrm>
            <a:off x="8739536" y="3421525"/>
            <a:ext cx="2749471" cy="1514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사람마다 다르다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색채와 위치에 대한 검사를 </a:t>
            </a:r>
            <a:b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한번에 진행할 수 있다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171450" indent="-171450">
              <a:lnSpc>
                <a:spcPct val="110000"/>
              </a:lnSpc>
              <a:buFontTx/>
              <a:buChar char="-"/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관련 논문이 존재한다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(</a:t>
            </a: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거주자의 성격 유형별 가구배치의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선호 특성에 관한 연구</a:t>
            </a:r>
            <a:r>
              <a:rPr lang="en-US" altLang="ko-KR" sz="14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29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7"/>
          <p:cNvSpPr txBox="1"/>
          <p:nvPr/>
        </p:nvSpPr>
        <p:spPr>
          <a:xfrm>
            <a:off x="5263343" y="6349025"/>
            <a:ext cx="16710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색채 결과 화면 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8B0A5F6-CD96-4299-B964-2A84BD39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5665" y="1157768"/>
            <a:ext cx="3619500" cy="2171700"/>
          </a:xfrm>
          <a:prstGeom prst="rect">
            <a:avLst/>
          </a:prstGeom>
          <a:noFill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D62A907-94D0-4142-8DD5-B0DE8A45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92965" y="3659668"/>
            <a:ext cx="3619500" cy="21717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8D6014-C7B1-482B-A75E-FDA7AE82F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9365" y="1157768"/>
            <a:ext cx="3606800" cy="2171700"/>
          </a:xfrm>
          <a:prstGeom prst="rect">
            <a:avLst/>
          </a:prstGeom>
          <a:noFill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7254589B-9864-43ED-AA2D-3D7981D46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9365" y="3659668"/>
            <a:ext cx="3606800" cy="2171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실행 결과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5067098" y="5657850"/>
            <a:ext cx="2552901" cy="38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Nanum Gothic"/>
                <a:ea typeface="Nanum Gothic"/>
                <a:cs typeface="Nanum Gothic"/>
                <a:sym typeface="Nanum Gothic"/>
              </a:rPr>
              <a:t>가구배치 결과 화면 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E612320-D04A-4FC4-AE56-6BC110EE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3550" y="1568450"/>
            <a:ext cx="6184900" cy="3721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C4860B1-ED39-43BC-A980-F31F066BE54A}"/>
              </a:ext>
            </a:extLst>
          </p:cNvPr>
          <p:cNvSpPr txBox="1"/>
          <p:nvPr/>
        </p:nvSpPr>
        <p:spPr>
          <a:xfrm>
            <a:off x="4857524" y="2958897"/>
            <a:ext cx="2476961" cy="56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9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</a:t>
            </a:r>
            <a:r>
              <a:rPr lang="ko-KR" altLang="en-US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0D5B7"/>
                    </a:gs>
                    <a:gs pos="100000">
                      <a:srgbClr val="067D68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2800" spc="-1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676D74"/>
                    </a:gs>
                    <a:gs pos="100000">
                      <a:srgbClr val="29323C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You :)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B3866-9445-43CF-9A02-964090F8C8D6}"/>
              </a:ext>
            </a:extLst>
          </p:cNvPr>
          <p:cNvSpPr txBox="1"/>
          <p:nvPr/>
        </p:nvSpPr>
        <p:spPr>
          <a:xfrm>
            <a:off x="4938476" y="3525206"/>
            <a:ext cx="2315057" cy="32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400" spc="-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29323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발표 들어줘서 넘나 고마워요</a:t>
            </a:r>
            <a:endParaRPr lang="en-US" altLang="ko-KR" sz="1400" spc="-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29323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5B7AC0-0B9A-4B83-83B8-15CC7C70F282}"/>
              </a:ext>
            </a:extLst>
          </p:cNvPr>
          <p:cNvCxnSpPr>
            <a:cxnSpLocks/>
          </p:cNvCxnSpPr>
          <p:nvPr/>
        </p:nvCxnSpPr>
        <p:spPr>
          <a:xfrm>
            <a:off x="5117259" y="2833687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2D75E2-1EDD-47AF-A343-7F6F9E30F915}"/>
              </a:ext>
            </a:extLst>
          </p:cNvPr>
          <p:cNvCxnSpPr>
            <a:cxnSpLocks/>
          </p:cNvCxnSpPr>
          <p:nvPr/>
        </p:nvCxnSpPr>
        <p:spPr>
          <a:xfrm>
            <a:off x="5117259" y="4024312"/>
            <a:ext cx="1957490" cy="0"/>
          </a:xfrm>
          <a:prstGeom prst="line">
            <a:avLst/>
          </a:prstGeom>
          <a:ln w="44450" cap="rnd">
            <a:solidFill>
              <a:srgbClr val="2932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9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연구주제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MBTI 심리검사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3023700" y="5653913"/>
            <a:ext cx="61446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algn="just"/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Myers-Briggs Type Indicator</a:t>
            </a:r>
            <a:endParaRPr sz="2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263" y="1939063"/>
            <a:ext cx="5618674" cy="30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7136600" y="1864213"/>
            <a:ext cx="37083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외향-내향(E-I)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정신적 에너지의 방향성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감각-직관(S-N)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정보 수집을 포함한 인식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사고-감정(T-F)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 합리적  판단 및 결정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1000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r>
              <a:rPr lang="en-US" sz="2400" b="1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판단-인식(J-P)</a:t>
            </a: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Nanum Gothic"/>
                <a:ea typeface="Nanum Gothic"/>
                <a:cs typeface="Nanum Gothic"/>
                <a:sym typeface="Nanum Gothic"/>
              </a:rPr>
              <a:t>실생활에 적용되는 생활 양식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/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algn="ctr">
              <a:buClr>
                <a:schemeClr val="dk1"/>
              </a:buClr>
              <a:buSzPts val="1100"/>
            </a:pPr>
            <a:endParaRPr sz="2400" b="1">
              <a:solidFill>
                <a:schemeClr val="dk1"/>
              </a:solidFill>
              <a:highlight>
                <a:schemeClr val="lt1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1882200" y="1877300"/>
            <a:ext cx="8427600" cy="44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3600" dirty="0">
                <a:solidFill>
                  <a:schemeClr val="dk1"/>
                </a:solidFill>
              </a:rPr>
              <a:t>Fuzzy</a:t>
            </a:r>
            <a:r>
              <a:rPr lang="en-US" sz="2400" dirty="0">
                <a:solidFill>
                  <a:schemeClr val="dk1"/>
                </a:solidFill>
              </a:rPr>
              <a:t>(</a:t>
            </a:r>
            <a:r>
              <a:rPr lang="en-US" sz="2400" dirty="0" err="1">
                <a:solidFill>
                  <a:schemeClr val="dk1"/>
                </a:solidFill>
              </a:rPr>
              <a:t>애매하다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모호하다</a:t>
            </a:r>
            <a:r>
              <a:rPr lang="en-US" sz="2400" dirty="0">
                <a:solidFill>
                  <a:schemeClr val="dk1"/>
                </a:solidFill>
              </a:rPr>
              <a:t> )</a:t>
            </a:r>
            <a:endParaRPr sz="2400" dirty="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 dirty="0" err="1">
                <a:solidFill>
                  <a:schemeClr val="dk1"/>
                </a:solidFill>
              </a:rPr>
              <a:t>이진논리</a:t>
            </a:r>
            <a:r>
              <a:rPr lang="en-US" sz="2400" dirty="0">
                <a:solidFill>
                  <a:schemeClr val="dk1"/>
                </a:solidFill>
              </a:rPr>
              <a:t> ( 0 , 1 ) </a:t>
            </a:r>
            <a:r>
              <a:rPr lang="en-US" sz="2400" dirty="0" err="1">
                <a:solidFill>
                  <a:schemeClr val="dk1"/>
                </a:solidFill>
              </a:rPr>
              <a:t>극복</a:t>
            </a:r>
            <a:endParaRPr sz="2400" dirty="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 dirty="0" err="1">
                <a:solidFill>
                  <a:schemeClr val="dk1"/>
                </a:solidFill>
              </a:rPr>
              <a:t>다치논리를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소속도로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나타내어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가능성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부여</a:t>
            </a:r>
            <a:endParaRPr sz="2400" dirty="0">
              <a:solidFill>
                <a:schemeClr val="dk1"/>
              </a:solidFill>
            </a:endParaRPr>
          </a:p>
          <a:p>
            <a:pPr marL="457200">
              <a:lnSpc>
                <a:spcPct val="115000"/>
              </a:lnSpc>
            </a:pPr>
            <a:endParaRPr sz="24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-"/>
            </a:pPr>
            <a:r>
              <a:rPr lang="en-US" sz="2400" dirty="0" err="1">
                <a:solidFill>
                  <a:schemeClr val="dk1"/>
                </a:solidFill>
              </a:rPr>
              <a:t>퍼지화</a:t>
            </a:r>
            <a:r>
              <a:rPr lang="en-US" sz="2400" dirty="0">
                <a:solidFill>
                  <a:schemeClr val="dk1"/>
                </a:solidFill>
              </a:rPr>
              <a:t> -&gt; </a:t>
            </a:r>
            <a:r>
              <a:rPr lang="en-US" sz="2400" dirty="0" err="1">
                <a:solidFill>
                  <a:schemeClr val="dk1"/>
                </a:solidFill>
              </a:rPr>
              <a:t>퍼지추론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dk1"/>
                </a:solidFill>
              </a:rPr>
              <a:t>-&gt; </a:t>
            </a:r>
            <a:r>
              <a:rPr lang="ko-KR" altLang="en-US" sz="2400">
                <a:solidFill>
                  <a:schemeClr val="dk1"/>
                </a:solidFill>
              </a:rPr>
              <a:t>비</a:t>
            </a:r>
            <a:r>
              <a:rPr lang="en-US" sz="2400">
                <a:solidFill>
                  <a:schemeClr val="dk1"/>
                </a:solidFill>
              </a:rPr>
              <a:t>퍼지화</a:t>
            </a:r>
            <a:endParaRPr sz="3000" dirty="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28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Fuzzy 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/>
        </p:nvSpPr>
        <p:spPr>
          <a:xfrm>
            <a:off x="1987075" y="1814250"/>
            <a:ext cx="83142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색채기반의 심리치료를 위해 개인이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3000" b="1">
                <a:solidFill>
                  <a:schemeClr val="dk1"/>
                </a:solidFill>
                <a:highlight>
                  <a:srgbClr val="FFFFFF"/>
                </a:highlight>
              </a:rPr>
              <a:t>선호하는 색채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를 선정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n-US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algn="r"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n-US" sz="3600" b="1">
                <a:solidFill>
                  <a:schemeClr val="dk1"/>
                </a:solidFill>
                <a:highlight>
                  <a:srgbClr val="FFFFFF"/>
                </a:highlight>
              </a:rPr>
              <a:t>선호하는색채</a:t>
            </a:r>
            <a:endParaRPr sz="36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-성별 연령 종교 환경 등에 영향을 받은 </a:t>
            </a: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주관적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</a:rPr>
              <a:t>이고 </a:t>
            </a:r>
            <a:r>
              <a:rPr lang="en-US" sz="2200" b="1">
                <a:solidFill>
                  <a:schemeClr val="dk1"/>
                </a:solidFill>
                <a:highlight>
                  <a:srgbClr val="FFFFFF"/>
                </a:highlight>
              </a:rPr>
              <a:t>개인적인 색채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5749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-1840050" y="436975"/>
            <a:ext cx="73383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434200" y="1836925"/>
            <a:ext cx="9051000" cy="2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algn="just">
              <a:lnSpc>
                <a:spcPct val="115000"/>
              </a:lnSpc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선호하는 색채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 RGB 값에 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FUZZY기법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을 적용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algn="just">
              <a:lnSpc>
                <a:spcPct val="115000"/>
              </a:lnSpc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algn="just">
              <a:lnSpc>
                <a:spcPct val="115000"/>
              </a:lnSpc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-미리 </a:t>
            </a:r>
            <a:r>
              <a:rPr lang="en-US" sz="2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선정한 8가지색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중 하나를 추론해 낸다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151" y="3669375"/>
            <a:ext cx="6337101" cy="24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050" y="6189525"/>
            <a:ext cx="7860168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101" y="160003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/>
        </p:nvSpPr>
        <p:spPr>
          <a:xfrm>
            <a:off x="1999725" y="1496295"/>
            <a:ext cx="8167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1. 빨강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남을 따르기보다 먼저 앞서 이끄는 성격으로 사교적이며 지도력있다.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101" y="225078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999725" y="2132400"/>
            <a:ext cx="80169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2. 주황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경쾌하고 낙천적인 성격으로 활기차고 행복한 기질을 가진 사람이다. 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8101" y="2871300"/>
            <a:ext cx="5359875" cy="1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8101" y="3437175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1999725" y="2718225"/>
            <a:ext cx="8167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3. 노랑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solidFill>
                  <a:schemeClr val="dk1"/>
                </a:solidFill>
              </a:rPr>
              <a:t>  이성적이고 논리적으로 인생을 바라보며, 지적이고 분석적이다.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1999725" y="3324700"/>
            <a:ext cx="8281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4. 초록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언제나 균형을 추구해 행동하기 전에 심사숙고하며 자발적으로 나서지 않는다.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8101" y="4052513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 txBox="1"/>
          <p:nvPr/>
        </p:nvSpPr>
        <p:spPr>
          <a:xfrm>
            <a:off x="1999725" y="3936600"/>
            <a:ext cx="88998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5. 파랑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>
                <a:solidFill>
                  <a:schemeClr val="dk1"/>
                </a:solidFill>
              </a:rPr>
              <a:t>  겉으로 침착하고 차분한 모습으로 어려운 일도 수월하게 처리하며, 상황에 따라 참신한 상상력을 발휘한다.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68101" y="4704088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1999725" y="4546200"/>
            <a:ext cx="81678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6. 진청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부드럽고 온화하며 쉽게 흥분하지 않는 성격은 다른 이들에게 소극적인 사람으로 보인다</a:t>
            </a:r>
            <a:r>
              <a:rPr lang="en-US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68101" y="5429325"/>
            <a:ext cx="5359875" cy="15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/>
          <p:nvPr/>
        </p:nvSpPr>
        <p:spPr>
          <a:xfrm>
            <a:off x="1999725" y="5264575"/>
            <a:ext cx="801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7. 보라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>
                <a:solidFill>
                  <a:schemeClr val="dk1"/>
                </a:solidFill>
              </a:rPr>
              <a:t>신비함과 정신적 세계에 관심이 많아 영적인 면을 활용하지만 현실에는 잘 적응한다. </a:t>
            </a:r>
            <a:endParaRPr>
              <a:solidFill>
                <a:schemeClr val="dk1"/>
              </a:solidFill>
            </a:endParaRPr>
          </a:p>
          <a:p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999725" y="5943375"/>
            <a:ext cx="80169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lang="en-US" b="1" dirty="0" err="1">
                <a:latin typeface="Malgun Gothic"/>
                <a:ea typeface="Malgun Gothic"/>
                <a:cs typeface="Malgun Gothic"/>
                <a:sym typeface="Malgun Gothic"/>
              </a:rPr>
              <a:t>자주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친절하고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사려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깊은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사람으로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타인에게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사랑과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연민을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보낼</a:t>
            </a:r>
            <a:r>
              <a:rPr lang="en-US" dirty="0">
                <a:solidFill>
                  <a:schemeClr val="dk1"/>
                </a:solidFill>
              </a:rPr>
              <a:t> 줄 </a:t>
            </a:r>
            <a:r>
              <a:rPr lang="en-US" dirty="0" err="1">
                <a:solidFill>
                  <a:schemeClr val="dk1"/>
                </a:solidFill>
              </a:rPr>
              <a:t>아는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세상의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소금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같은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존재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68101" y="6085901"/>
            <a:ext cx="5359875" cy="15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l="63901" t="16849" r="1673" b="69203"/>
          <a:stretch/>
        </p:blipFill>
        <p:spPr>
          <a:xfrm>
            <a:off x="6858350" y="2314237"/>
            <a:ext cx="2736300" cy="9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1753525" y="4409538"/>
          <a:ext cx="8611100" cy="20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err="1"/>
                        <a:t>빈도수</a:t>
                      </a:r>
                      <a:endParaRPr sz="1800" b="1"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첫번째</a:t>
                      </a:r>
                      <a:endParaRPr sz="1800" b="1"/>
                    </a:p>
                  </a:txBody>
                  <a:tcPr marL="9142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두번째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세번째</a:t>
                      </a:r>
                      <a:endParaRPr sz="1800" b="1"/>
                    </a:p>
                  </a:txBody>
                  <a:tcPr marL="9142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7B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 dirty="0" err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자기표현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기본성격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상황에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따른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반응</a:t>
                      </a:r>
                      <a:endParaRPr sz="1800" dirty="0"/>
                    </a:p>
                  </a:txBody>
                  <a:tcPr marL="182875" marR="91425" marT="9142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현재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무의식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욕구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 (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육체적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정신적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정서적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4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자신의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목표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25400" algn="l" rtl="0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성취하기위한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</a:rPr>
                        <a:t>방법</a:t>
                      </a:r>
                      <a:endParaRPr sz="1800" dirty="0"/>
                    </a:p>
                  </a:txBody>
                  <a:tcPr marL="182875" marR="91425" marT="914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475" y="1634801"/>
            <a:ext cx="3548506" cy="196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23"/>
          <p:cNvCxnSpPr>
            <a:stCxn id="210" idx="3"/>
          </p:cNvCxnSpPr>
          <p:nvPr/>
        </p:nvCxnSpPr>
        <p:spPr>
          <a:xfrm>
            <a:off x="5732400" y="2052625"/>
            <a:ext cx="3185400" cy="466500"/>
          </a:xfrm>
          <a:prstGeom prst="bentConnector3">
            <a:avLst>
              <a:gd name="adj1" fmla="val 99999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3"/>
          <p:cNvCxnSpPr/>
          <p:nvPr/>
        </p:nvCxnSpPr>
        <p:spPr>
          <a:xfrm rot="10800000" flipH="1">
            <a:off x="5336400" y="2974000"/>
            <a:ext cx="2841600" cy="911400"/>
          </a:xfrm>
          <a:prstGeom prst="bentConnector3">
            <a:avLst>
              <a:gd name="adj1" fmla="val 99996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3"/>
          <p:cNvCxnSpPr/>
          <p:nvPr/>
        </p:nvCxnSpPr>
        <p:spPr>
          <a:xfrm rot="10800000">
            <a:off x="2813050" y="3303700"/>
            <a:ext cx="2583300" cy="581700"/>
          </a:xfrm>
          <a:prstGeom prst="bentConnector3">
            <a:avLst>
              <a:gd name="adj1" fmla="val 10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3"/>
          <p:cNvCxnSpPr/>
          <p:nvPr/>
        </p:nvCxnSpPr>
        <p:spPr>
          <a:xfrm rot="10800000" flipH="1">
            <a:off x="4606750" y="2947175"/>
            <a:ext cx="2788500" cy="625200"/>
          </a:xfrm>
          <a:prstGeom prst="bentConnector3">
            <a:avLst>
              <a:gd name="adj1" fmla="val 9961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3"/>
          <p:cNvCxnSpPr/>
          <p:nvPr/>
        </p:nvCxnSpPr>
        <p:spPr>
          <a:xfrm rot="10800000">
            <a:off x="4602050" y="3319400"/>
            <a:ext cx="2228400" cy="252900"/>
          </a:xfrm>
          <a:prstGeom prst="bentConnector3">
            <a:avLst>
              <a:gd name="adj1" fmla="val 9929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3"/>
          <p:cNvSpPr txBox="1"/>
          <p:nvPr/>
        </p:nvSpPr>
        <p:spPr>
          <a:xfrm>
            <a:off x="4445175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641550" y="2815700"/>
            <a:ext cx="5916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336400" y="1791025"/>
            <a:ext cx="39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272" y="1370851"/>
            <a:ext cx="6881855" cy="30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1601115" y="142355"/>
            <a:ext cx="2880300" cy="4572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673123" y="109345"/>
            <a:ext cx="2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적용기법</a:t>
            </a:r>
            <a:endParaRPr sz="2800" b="1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601650" y="711175"/>
            <a:ext cx="395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600">
                <a:solidFill>
                  <a:srgbClr val="272123"/>
                </a:solidFill>
                <a:latin typeface="Malgun Gothic"/>
                <a:ea typeface="Malgun Gothic"/>
                <a:cs typeface="Malgun Gothic"/>
                <a:sym typeface="Malgun Gothic"/>
              </a:rPr>
              <a:t>CRR 분석법</a:t>
            </a:r>
            <a:endParaRPr sz="3600">
              <a:solidFill>
                <a:srgbClr val="27212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2178946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1762550" y="797725"/>
            <a:ext cx="396000" cy="457200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7" name="Google Shape;227;p24"/>
          <p:cNvGraphicFramePr/>
          <p:nvPr/>
        </p:nvGraphicFramePr>
        <p:xfrm>
          <a:off x="1753525" y="4409539"/>
          <a:ext cx="8501250" cy="24964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색상 순서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첫 번째+세 번째</a:t>
                      </a:r>
                      <a:endParaRPr sz="18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첫 번째+두 번째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두 번째+세 번째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3000"/>
                        </a:spcBef>
                        <a:spcAft>
                          <a:spcPts val="300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1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장기적 목표를 설정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-성공 가능성이 높음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-장애물을 극복해야 한다.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-성격이 성장에 도움이 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-긍정적 결과 예상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-현재 상황과 맞물려 있는 노력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-도전 과제를 극복후 바람직한 결과를 기대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182875" marR="91425" marT="18287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1679</Words>
  <Application>Microsoft Office PowerPoint</Application>
  <PresentationFormat>와이드스크린</PresentationFormat>
  <Paragraphs>320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G마켓 산스 Bold</vt:lpstr>
      <vt:lpstr>G마켓 산스 Medium</vt:lpstr>
      <vt:lpstr>Nanum Gothic</vt:lpstr>
      <vt:lpstr>Malgun Gothic</vt:lpstr>
      <vt:lpstr>Malgun Gothic</vt:lpstr>
      <vt:lpstr>함초롬돋움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병조</dc:creator>
  <cp:lastModifiedBy>문다솔</cp:lastModifiedBy>
  <cp:revision>28</cp:revision>
  <dcterms:created xsi:type="dcterms:W3CDTF">2019-11-16T09:55:32Z</dcterms:created>
  <dcterms:modified xsi:type="dcterms:W3CDTF">2020-12-01T07:13:02Z</dcterms:modified>
</cp:coreProperties>
</file>