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4" r:id="rId9"/>
    <p:sldId id="295" r:id="rId10"/>
    <p:sldId id="269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3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278" r:id="rId33"/>
    <p:sldId id="317" r:id="rId34"/>
    <p:sldId id="318" r:id="rId35"/>
    <p:sldId id="319" r:id="rId36"/>
    <p:sldId id="323" r:id="rId37"/>
    <p:sldId id="320" r:id="rId38"/>
    <p:sldId id="321" r:id="rId39"/>
    <p:sldId id="324" r:id="rId40"/>
    <p:sldId id="322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26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 Inc." initials="H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C7A"/>
    <a:srgbClr val="485563"/>
    <a:srgbClr val="29323C"/>
    <a:srgbClr val="676D74"/>
    <a:srgbClr val="50D5B7"/>
    <a:srgbClr val="067D68"/>
    <a:srgbClr val="535A62"/>
    <a:srgbClr val="7C8187"/>
    <a:srgbClr val="3D454E"/>
    <a:srgbClr val="EF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36" y="924"/>
      </p:cViewPr>
      <p:guideLst>
        <p:guide pos="551"/>
        <p:guide pos="7129"/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AEAD6-BAD9-4A73-B423-15D7CAA87ACD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F9F73-31F4-4104-BFA1-24B31222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2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391e609a_0_5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391e609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MBTI</a:t>
            </a:r>
            <a:r>
              <a:rPr lang="ko-KR" altLang="en-US" sz="10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심리검사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는 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4가지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선호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지표가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조합된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양식을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통해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16가지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성격유형으로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나타</a:t>
            </a:r>
            <a:r>
              <a:rPr lang="ko-KR" alt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냅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니다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 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1000" dirty="0"/>
              <a:t>[</a:t>
            </a:r>
            <a:r>
              <a:rPr lang="en-US" altLang="ko-KR" sz="1000" dirty="0" err="1"/>
              <a:t>거주자의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성격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유형별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가구배치의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선호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특성에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관한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연구</a:t>
            </a:r>
            <a:r>
              <a:rPr lang="en-US" altLang="ko-KR" sz="1000" dirty="0"/>
              <a:t>]</a:t>
            </a:r>
            <a:r>
              <a:rPr lang="en-US" altLang="ko-KR" sz="1000" dirty="0" err="1"/>
              <a:t>에서는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위치와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주변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다른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가구들간의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관계에</a:t>
            </a:r>
            <a:r>
              <a:rPr lang="en-US" altLang="ko-KR" sz="1000" dirty="0"/>
              <a:t> </a:t>
            </a:r>
            <a:r>
              <a:rPr lang="en-US" altLang="ko-KR" sz="1000" dirty="0" err="1"/>
              <a:t>따라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사람들의</a:t>
            </a:r>
            <a:r>
              <a:rPr lang="en-US" altLang="ko-KR" sz="1000" dirty="0"/>
              <a:t> MBTI </a:t>
            </a:r>
            <a:r>
              <a:rPr lang="en-US" altLang="ko-KR" sz="1000" dirty="0" err="1"/>
              <a:t>심리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특성을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통계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내었</a:t>
            </a:r>
            <a:r>
              <a:rPr lang="ko-KR" altLang="en-US" sz="1000" dirty="0" err="1"/>
              <a:t>습니</a:t>
            </a:r>
            <a:r>
              <a:rPr lang="en-US" altLang="ko-KR" sz="1000" dirty="0"/>
              <a:t>다.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이를 통하여 가구 배치에 따른 사람의 성격적 특징과 행동의 관계를 알아낼 수 있습니다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그리하여 본 연구에서는 가구배치를 통해 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MBTI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를 알아내고 </a:t>
            </a:r>
            <a:r>
              <a:rPr lang="ko-KR" alt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배치뿐만아니라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가구의 색채분석을 통하여 성격유형을 알아내는 방법을 제안합니다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</a:p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sz="10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391e609a_1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이 그림은 길이가 600픽셀인 정사각형의 패널입니다.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여기서 패널이란 심리 검사를 할 때 가구를 올려놓는 공간을 말합니다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각 모서리에서 패널의 중심까지의 거리를 중심으로 가깝다는 속성을 30%, 멀다는 속성을 70%</a:t>
            </a:r>
            <a:r>
              <a:rPr lang="ko-KR" altLang="en-US"/>
              <a:t>로</a:t>
            </a:r>
            <a:r>
              <a:rPr lang="en-US"/>
              <a:t> 설정하였습니다.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임의의 좌표 X1은 12개의 가구 중 한 가구를 의미하며, 위치는 (125,325)입니다.</a:t>
            </a:r>
            <a:endParaRPr/>
          </a:p>
        </p:txBody>
      </p:sp>
      <p:sp>
        <p:nvSpPr>
          <p:cNvPr id="272" name="Google Shape;272;g64391e609a_11_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9597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391e609a_1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이 그림은 길이가 600픽셀인 정사각형의 패널입니다.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여기서 패널이란 심리 검사를 할 때 가구를 올려놓는 공간을 말합니다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각 모서리에서 패널의 중심까지의 거리를 중심으로 가깝다는 속성을 30%, 멀다는 속성을 70%</a:t>
            </a:r>
            <a:r>
              <a:rPr lang="ko-KR" altLang="en-US"/>
              <a:t>로</a:t>
            </a:r>
            <a:r>
              <a:rPr lang="en-US"/>
              <a:t> 설정하였습니다.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임의의 좌표 X1은 12개의 가구 중 한 가구를 의미하며, 위치는 (125,325)입니다.</a:t>
            </a:r>
            <a:endParaRPr/>
          </a:p>
        </p:txBody>
      </p:sp>
      <p:sp>
        <p:nvSpPr>
          <p:cNvPr id="272" name="Google Shape;272;g64391e609a_11_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25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391e609a_0_5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391e609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MBTI</a:t>
            </a:r>
            <a:r>
              <a:rPr lang="ko-KR" altLang="en-US" sz="10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심리검사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는 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4가지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선호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지표가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조합된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양식을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통해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16가지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성격유형으로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나타</a:t>
            </a:r>
            <a:r>
              <a:rPr lang="ko-KR" alt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냅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니다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 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1000" dirty="0"/>
              <a:t>[</a:t>
            </a:r>
            <a:r>
              <a:rPr lang="en-US" altLang="ko-KR" sz="1000" dirty="0" err="1"/>
              <a:t>거주자의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성격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유형별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가구배치의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선호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특성에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관한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연구</a:t>
            </a:r>
            <a:r>
              <a:rPr lang="en-US" altLang="ko-KR" sz="1000" dirty="0"/>
              <a:t>]</a:t>
            </a:r>
            <a:r>
              <a:rPr lang="en-US" altLang="ko-KR" sz="1000" dirty="0" err="1"/>
              <a:t>에서는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위치와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주변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다른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가구들간의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관계에</a:t>
            </a:r>
            <a:r>
              <a:rPr lang="en-US" altLang="ko-KR" sz="1000" dirty="0"/>
              <a:t> </a:t>
            </a:r>
            <a:r>
              <a:rPr lang="en-US" altLang="ko-KR" sz="1000" dirty="0" err="1"/>
              <a:t>따라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사람들의</a:t>
            </a:r>
            <a:r>
              <a:rPr lang="en-US" altLang="ko-KR" sz="1000" dirty="0"/>
              <a:t> MBTI </a:t>
            </a:r>
            <a:r>
              <a:rPr lang="en-US" altLang="ko-KR" sz="1000" dirty="0" err="1"/>
              <a:t>심리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특성을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통계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내었</a:t>
            </a:r>
            <a:r>
              <a:rPr lang="ko-KR" altLang="en-US" sz="1000" dirty="0" err="1"/>
              <a:t>습니</a:t>
            </a:r>
            <a:r>
              <a:rPr lang="en-US" altLang="ko-KR" sz="1000" dirty="0"/>
              <a:t>다.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이를 통하여 가구 배치에 따른 사람의 성격적 특징과 행동의 관계를 알아낼 수 있습니다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그리하여 본 연구에서는 가구배치를 통해 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MBTI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를 알아내고 </a:t>
            </a:r>
            <a:r>
              <a:rPr lang="ko-KR" alt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배치뿐만아니라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가구의 색채분석을 통하여 성격유형을 알아내는 방법을 제안합니다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</a:p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sz="10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2854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391e609a_0_5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391e609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MBTI</a:t>
            </a:r>
            <a:r>
              <a:rPr lang="ko-KR" altLang="en-US" sz="10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심리검사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는 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4가지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선호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지표가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조합된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양식을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통해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16가지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성격유형으로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나타</a:t>
            </a:r>
            <a:r>
              <a:rPr lang="ko-KR" alt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냅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니다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 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1000" dirty="0"/>
              <a:t>[</a:t>
            </a:r>
            <a:r>
              <a:rPr lang="en-US" altLang="ko-KR" sz="1000" dirty="0" err="1"/>
              <a:t>거주자의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성격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유형별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가구배치의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선호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특성에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관한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연구</a:t>
            </a:r>
            <a:r>
              <a:rPr lang="en-US" altLang="ko-KR" sz="1000" dirty="0"/>
              <a:t>]</a:t>
            </a:r>
            <a:r>
              <a:rPr lang="en-US" altLang="ko-KR" sz="1000" dirty="0" err="1"/>
              <a:t>에서는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위치와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주변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다른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가구들간의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관계에</a:t>
            </a:r>
            <a:r>
              <a:rPr lang="en-US" altLang="ko-KR" sz="1000" dirty="0"/>
              <a:t> </a:t>
            </a:r>
            <a:r>
              <a:rPr lang="en-US" altLang="ko-KR" sz="1000" dirty="0" err="1"/>
              <a:t>따라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사람들의</a:t>
            </a:r>
            <a:r>
              <a:rPr lang="en-US" altLang="ko-KR" sz="1000" dirty="0"/>
              <a:t> MBTI </a:t>
            </a:r>
            <a:r>
              <a:rPr lang="en-US" altLang="ko-KR" sz="1000" dirty="0" err="1"/>
              <a:t>심리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특성을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통계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내었</a:t>
            </a:r>
            <a:r>
              <a:rPr lang="ko-KR" altLang="en-US" sz="1000" dirty="0" err="1"/>
              <a:t>습니</a:t>
            </a:r>
            <a:r>
              <a:rPr lang="en-US" altLang="ko-KR" sz="1000" dirty="0"/>
              <a:t>다.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이를 통하여 가구 배치에 따른 사람의 성격적 특징과 행동의 관계를 알아낼 수 있습니다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그리하여 본 연구에서는 가구배치를 통해 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MBTI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를 알아내고 </a:t>
            </a:r>
            <a:r>
              <a:rPr lang="ko-KR" alt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배치뿐만아니라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가구의 색채분석을 통하여 성격유형을 알아내는 방법을 제안합니다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</a:p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sz="10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22117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391e609a_0_5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391e609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MBTI</a:t>
            </a:r>
            <a:r>
              <a:rPr lang="ko-KR" altLang="en-US" sz="10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심리검사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는 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4가지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선호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지표가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조합된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양식을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통해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16가지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성격유형으로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나타</a:t>
            </a:r>
            <a:r>
              <a:rPr lang="ko-KR" alt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냅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니다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 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1000" dirty="0"/>
              <a:t>[</a:t>
            </a:r>
            <a:r>
              <a:rPr lang="en-US" altLang="ko-KR" sz="1000" dirty="0" err="1"/>
              <a:t>거주자의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성격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유형별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가구배치의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선호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특성에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관한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연구</a:t>
            </a:r>
            <a:r>
              <a:rPr lang="en-US" altLang="ko-KR" sz="1000" dirty="0"/>
              <a:t>]</a:t>
            </a:r>
            <a:r>
              <a:rPr lang="en-US" altLang="ko-KR" sz="1000" dirty="0" err="1"/>
              <a:t>에서는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위치와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주변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다른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가구들간의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관계에</a:t>
            </a:r>
            <a:r>
              <a:rPr lang="en-US" altLang="ko-KR" sz="1000" dirty="0"/>
              <a:t> </a:t>
            </a:r>
            <a:r>
              <a:rPr lang="en-US" altLang="ko-KR" sz="1000" dirty="0" err="1"/>
              <a:t>따라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사람들의</a:t>
            </a:r>
            <a:r>
              <a:rPr lang="en-US" altLang="ko-KR" sz="1000" dirty="0"/>
              <a:t> MBTI </a:t>
            </a:r>
            <a:r>
              <a:rPr lang="en-US" altLang="ko-KR" sz="1000" dirty="0" err="1"/>
              <a:t>심리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특성을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통계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내었</a:t>
            </a:r>
            <a:r>
              <a:rPr lang="ko-KR" altLang="en-US" sz="1000" dirty="0" err="1"/>
              <a:t>습니</a:t>
            </a:r>
            <a:r>
              <a:rPr lang="en-US" altLang="ko-KR" sz="1000" dirty="0"/>
              <a:t>다.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이를 통하여 가구 배치에 따른 사람의 성격적 특징과 행동의 관계를 알아낼 수 있습니다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그리하여 본 연구에서는 가구배치를 통해 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MBTI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를 알아내고 </a:t>
            </a:r>
            <a:r>
              <a:rPr lang="ko-KR" alt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배치뿐만아니라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가구의 색채분석을 통하여 성격유형을 알아내는 방법을 제안합니다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</a:p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sz="10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9592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391e609a_1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이 그림은 길이가 600픽셀인 정사각형의 패널입니다.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여기서 패널이란 심리 검사를 할 때 가구를 올려놓는 공간을 말합니다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각 모서리에서 패널의 중심까지의 거리를 중심으로 가깝다는 속성을 30%, 멀다는 속성을 70%</a:t>
            </a:r>
            <a:r>
              <a:rPr lang="ko-KR" altLang="en-US"/>
              <a:t>로</a:t>
            </a:r>
            <a:r>
              <a:rPr lang="en-US"/>
              <a:t> 설정하였습니다.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임의의 좌표 X1은 12개의 가구 중 한 가구를 의미하며, 위치는 (125,325)입니다.</a:t>
            </a:r>
            <a:endParaRPr/>
          </a:p>
        </p:txBody>
      </p:sp>
      <p:sp>
        <p:nvSpPr>
          <p:cNvPr id="272" name="Google Shape;272;g64391e609a_11_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391e609a_1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이 그림은 길이가 600픽셀인 정사각형의 패널입니다.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여기서 패널이란 심리 검사를 할 때 가구를 올려놓는 공간을 말합니다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각 모서리에서 패널의 중심까지의 거리를 중심으로 가깝다는 속성을 30%, 멀다는 속성을 70%</a:t>
            </a:r>
            <a:r>
              <a:rPr lang="ko-KR" altLang="en-US"/>
              <a:t>로</a:t>
            </a:r>
            <a:r>
              <a:rPr lang="en-US"/>
              <a:t> 설정하였습니다.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임의의 좌표 X1은 12개의 가구 중 한 가구를 의미하며, 위치는 (125,325)입니다.</a:t>
            </a:r>
            <a:endParaRPr/>
          </a:p>
        </p:txBody>
      </p:sp>
      <p:sp>
        <p:nvSpPr>
          <p:cNvPr id="272" name="Google Shape;272;g64391e609a_11_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37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391e609a_1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이 그림은 길이가 600픽셀인 정사각형의 패널입니다.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여기서 패널이란 심리 검사를 할 때 가구를 올려놓는 공간을 말합니다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각 모서리에서 패널의 중심까지의 거리를 중심으로 가깝다는 속성을 30%, 멀다는 속성을 70%</a:t>
            </a:r>
            <a:r>
              <a:rPr lang="ko-KR" altLang="en-US"/>
              <a:t>로</a:t>
            </a:r>
            <a:r>
              <a:rPr lang="en-US"/>
              <a:t> 설정하였습니다.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임의의 좌표 X1은 12개의 가구 중 한 가구를 의미하며, 위치는 (125,325)입니다.</a:t>
            </a:r>
            <a:endParaRPr/>
          </a:p>
        </p:txBody>
      </p:sp>
      <p:sp>
        <p:nvSpPr>
          <p:cNvPr id="272" name="Google Shape;272;g64391e609a_11_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026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391e609a_1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이 그림은 길이가 600픽셀인 정사각형의 패널입니다.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여기서 패널이란 심리 검사를 할 때 가구를 올려놓는 공간을 말합니다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각 모서리에서 패널의 중심까지의 거리를 중심으로 가깝다는 속성을 30%, 멀다는 속성을 70%</a:t>
            </a:r>
            <a:r>
              <a:rPr lang="ko-KR" altLang="en-US"/>
              <a:t>로</a:t>
            </a:r>
            <a:r>
              <a:rPr lang="en-US"/>
              <a:t> 설정하였습니다.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임의의 좌표 X1은 12개의 가구 중 한 가구를 의미하며, 위치는 (125,325)입니다.</a:t>
            </a:r>
            <a:endParaRPr/>
          </a:p>
        </p:txBody>
      </p:sp>
      <p:sp>
        <p:nvSpPr>
          <p:cNvPr id="272" name="Google Shape;272;g64391e609a_11_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139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391e609a_1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이 그림은 길이가 600픽셀인 정사각형의 패널입니다.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여기서 패널이란 심리 검사를 할 때 가구를 올려놓는 공간을 말합니다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각 모서리에서 패널의 중심까지의 거리를 중심으로 가깝다는 속성을 30%, 멀다는 속성을 70%</a:t>
            </a:r>
            <a:r>
              <a:rPr lang="ko-KR" altLang="en-US"/>
              <a:t>로</a:t>
            </a:r>
            <a:r>
              <a:rPr lang="en-US"/>
              <a:t> 설정하였습니다.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임의의 좌표 X1은 12개의 가구 중 한 가구를 의미하며, 위치는 (125,325)입니다.</a:t>
            </a:r>
            <a:endParaRPr/>
          </a:p>
        </p:txBody>
      </p:sp>
      <p:sp>
        <p:nvSpPr>
          <p:cNvPr id="272" name="Google Shape;272;g64391e609a_11_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238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557D7-6AC6-40C1-9FD9-F7DBA4D51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8F098-AC8B-4686-8720-5FB3A28B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4FB7-DC0C-4E6E-B355-8BED04A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BDA3F-90FA-4638-9C9C-BB839F50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506B6-7E93-426F-80DD-4D72EC1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59F82-083A-4394-A967-87503DB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6B419-CD58-4A0A-BDF3-3571E5AF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B1D1F-7FF1-45AC-AD21-8FDD3E58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E73B2-8213-47D7-8BBF-B6128B5F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DBFF9-2C1F-4F04-8205-7BB47E80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222CE1-256C-4389-A781-AEF3A42AD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E1B98-7B8E-4CD9-91DD-29F5897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31E90-AE88-48AB-BF7C-935F17D4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C025D-7C48-4503-911B-89D189C3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2840A-1492-4880-A99E-517E71D8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AD9FD-BE6F-4D9E-B8F7-BC708BAC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345E9-393B-490F-96F2-EF286177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7522D-8FDA-4EFD-B25B-1981183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E9F68-B213-4504-BC6C-A430A34F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5EE3D-9082-4394-9189-49FEAEDD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14878-47C7-4BFB-A3AC-841DC089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FB40C-A79C-4F12-B4FD-F6853B81E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87068-949C-478B-9CD3-6C6D5CC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29CCE-29BB-483B-95C4-70D175E8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A3DF-9BE2-477B-A0A0-86792E1C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2B275-3588-4B10-9D61-64777120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F775-238F-4874-ABE0-8FC7AEB7C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40BB72-8155-4CAD-ADCF-59C5595E9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5522B-7C25-4A92-9C55-D347E73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4D771-C55B-45FB-948C-85B37E40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3B096-8F77-4B0C-AEAC-F43D01DC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551D-022A-499C-9CC7-D721BD9F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3737F-363D-4693-BEC6-BFF1CD87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40FCC2-501A-4ED8-8079-EF3787C9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EDADE9-35E9-4CEC-82E9-3C7A1BC4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3B59D2-E319-4FF8-9707-47DED523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2BE661-5057-4E40-8D7A-EE1E917F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CD7E7F-69D2-4E09-AD94-1EA836A2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2D5842-DE7F-44BE-8601-FC08469A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2C5C7-9760-4274-BCFA-A59CB51A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29ADE2-8549-4F00-9CDF-B27FE356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39FC4A-2C08-454A-8A7B-09A1C9B7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8BF98-CB30-4411-A4ED-FD36EF4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5A8456-E068-4650-ADC4-90799B0F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A1019B-0320-43BA-B42C-CF507F9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D379E-3BD4-4CB4-A846-368C0E48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11DC4-02F4-4151-8EB0-50B372B6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58AB6-91CD-40D6-8997-4DFC8E06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DF0F5-710C-45A5-995A-0C3AE3591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C393C-9064-47A7-8C24-BF1E7433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C803D-FB51-4D6F-87D3-C3321EE4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F311B-8ECC-44EE-A33D-7E28DBE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E7474-6CF1-4B46-ADF4-D92AA9DA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4EA9E0-C414-42F7-95E1-39EE9B993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73CE89-E3A2-4A6E-B312-7635BB1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07020-5B6E-48EF-9236-AA04ED98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E3A93-117A-47E5-A84E-DE995A3B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55242-B9AD-4EF3-B9E3-64BB6F03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DC190A-6176-4E3F-B18C-E1DB786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7FC1E-5B27-4D0C-BADE-8700D66F7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35C40-C57C-4E08-B33F-B92A2E008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D64A-7390-47E3-8DBF-C4FEF7BFC6C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FAE78-1B5F-477C-AE52-BC3B78B8A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3963E-25F1-4C65-86B8-D8D043CDD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CFDA286-5FF6-4725-9116-7ED25B98AA51}"/>
              </a:ext>
            </a:extLst>
          </p:cNvPr>
          <p:cNvSpPr txBox="1"/>
          <p:nvPr/>
        </p:nvSpPr>
        <p:spPr>
          <a:xfrm>
            <a:off x="708089" y="3078134"/>
            <a:ext cx="10775835" cy="65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가구의 배치 및 색상을 이용한 </a:t>
            </a:r>
            <a:r>
              <a:rPr lang="en-US" altLang="ko-KR" sz="36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MBTI / CRR</a:t>
            </a:r>
            <a:r>
              <a:rPr lang="ko-KR" altLang="en-US" sz="36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진단 시스템</a:t>
            </a:r>
            <a:endParaRPr lang="en-US" altLang="ko-KR" sz="36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0000">
                    <a:srgbClr val="067D68"/>
                  </a:gs>
                </a:gsLst>
                <a:lin ang="1200000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13AF07-D34B-423D-A58E-267FE621E3D4}"/>
              </a:ext>
            </a:extLst>
          </p:cNvPr>
          <p:cNvGrpSpPr/>
          <p:nvPr/>
        </p:nvGrpSpPr>
        <p:grpSpPr>
          <a:xfrm>
            <a:off x="5373224" y="1439289"/>
            <a:ext cx="1445561" cy="1445561"/>
            <a:chOff x="5300946" y="813760"/>
            <a:chExt cx="1590117" cy="159011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9B00446-125F-4979-991A-3A4F646B32B1}"/>
                </a:ext>
              </a:extLst>
            </p:cNvPr>
            <p:cNvSpPr/>
            <p:nvPr/>
          </p:nvSpPr>
          <p:spPr>
            <a:xfrm>
              <a:off x="5300946" y="813760"/>
              <a:ext cx="1590117" cy="1590117"/>
            </a:xfrm>
            <a:prstGeom prst="ellipse">
              <a:avLst/>
            </a:prstGeom>
            <a:gradFill>
              <a:gsLst>
                <a:gs pos="0">
                  <a:srgbClr val="50D5B7"/>
                </a:gs>
                <a:gs pos="80000">
                  <a:srgbClr val="067D68"/>
                </a:gs>
              </a:gsLst>
              <a:lin ang="12000000" scaled="0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FF6C2DC-7AB6-4CF6-BC45-3237C613CFDB}"/>
                </a:ext>
              </a:extLst>
            </p:cNvPr>
            <p:cNvSpPr/>
            <p:nvPr/>
          </p:nvSpPr>
          <p:spPr>
            <a:xfrm>
              <a:off x="5581804" y="1094617"/>
              <a:ext cx="1028402" cy="1028402"/>
            </a:xfrm>
            <a:prstGeom prst="ellipse">
              <a:avLst/>
            </a:prstGeom>
            <a:gradFill>
              <a:gsLst>
                <a:gs pos="0">
                  <a:srgbClr val="50D5B7"/>
                </a:gs>
                <a:gs pos="80000">
                  <a:srgbClr val="067D68"/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래픽 19">
            <a:extLst>
              <a:ext uri="{FF2B5EF4-FFF2-40B4-BE49-F238E27FC236}">
                <a16:creationId xmlns:a16="http://schemas.microsoft.com/office/drawing/2014/main" id="{4CF6AF9F-4A7F-48AA-A2FD-07F46B420E57}"/>
              </a:ext>
            </a:extLst>
          </p:cNvPr>
          <p:cNvGrpSpPr/>
          <p:nvPr/>
        </p:nvGrpSpPr>
        <p:grpSpPr>
          <a:xfrm>
            <a:off x="5819284" y="1875817"/>
            <a:ext cx="553441" cy="553441"/>
            <a:chOff x="5334000" y="2051050"/>
            <a:chExt cx="1524000" cy="1524000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7848E2F-DDA9-4965-91E8-91331D0B3DDD}"/>
                </a:ext>
              </a:extLst>
            </p:cNvPr>
            <p:cNvSpPr/>
            <p:nvPr/>
          </p:nvSpPr>
          <p:spPr>
            <a:xfrm>
              <a:off x="5334000" y="2305050"/>
              <a:ext cx="1524000" cy="1016000"/>
            </a:xfrm>
            <a:custGeom>
              <a:avLst/>
              <a:gdLst>
                <a:gd name="connsiteX0" fmla="*/ 1294791 w 1524000"/>
                <a:gd name="connsiteY0" fmla="*/ 411328 h 1016000"/>
                <a:gd name="connsiteX1" fmla="*/ 865759 w 1524000"/>
                <a:gd name="connsiteY1" fmla="*/ 0 h 1016000"/>
                <a:gd name="connsiteX2" fmla="*/ 511531 w 1524000"/>
                <a:gd name="connsiteY2" fmla="*/ 178003 h 1016000"/>
                <a:gd name="connsiteX3" fmla="*/ 505689 w 1524000"/>
                <a:gd name="connsiteY3" fmla="*/ 175412 h 1016000"/>
                <a:gd name="connsiteX4" fmla="*/ 490347 w 1524000"/>
                <a:gd name="connsiteY4" fmla="*/ 168580 h 1016000"/>
                <a:gd name="connsiteX5" fmla="*/ 481635 w 1524000"/>
                <a:gd name="connsiteY5" fmla="*/ 165379 h 1016000"/>
                <a:gd name="connsiteX6" fmla="*/ 465912 w 1524000"/>
                <a:gd name="connsiteY6" fmla="*/ 160528 h 1016000"/>
                <a:gd name="connsiteX7" fmla="*/ 457149 w 1524000"/>
                <a:gd name="connsiteY7" fmla="*/ 158267 h 1016000"/>
                <a:gd name="connsiteX8" fmla="*/ 439699 w 1524000"/>
                <a:gd name="connsiteY8" fmla="*/ 155092 h 1016000"/>
                <a:gd name="connsiteX9" fmla="*/ 432029 w 1524000"/>
                <a:gd name="connsiteY9" fmla="*/ 153924 h 1016000"/>
                <a:gd name="connsiteX10" fmla="*/ 406400 w 1524000"/>
                <a:gd name="connsiteY10" fmla="*/ 152400 h 1016000"/>
                <a:gd name="connsiteX11" fmla="*/ 177800 w 1524000"/>
                <a:gd name="connsiteY11" fmla="*/ 381000 h 1016000"/>
                <a:gd name="connsiteX12" fmla="*/ 178206 w 1524000"/>
                <a:gd name="connsiteY12" fmla="*/ 390576 h 1016000"/>
                <a:gd name="connsiteX13" fmla="*/ 178206 w 1524000"/>
                <a:gd name="connsiteY13" fmla="*/ 390677 h 1016000"/>
                <a:gd name="connsiteX14" fmla="*/ 0 w 1524000"/>
                <a:gd name="connsiteY14" fmla="*/ 689712 h 1016000"/>
                <a:gd name="connsiteX15" fmla="*/ 326263 w 1524000"/>
                <a:gd name="connsiteY15" fmla="*/ 1016000 h 1016000"/>
                <a:gd name="connsiteX16" fmla="*/ 948766 w 1524000"/>
                <a:gd name="connsiteY16" fmla="*/ 1016000 h 1016000"/>
                <a:gd name="connsiteX17" fmla="*/ 956666 w 1524000"/>
                <a:gd name="connsiteY17" fmla="*/ 1015644 h 1016000"/>
                <a:gd name="connsiteX18" fmla="*/ 958240 w 1524000"/>
                <a:gd name="connsiteY18" fmla="*/ 1015441 h 1016000"/>
                <a:gd name="connsiteX19" fmla="*/ 961644 w 1524000"/>
                <a:gd name="connsiteY19" fmla="*/ 1015644 h 1016000"/>
                <a:gd name="connsiteX20" fmla="*/ 969493 w 1524000"/>
                <a:gd name="connsiteY20" fmla="*/ 1016000 h 1016000"/>
                <a:gd name="connsiteX21" fmla="*/ 1218489 w 1524000"/>
                <a:gd name="connsiteY21" fmla="*/ 1016000 h 1016000"/>
                <a:gd name="connsiteX22" fmla="*/ 1524000 w 1524000"/>
                <a:gd name="connsiteY22" fmla="*/ 710489 h 1016000"/>
                <a:gd name="connsiteX23" fmla="*/ 1294791 w 1524000"/>
                <a:gd name="connsiteY23" fmla="*/ 411328 h 1016000"/>
                <a:gd name="connsiteX24" fmla="*/ 1218489 w 1524000"/>
                <a:gd name="connsiteY24" fmla="*/ 965200 h 1016000"/>
                <a:gd name="connsiteX25" fmla="*/ 969493 w 1524000"/>
                <a:gd name="connsiteY25" fmla="*/ 965200 h 1016000"/>
                <a:gd name="connsiteX26" fmla="*/ 965073 w 1524000"/>
                <a:gd name="connsiteY26" fmla="*/ 964971 h 1016000"/>
                <a:gd name="connsiteX27" fmla="*/ 958190 w 1524000"/>
                <a:gd name="connsiteY27" fmla="*/ 964692 h 1016000"/>
                <a:gd name="connsiteX28" fmla="*/ 953160 w 1524000"/>
                <a:gd name="connsiteY28" fmla="*/ 964971 h 1016000"/>
                <a:gd name="connsiteX29" fmla="*/ 948766 w 1524000"/>
                <a:gd name="connsiteY29" fmla="*/ 965200 h 1016000"/>
                <a:gd name="connsiteX30" fmla="*/ 326263 w 1524000"/>
                <a:gd name="connsiteY30" fmla="*/ 965200 h 1016000"/>
                <a:gd name="connsiteX31" fmla="*/ 50800 w 1524000"/>
                <a:gd name="connsiteY31" fmla="*/ 689712 h 1016000"/>
                <a:gd name="connsiteX32" fmla="*/ 214198 w 1524000"/>
                <a:gd name="connsiteY32" fmla="*/ 429285 h 1016000"/>
                <a:gd name="connsiteX33" fmla="*/ 228600 w 1524000"/>
                <a:gd name="connsiteY33" fmla="*/ 422402 h 1016000"/>
                <a:gd name="connsiteX34" fmla="*/ 228600 w 1524000"/>
                <a:gd name="connsiteY34" fmla="*/ 406400 h 1016000"/>
                <a:gd name="connsiteX35" fmla="*/ 228981 w 1524000"/>
                <a:gd name="connsiteY35" fmla="*/ 396596 h 1016000"/>
                <a:gd name="connsiteX36" fmla="*/ 229210 w 1524000"/>
                <a:gd name="connsiteY36" fmla="*/ 392532 h 1016000"/>
                <a:gd name="connsiteX37" fmla="*/ 228905 w 1524000"/>
                <a:gd name="connsiteY37" fmla="*/ 387198 h 1016000"/>
                <a:gd name="connsiteX38" fmla="*/ 228600 w 1524000"/>
                <a:gd name="connsiteY38" fmla="*/ 381000 h 1016000"/>
                <a:gd name="connsiteX39" fmla="*/ 406400 w 1524000"/>
                <a:gd name="connsiteY39" fmla="*/ 203200 h 1016000"/>
                <a:gd name="connsiteX40" fmla="*/ 429692 w 1524000"/>
                <a:gd name="connsiteY40" fmla="*/ 204902 h 1016000"/>
                <a:gd name="connsiteX41" fmla="*/ 435610 w 1524000"/>
                <a:gd name="connsiteY41" fmla="*/ 205816 h 1016000"/>
                <a:gd name="connsiteX42" fmla="*/ 455651 w 1524000"/>
                <a:gd name="connsiteY42" fmla="*/ 210312 h 1016000"/>
                <a:gd name="connsiteX43" fmla="*/ 458343 w 1524000"/>
                <a:gd name="connsiteY43" fmla="*/ 210998 h 1016000"/>
                <a:gd name="connsiteX44" fmla="*/ 479552 w 1524000"/>
                <a:gd name="connsiteY44" fmla="*/ 219151 h 1016000"/>
                <a:gd name="connsiteX45" fmla="*/ 484886 w 1524000"/>
                <a:gd name="connsiteY45" fmla="*/ 221717 h 1016000"/>
                <a:gd name="connsiteX46" fmla="*/ 502717 w 1524000"/>
                <a:gd name="connsiteY46" fmla="*/ 231775 h 1016000"/>
                <a:gd name="connsiteX47" fmla="*/ 584200 w 1524000"/>
                <a:gd name="connsiteY47" fmla="*/ 381000 h 1016000"/>
                <a:gd name="connsiteX48" fmla="*/ 609600 w 1524000"/>
                <a:gd name="connsiteY48" fmla="*/ 406400 h 1016000"/>
                <a:gd name="connsiteX49" fmla="*/ 635000 w 1524000"/>
                <a:gd name="connsiteY49" fmla="*/ 381000 h 1016000"/>
                <a:gd name="connsiteX50" fmla="*/ 553720 w 1524000"/>
                <a:gd name="connsiteY50" fmla="*/ 206477 h 1016000"/>
                <a:gd name="connsiteX51" fmla="*/ 865759 w 1524000"/>
                <a:gd name="connsiteY51" fmla="*/ 50800 h 1016000"/>
                <a:gd name="connsiteX52" fmla="*/ 1242898 w 1524000"/>
                <a:gd name="connsiteY52" fmla="*/ 403555 h 1016000"/>
                <a:gd name="connsiteX53" fmla="*/ 1139190 w 1524000"/>
                <a:gd name="connsiteY53" fmla="*/ 406705 h 1016000"/>
                <a:gd name="connsiteX54" fmla="*/ 1117905 w 1524000"/>
                <a:gd name="connsiteY54" fmla="*/ 435635 h 1016000"/>
                <a:gd name="connsiteX55" fmla="*/ 1142975 w 1524000"/>
                <a:gd name="connsiteY55" fmla="*/ 457225 h 1016000"/>
                <a:gd name="connsiteX56" fmla="*/ 1146810 w 1524000"/>
                <a:gd name="connsiteY56" fmla="*/ 456921 h 1016000"/>
                <a:gd name="connsiteX57" fmla="*/ 1265784 w 1524000"/>
                <a:gd name="connsiteY57" fmla="*/ 456870 h 1016000"/>
                <a:gd name="connsiteX58" fmla="*/ 1473200 w 1524000"/>
                <a:gd name="connsiteY58" fmla="*/ 710489 h 1016000"/>
                <a:gd name="connsiteX59" fmla="*/ 1218489 w 1524000"/>
                <a:gd name="connsiteY59" fmla="*/ 9652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24000" h="1016000">
                  <a:moveTo>
                    <a:pt x="1294791" y="411328"/>
                  </a:moveTo>
                  <a:cubicBezTo>
                    <a:pt x="1281354" y="182728"/>
                    <a:pt x="1092911" y="0"/>
                    <a:pt x="865759" y="0"/>
                  </a:cubicBezTo>
                  <a:cubicBezTo>
                    <a:pt x="727837" y="0"/>
                    <a:pt x="594284" y="67640"/>
                    <a:pt x="511531" y="178003"/>
                  </a:cubicBezTo>
                  <a:cubicBezTo>
                    <a:pt x="509626" y="177013"/>
                    <a:pt x="507619" y="176327"/>
                    <a:pt x="505689" y="175412"/>
                  </a:cubicBezTo>
                  <a:cubicBezTo>
                    <a:pt x="500659" y="172974"/>
                    <a:pt x="495554" y="170663"/>
                    <a:pt x="490347" y="168580"/>
                  </a:cubicBezTo>
                  <a:cubicBezTo>
                    <a:pt x="487451" y="167437"/>
                    <a:pt x="484556" y="166395"/>
                    <a:pt x="481635" y="165379"/>
                  </a:cubicBezTo>
                  <a:cubicBezTo>
                    <a:pt x="476479" y="163576"/>
                    <a:pt x="471246" y="161976"/>
                    <a:pt x="465912" y="160528"/>
                  </a:cubicBezTo>
                  <a:cubicBezTo>
                    <a:pt x="462991" y="159741"/>
                    <a:pt x="460096" y="158928"/>
                    <a:pt x="457149" y="158267"/>
                  </a:cubicBezTo>
                  <a:cubicBezTo>
                    <a:pt x="451434" y="156972"/>
                    <a:pt x="445592" y="155981"/>
                    <a:pt x="439699" y="155092"/>
                  </a:cubicBezTo>
                  <a:cubicBezTo>
                    <a:pt x="437134" y="154711"/>
                    <a:pt x="434619" y="154203"/>
                    <a:pt x="432029" y="153924"/>
                  </a:cubicBezTo>
                  <a:cubicBezTo>
                    <a:pt x="423596" y="152984"/>
                    <a:pt x="415061" y="152400"/>
                    <a:pt x="406400" y="152400"/>
                  </a:cubicBezTo>
                  <a:cubicBezTo>
                    <a:pt x="280340" y="152400"/>
                    <a:pt x="177800" y="254940"/>
                    <a:pt x="177800" y="381000"/>
                  </a:cubicBezTo>
                  <a:cubicBezTo>
                    <a:pt x="177800" y="384226"/>
                    <a:pt x="178003" y="387401"/>
                    <a:pt x="178206" y="390576"/>
                  </a:cubicBezTo>
                  <a:lnTo>
                    <a:pt x="178206" y="390677"/>
                  </a:lnTo>
                  <a:cubicBezTo>
                    <a:pt x="72568" y="448285"/>
                    <a:pt x="0" y="568935"/>
                    <a:pt x="0" y="689712"/>
                  </a:cubicBezTo>
                  <a:cubicBezTo>
                    <a:pt x="0" y="869620"/>
                    <a:pt x="146355" y="1016000"/>
                    <a:pt x="326263" y="1016000"/>
                  </a:cubicBezTo>
                  <a:lnTo>
                    <a:pt x="948766" y="1016000"/>
                  </a:lnTo>
                  <a:cubicBezTo>
                    <a:pt x="951408" y="1016000"/>
                    <a:pt x="954024" y="1015848"/>
                    <a:pt x="956666" y="1015644"/>
                  </a:cubicBezTo>
                  <a:lnTo>
                    <a:pt x="958240" y="1015441"/>
                  </a:lnTo>
                  <a:lnTo>
                    <a:pt x="961644" y="1015644"/>
                  </a:lnTo>
                  <a:cubicBezTo>
                    <a:pt x="964235" y="1015848"/>
                    <a:pt x="966826" y="1016000"/>
                    <a:pt x="969493" y="1016000"/>
                  </a:cubicBezTo>
                  <a:lnTo>
                    <a:pt x="1218489" y="1016000"/>
                  </a:lnTo>
                  <a:cubicBezTo>
                    <a:pt x="1386942" y="1016000"/>
                    <a:pt x="1524000" y="878942"/>
                    <a:pt x="1524000" y="710489"/>
                  </a:cubicBezTo>
                  <a:cubicBezTo>
                    <a:pt x="1524000" y="571068"/>
                    <a:pt x="1426794" y="446024"/>
                    <a:pt x="1294791" y="411328"/>
                  </a:cubicBezTo>
                  <a:close/>
                  <a:moveTo>
                    <a:pt x="1218489" y="965200"/>
                  </a:moveTo>
                  <a:lnTo>
                    <a:pt x="969493" y="965200"/>
                  </a:lnTo>
                  <a:cubicBezTo>
                    <a:pt x="967994" y="965200"/>
                    <a:pt x="966546" y="965073"/>
                    <a:pt x="965073" y="964971"/>
                  </a:cubicBezTo>
                  <a:lnTo>
                    <a:pt x="958190" y="964692"/>
                  </a:lnTo>
                  <a:lnTo>
                    <a:pt x="953160" y="964971"/>
                  </a:lnTo>
                  <a:cubicBezTo>
                    <a:pt x="951713" y="965073"/>
                    <a:pt x="950239" y="965200"/>
                    <a:pt x="948766" y="965200"/>
                  </a:cubicBezTo>
                  <a:lnTo>
                    <a:pt x="326263" y="965200"/>
                  </a:lnTo>
                  <a:cubicBezTo>
                    <a:pt x="174371" y="965200"/>
                    <a:pt x="50800" y="841629"/>
                    <a:pt x="50800" y="689712"/>
                  </a:cubicBezTo>
                  <a:cubicBezTo>
                    <a:pt x="50800" y="584200"/>
                    <a:pt x="119507" y="474675"/>
                    <a:pt x="214198" y="429285"/>
                  </a:cubicBezTo>
                  <a:lnTo>
                    <a:pt x="228600" y="422402"/>
                  </a:lnTo>
                  <a:lnTo>
                    <a:pt x="228600" y="406400"/>
                  </a:lnTo>
                  <a:cubicBezTo>
                    <a:pt x="228600" y="403174"/>
                    <a:pt x="228803" y="399898"/>
                    <a:pt x="228981" y="396596"/>
                  </a:cubicBezTo>
                  <a:lnTo>
                    <a:pt x="229210" y="392532"/>
                  </a:lnTo>
                  <a:lnTo>
                    <a:pt x="228905" y="387198"/>
                  </a:lnTo>
                  <a:cubicBezTo>
                    <a:pt x="228752" y="385140"/>
                    <a:pt x="228600" y="383083"/>
                    <a:pt x="228600" y="381000"/>
                  </a:cubicBezTo>
                  <a:cubicBezTo>
                    <a:pt x="228600" y="282981"/>
                    <a:pt x="308381" y="203200"/>
                    <a:pt x="406400" y="203200"/>
                  </a:cubicBezTo>
                  <a:cubicBezTo>
                    <a:pt x="414249" y="203200"/>
                    <a:pt x="421996" y="203886"/>
                    <a:pt x="429692" y="204902"/>
                  </a:cubicBezTo>
                  <a:cubicBezTo>
                    <a:pt x="431673" y="205156"/>
                    <a:pt x="433654" y="205486"/>
                    <a:pt x="435610" y="205816"/>
                  </a:cubicBezTo>
                  <a:cubicBezTo>
                    <a:pt x="442392" y="206934"/>
                    <a:pt x="449072" y="208407"/>
                    <a:pt x="455651" y="210312"/>
                  </a:cubicBezTo>
                  <a:cubicBezTo>
                    <a:pt x="456540" y="210566"/>
                    <a:pt x="457454" y="210744"/>
                    <a:pt x="458343" y="210998"/>
                  </a:cubicBezTo>
                  <a:cubicBezTo>
                    <a:pt x="465582" y="213208"/>
                    <a:pt x="472643" y="216002"/>
                    <a:pt x="479552" y="219151"/>
                  </a:cubicBezTo>
                  <a:cubicBezTo>
                    <a:pt x="481355" y="219964"/>
                    <a:pt x="483108" y="220853"/>
                    <a:pt x="484886" y="221717"/>
                  </a:cubicBezTo>
                  <a:cubicBezTo>
                    <a:pt x="490982" y="224739"/>
                    <a:pt x="496951" y="228041"/>
                    <a:pt x="502717" y="231775"/>
                  </a:cubicBezTo>
                  <a:cubicBezTo>
                    <a:pt x="551663" y="263474"/>
                    <a:pt x="584200" y="318465"/>
                    <a:pt x="584200" y="381000"/>
                  </a:cubicBezTo>
                  <a:cubicBezTo>
                    <a:pt x="584200" y="395046"/>
                    <a:pt x="595554" y="406400"/>
                    <a:pt x="609600" y="406400"/>
                  </a:cubicBezTo>
                  <a:cubicBezTo>
                    <a:pt x="623646" y="406400"/>
                    <a:pt x="635000" y="395046"/>
                    <a:pt x="635000" y="381000"/>
                  </a:cubicBezTo>
                  <a:cubicBezTo>
                    <a:pt x="635000" y="311048"/>
                    <a:pt x="603352" y="248437"/>
                    <a:pt x="553720" y="206477"/>
                  </a:cubicBezTo>
                  <a:cubicBezTo>
                    <a:pt x="626542" y="111227"/>
                    <a:pt x="746455" y="50800"/>
                    <a:pt x="865759" y="50800"/>
                  </a:cubicBezTo>
                  <a:cubicBezTo>
                    <a:pt x="1062482" y="50800"/>
                    <a:pt x="1225855" y="206629"/>
                    <a:pt x="1242898" y="403555"/>
                  </a:cubicBezTo>
                  <a:cubicBezTo>
                    <a:pt x="1216939" y="401726"/>
                    <a:pt x="1178077" y="400787"/>
                    <a:pt x="1139190" y="406705"/>
                  </a:cubicBezTo>
                  <a:cubicBezTo>
                    <a:pt x="1125322" y="408813"/>
                    <a:pt x="1115797" y="421767"/>
                    <a:pt x="1117905" y="435635"/>
                  </a:cubicBezTo>
                  <a:cubicBezTo>
                    <a:pt x="1119810" y="448208"/>
                    <a:pt x="1130630" y="457225"/>
                    <a:pt x="1142975" y="457225"/>
                  </a:cubicBezTo>
                  <a:cubicBezTo>
                    <a:pt x="1144245" y="457225"/>
                    <a:pt x="1145540" y="457124"/>
                    <a:pt x="1146810" y="456921"/>
                  </a:cubicBezTo>
                  <a:cubicBezTo>
                    <a:pt x="1203376" y="448361"/>
                    <a:pt x="1262329" y="456387"/>
                    <a:pt x="1265784" y="456870"/>
                  </a:cubicBezTo>
                  <a:cubicBezTo>
                    <a:pt x="1384046" y="479349"/>
                    <a:pt x="1473200" y="588289"/>
                    <a:pt x="1473200" y="710489"/>
                  </a:cubicBezTo>
                  <a:cubicBezTo>
                    <a:pt x="1473200" y="850925"/>
                    <a:pt x="1358925" y="965200"/>
                    <a:pt x="1218489" y="9652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9AA17EE-051F-431D-ABA0-A26D3DBB2351}"/>
              </a:ext>
            </a:extLst>
          </p:cNvPr>
          <p:cNvSpPr txBox="1"/>
          <p:nvPr/>
        </p:nvSpPr>
        <p:spPr>
          <a:xfrm>
            <a:off x="5149303" y="3760431"/>
            <a:ext cx="1910651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MBTI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과몰입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AA622-F1A4-4A67-8B5F-F0817ACF8B7F}"/>
              </a:ext>
            </a:extLst>
          </p:cNvPr>
          <p:cNvSpPr txBox="1"/>
          <p:nvPr/>
        </p:nvSpPr>
        <p:spPr>
          <a:xfrm>
            <a:off x="3897803" y="3760431"/>
            <a:ext cx="23436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6C69D-FDFA-496F-9CC3-BE688603CF26}"/>
              </a:ext>
            </a:extLst>
          </p:cNvPr>
          <p:cNvSpPr txBox="1"/>
          <p:nvPr/>
        </p:nvSpPr>
        <p:spPr>
          <a:xfrm>
            <a:off x="8077084" y="3760431"/>
            <a:ext cx="23436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0987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625700" y="1173897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MBTI </a:t>
            </a:r>
            <a:r>
              <a:rPr lang="en-US" sz="3600" dirty="0" err="1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심리검사</a:t>
            </a:r>
            <a:endParaRPr sz="3600" dirty="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2300237" y="5807372"/>
            <a:ext cx="61446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algn="just"/>
            <a:r>
              <a:rPr lang="en-US" sz="30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Myers-Briggs Type Indicator</a:t>
            </a:r>
            <a:endParaRPr sz="24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00" y="2092522"/>
            <a:ext cx="5618674" cy="30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6413137" y="2017672"/>
            <a:ext cx="37083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외향-내향(E-I)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정신적 에너지의 방향성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감각-직관(S-N)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 정보 수집을 포함한 인식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사고-감정(T-F)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 합리적  판단 및 결정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판단-인식(J-P)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실생활에 적용되는 생활 양식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E40F0F-D411-4ED8-B56A-EC2506EEAAEF}"/>
              </a:ext>
            </a:extLst>
          </p:cNvPr>
          <p:cNvGrpSpPr/>
          <p:nvPr/>
        </p:nvGrpSpPr>
        <p:grpSpPr>
          <a:xfrm>
            <a:off x="442348" y="283528"/>
            <a:ext cx="4108817" cy="740804"/>
            <a:chOff x="777388" y="2207817"/>
            <a:chExt cx="2179164" cy="392895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9BFA7F9-83CA-495C-82AA-974106F7B9A8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34E1ED-5DA0-482A-B5BA-6A2811987151}"/>
                </a:ext>
              </a:extLst>
            </p:cNvPr>
            <p:cNvSpPr txBox="1"/>
            <p:nvPr/>
          </p:nvSpPr>
          <p:spPr>
            <a:xfrm>
              <a:off x="777388" y="2354535"/>
              <a:ext cx="2179164" cy="246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가구배치</a:t>
              </a: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를 이용한 심리검사 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625700" y="1173897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MBTI </a:t>
            </a:r>
            <a:r>
              <a:rPr lang="en-US" sz="3600" dirty="0" err="1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심리검사</a:t>
            </a:r>
            <a:endParaRPr sz="3600" dirty="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E40F0F-D411-4ED8-B56A-EC2506EEAAEF}"/>
              </a:ext>
            </a:extLst>
          </p:cNvPr>
          <p:cNvGrpSpPr/>
          <p:nvPr/>
        </p:nvGrpSpPr>
        <p:grpSpPr>
          <a:xfrm>
            <a:off x="442348" y="283528"/>
            <a:ext cx="4108817" cy="740804"/>
            <a:chOff x="777388" y="2207817"/>
            <a:chExt cx="2179164" cy="392895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9BFA7F9-83CA-495C-82AA-974106F7B9A8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34E1ED-5DA0-482A-B5BA-6A2811987151}"/>
                </a:ext>
              </a:extLst>
            </p:cNvPr>
            <p:cNvSpPr txBox="1"/>
            <p:nvPr/>
          </p:nvSpPr>
          <p:spPr>
            <a:xfrm>
              <a:off x="777388" y="2354535"/>
              <a:ext cx="2179164" cy="246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가구배치</a:t>
              </a: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를 이용한 심리검사 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7169" name="_x579433816">
            <a:extLst>
              <a:ext uri="{FF2B5EF4-FFF2-40B4-BE49-F238E27FC236}">
                <a16:creationId xmlns:a16="http://schemas.microsoft.com/office/drawing/2014/main" id="{32872574-AB94-4594-8F2A-B44A565AF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22" y="2228675"/>
            <a:ext cx="6901683" cy="345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86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625700" y="1173897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</a:t>
            </a:r>
            <a:r>
              <a:rPr lang="ko-KR" altLang="en-US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심리검사</a:t>
            </a:r>
            <a:endParaRPr sz="3600" dirty="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E40F0F-D411-4ED8-B56A-EC2506EEAAEF}"/>
              </a:ext>
            </a:extLst>
          </p:cNvPr>
          <p:cNvGrpSpPr/>
          <p:nvPr/>
        </p:nvGrpSpPr>
        <p:grpSpPr>
          <a:xfrm>
            <a:off x="442348" y="283528"/>
            <a:ext cx="4108817" cy="740804"/>
            <a:chOff x="777388" y="2207817"/>
            <a:chExt cx="2179164" cy="392895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9BFA7F9-83CA-495C-82AA-974106F7B9A8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34E1ED-5DA0-482A-B5BA-6A2811987151}"/>
                </a:ext>
              </a:extLst>
            </p:cNvPr>
            <p:cNvSpPr txBox="1"/>
            <p:nvPr/>
          </p:nvSpPr>
          <p:spPr>
            <a:xfrm>
              <a:off x="777388" y="2354535"/>
              <a:ext cx="2179164" cy="246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가구배치</a:t>
              </a: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를 이용한 심리검사 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DF4CC7-1741-4594-BE4D-7B4907A2EEB2}"/>
              </a:ext>
            </a:extLst>
          </p:cNvPr>
          <p:cNvSpPr txBox="1"/>
          <p:nvPr/>
        </p:nvSpPr>
        <p:spPr>
          <a:xfrm>
            <a:off x="442348" y="2083599"/>
            <a:ext cx="11425802" cy="275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색채기반의 심리치료를 위하여 많이 사용되는 테스트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가지 색상 중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가지를 고르고 해석하는 것으로 색의 조화와 </a:t>
            </a:r>
            <a:br>
              <a:rPr lang="en-US" altLang="ko-KR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순서 등에 따라 복합적인 해석이 가능한 테스트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색상마다 의미하는 바가 다르고 순서 및 조합에 따라서 의미가 다름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19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625700" y="1173897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</a:t>
            </a:r>
            <a:r>
              <a:rPr lang="ko-KR" altLang="en-US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심리검사</a:t>
            </a:r>
            <a:endParaRPr sz="3600" dirty="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E40F0F-D411-4ED8-B56A-EC2506EEAAEF}"/>
              </a:ext>
            </a:extLst>
          </p:cNvPr>
          <p:cNvGrpSpPr/>
          <p:nvPr/>
        </p:nvGrpSpPr>
        <p:grpSpPr>
          <a:xfrm>
            <a:off x="442348" y="283528"/>
            <a:ext cx="4108817" cy="740804"/>
            <a:chOff x="777388" y="2207817"/>
            <a:chExt cx="2179164" cy="392895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9BFA7F9-83CA-495C-82AA-974106F7B9A8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34E1ED-5DA0-482A-B5BA-6A2811987151}"/>
                </a:ext>
              </a:extLst>
            </p:cNvPr>
            <p:cNvSpPr txBox="1"/>
            <p:nvPr/>
          </p:nvSpPr>
          <p:spPr>
            <a:xfrm>
              <a:off x="777388" y="2354535"/>
              <a:ext cx="2179164" cy="246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가구배치</a:t>
              </a: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를 이용한 심리검사 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8193" name="_x579433744">
            <a:extLst>
              <a:ext uri="{FF2B5EF4-FFF2-40B4-BE49-F238E27FC236}">
                <a16:creationId xmlns:a16="http://schemas.microsoft.com/office/drawing/2014/main" id="{B9358BC8-CE09-4451-AAEE-73F0158FB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940211"/>
            <a:ext cx="7848600" cy="443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5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CA159-C3CF-4EBD-A998-9DBE1C2DB409}"/>
              </a:ext>
            </a:extLst>
          </p:cNvPr>
          <p:cNvSpPr txBox="1"/>
          <p:nvPr/>
        </p:nvSpPr>
        <p:spPr>
          <a:xfrm>
            <a:off x="3057525" y="2828835"/>
            <a:ext cx="6657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현황 및 문제점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2588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861282-DE11-49D2-8FEE-B4F24CCC9228}"/>
              </a:ext>
            </a:extLst>
          </p:cNvPr>
          <p:cNvCxnSpPr>
            <a:cxnSpLocks/>
          </p:cNvCxnSpPr>
          <p:nvPr/>
        </p:nvCxnSpPr>
        <p:spPr>
          <a:xfrm>
            <a:off x="637633" y="283528"/>
            <a:ext cx="2160189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AAB2FE-4BED-4A55-B54D-8C8C7C0335A0}"/>
              </a:ext>
            </a:extLst>
          </p:cNvPr>
          <p:cNvGrpSpPr/>
          <p:nvPr/>
        </p:nvGrpSpPr>
        <p:grpSpPr>
          <a:xfrm>
            <a:off x="442348" y="283527"/>
            <a:ext cx="5519459" cy="740802"/>
            <a:chOff x="777388" y="2207817"/>
            <a:chExt cx="2927318" cy="39289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BA0B6C8-AFBC-4F75-9EA0-BDFAB2D959D8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553C7C-7C0E-4270-A65E-6A92553B52D1}"/>
                </a:ext>
              </a:extLst>
            </p:cNvPr>
            <p:cNvSpPr txBox="1"/>
            <p:nvPr/>
          </p:nvSpPr>
          <p:spPr>
            <a:xfrm>
              <a:off x="777388" y="2354535"/>
              <a:ext cx="2927318" cy="24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높은</a:t>
              </a: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관심에 비하여 다소 </a:t>
              </a: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Medium" panose="02000000000000000000" pitchFamily="50" charset="-127"/>
                  <a:ea typeface="G마켓 산스 Bold" panose="02000000000000000000" pitchFamily="50" charset="-127"/>
                </a:rPr>
                <a:t>불편한 </a:t>
              </a: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테스트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18C7A65-14A4-4CAA-9898-8B60B5379C09}"/>
              </a:ext>
            </a:extLst>
          </p:cNvPr>
          <p:cNvSpPr txBox="1"/>
          <p:nvPr/>
        </p:nvSpPr>
        <p:spPr>
          <a:xfrm>
            <a:off x="637633" y="1591395"/>
            <a:ext cx="6096000" cy="68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 </a:t>
            </a:r>
            <a:r>
              <a:rPr lang="ko-KR" altLang="en-US" sz="28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글로 된 검사방법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B15D5-D05D-48C5-B80D-36242F25EB75}"/>
              </a:ext>
            </a:extLst>
          </p:cNvPr>
          <p:cNvSpPr txBox="1"/>
          <p:nvPr/>
        </p:nvSpPr>
        <p:spPr>
          <a:xfrm>
            <a:off x="637633" y="2502113"/>
            <a:ext cx="6096000" cy="68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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테스트의 지루함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B3C44-D7ED-4349-A810-A697C7DA80A9}"/>
              </a:ext>
            </a:extLst>
          </p:cNvPr>
          <p:cNvSpPr txBox="1"/>
          <p:nvPr/>
        </p:nvSpPr>
        <p:spPr>
          <a:xfrm>
            <a:off x="637633" y="3429000"/>
            <a:ext cx="6096000" cy="68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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검사의 한계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947524-6729-489B-A38C-4FD7944CDAFD}"/>
              </a:ext>
            </a:extLst>
          </p:cNvPr>
          <p:cNvSpPr txBox="1"/>
          <p:nvPr/>
        </p:nvSpPr>
        <p:spPr>
          <a:xfrm>
            <a:off x="6681786" y="4009637"/>
            <a:ext cx="970137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심리적 부담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46CFF73-7AE1-41D0-800D-439601AC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4529444"/>
            <a:ext cx="4876946" cy="6627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7B62FF-1082-44F2-A75A-06927916E83D}"/>
              </a:ext>
            </a:extLst>
          </p:cNvPr>
          <p:cNvSpPr txBox="1"/>
          <p:nvPr/>
        </p:nvSpPr>
        <p:spPr>
          <a:xfrm>
            <a:off x="7150105" y="4713078"/>
            <a:ext cx="3429145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심리검사를 피하고 미루는 원인이 됨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A44A346-3A8E-410D-AA05-D6D6EFCD9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42" y="2465347"/>
            <a:ext cx="1281014" cy="128101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E6E59B1-A1A6-4507-9762-C07D8E188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234" y="2528868"/>
            <a:ext cx="1281015" cy="128101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72445EE-36E0-4BAF-AA39-91E6C2419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78" y="2648140"/>
            <a:ext cx="1174231" cy="11742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539271D-47DF-46EA-AECB-15CC5E870D55}"/>
              </a:ext>
            </a:extLst>
          </p:cNvPr>
          <p:cNvSpPr txBox="1"/>
          <p:nvPr/>
        </p:nvSpPr>
        <p:spPr>
          <a:xfrm>
            <a:off x="637633" y="4218816"/>
            <a:ext cx="6096000" cy="68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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경제적 부담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91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CA159-C3CF-4EBD-A998-9DBE1C2DB409}"/>
              </a:ext>
            </a:extLst>
          </p:cNvPr>
          <p:cNvSpPr txBox="1"/>
          <p:nvPr/>
        </p:nvSpPr>
        <p:spPr>
          <a:xfrm>
            <a:off x="2431256" y="1720840"/>
            <a:ext cx="73294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ea typeface="G마켓 산스 Bold" panose="02000000000000000000" pitchFamily="50" charset="-127"/>
              </a:rPr>
              <a:t>아이디어를 통한</a:t>
            </a:r>
            <a:endParaRPr lang="en-US" altLang="ko-KR" sz="72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4000">
                    <a:srgbClr val="067D68"/>
                  </a:gs>
                </a:gsLst>
                <a:lin ang="0" scaled="0"/>
              </a:gradFill>
              <a:ea typeface="G마켓 산스 Bold" panose="02000000000000000000" pitchFamily="50" charset="-127"/>
            </a:endParaRPr>
          </a:p>
          <a:p>
            <a:r>
              <a:rPr lang="ko-KR" altLang="en-US" sz="72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ea typeface="G마켓 산스 Bold" panose="02000000000000000000" pitchFamily="50" charset="-127"/>
              </a:rPr>
              <a:t>문제 해결 방안 및</a:t>
            </a:r>
            <a:endParaRPr lang="en-US" altLang="ko-KR" sz="72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4000">
                    <a:srgbClr val="067D68"/>
                  </a:gs>
                </a:gsLst>
                <a:lin ang="0" scaled="0"/>
              </a:gradFill>
              <a:ea typeface="G마켓 산스 Bold" panose="02000000000000000000" pitchFamily="50" charset="-127"/>
            </a:endParaRPr>
          </a:p>
          <a:p>
            <a:r>
              <a:rPr lang="ko-KR" altLang="en-US" sz="72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ea typeface="G마켓 산스 Bold" panose="02000000000000000000" pitchFamily="50" charset="-127"/>
              </a:rPr>
              <a:t>구체화 방법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4790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861282-DE11-49D2-8FEE-B4F24CCC9228}"/>
              </a:ext>
            </a:extLst>
          </p:cNvPr>
          <p:cNvCxnSpPr>
            <a:cxnSpLocks/>
          </p:cNvCxnSpPr>
          <p:nvPr/>
        </p:nvCxnSpPr>
        <p:spPr>
          <a:xfrm>
            <a:off x="637633" y="283528"/>
            <a:ext cx="2160189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AAB2FE-4BED-4A55-B54D-8C8C7C0335A0}"/>
              </a:ext>
            </a:extLst>
          </p:cNvPr>
          <p:cNvGrpSpPr/>
          <p:nvPr/>
        </p:nvGrpSpPr>
        <p:grpSpPr>
          <a:xfrm>
            <a:off x="442348" y="283527"/>
            <a:ext cx="4814138" cy="740802"/>
            <a:chOff x="777388" y="2207817"/>
            <a:chExt cx="2553242" cy="39289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BA0B6C8-AFBC-4F75-9EA0-BDFAB2D959D8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553C7C-7C0E-4270-A65E-6A92553B52D1}"/>
                </a:ext>
              </a:extLst>
            </p:cNvPr>
            <p:cNvSpPr txBox="1"/>
            <p:nvPr/>
          </p:nvSpPr>
          <p:spPr>
            <a:xfrm>
              <a:off x="777388" y="2354535"/>
              <a:ext cx="2553242" cy="24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기존의 </a:t>
              </a: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Medium" panose="02000000000000000000" pitchFamily="50" charset="-127"/>
                  <a:ea typeface="G마켓 산스 Bold" panose="02000000000000000000" pitchFamily="50" charset="-127"/>
                </a:rPr>
                <a:t>불편한 점</a:t>
              </a: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개선한 테스트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18C7A65-14A4-4CAA-9898-8B60B5379C09}"/>
              </a:ext>
            </a:extLst>
          </p:cNvPr>
          <p:cNvSpPr txBox="1"/>
          <p:nvPr/>
        </p:nvSpPr>
        <p:spPr>
          <a:xfrm>
            <a:off x="637633" y="1591395"/>
            <a:ext cx="6096000" cy="68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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글로 된 검사방법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B15D5-D05D-48C5-B80D-36242F25EB75}"/>
              </a:ext>
            </a:extLst>
          </p:cNvPr>
          <p:cNvSpPr txBox="1"/>
          <p:nvPr/>
        </p:nvSpPr>
        <p:spPr>
          <a:xfrm>
            <a:off x="637633" y="2502113"/>
            <a:ext cx="6096000" cy="68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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테스트의 지루함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B3C44-D7ED-4349-A810-A697C7DA80A9}"/>
              </a:ext>
            </a:extLst>
          </p:cNvPr>
          <p:cNvSpPr txBox="1"/>
          <p:nvPr/>
        </p:nvSpPr>
        <p:spPr>
          <a:xfrm>
            <a:off x="637633" y="3429000"/>
            <a:ext cx="6096000" cy="68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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검사의 한계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947524-6729-489B-A38C-4FD7944CDAFD}"/>
              </a:ext>
            </a:extLst>
          </p:cNvPr>
          <p:cNvSpPr txBox="1"/>
          <p:nvPr/>
        </p:nvSpPr>
        <p:spPr>
          <a:xfrm>
            <a:off x="6681786" y="4009637"/>
            <a:ext cx="970137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심리적 부담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39271D-47DF-46EA-AECB-15CC5E870D55}"/>
              </a:ext>
            </a:extLst>
          </p:cNvPr>
          <p:cNvSpPr txBox="1"/>
          <p:nvPr/>
        </p:nvSpPr>
        <p:spPr>
          <a:xfrm>
            <a:off x="637633" y="4218816"/>
            <a:ext cx="6096000" cy="68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 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경제적 부담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BAD125-8C3B-40FC-B99C-207200D7273D}"/>
              </a:ext>
            </a:extLst>
          </p:cNvPr>
          <p:cNvSpPr txBox="1"/>
          <p:nvPr/>
        </p:nvSpPr>
        <p:spPr>
          <a:xfrm>
            <a:off x="5819233" y="1591395"/>
            <a:ext cx="6096000" cy="68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>
                <a:solidFill>
                  <a:srgbClr val="248C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 </a:t>
            </a:r>
            <a:r>
              <a:rPr lang="ko-KR" altLang="en-US" sz="2800" b="1" kern="0" spc="0" dirty="0">
                <a:solidFill>
                  <a:srgbClr val="248C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투사적 테스트 방법</a:t>
            </a:r>
            <a:endParaRPr lang="ko-KR" altLang="en-US" sz="1600" kern="0" spc="0" dirty="0">
              <a:solidFill>
                <a:srgbClr val="248C7A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E2631-B71F-4C67-B6F1-E33726E5EBA9}"/>
              </a:ext>
            </a:extLst>
          </p:cNvPr>
          <p:cNvSpPr txBox="1"/>
          <p:nvPr/>
        </p:nvSpPr>
        <p:spPr>
          <a:xfrm>
            <a:off x="5819233" y="2502113"/>
            <a:ext cx="6096000" cy="68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>
                <a:solidFill>
                  <a:srgbClr val="248C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 </a:t>
            </a:r>
            <a:r>
              <a:rPr lang="ko-KR" altLang="en-US" sz="2800" b="1" kern="0" spc="0" dirty="0">
                <a:solidFill>
                  <a:srgbClr val="248C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꾸미기 게임 형식의 진행</a:t>
            </a:r>
            <a:endParaRPr lang="ko-KR" altLang="en-US" sz="1600" kern="0" spc="0" dirty="0">
              <a:solidFill>
                <a:srgbClr val="248C7A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183F3-A56E-4B47-8446-AAB7C5AE9B1E}"/>
              </a:ext>
            </a:extLst>
          </p:cNvPr>
          <p:cNvSpPr txBox="1"/>
          <p:nvPr/>
        </p:nvSpPr>
        <p:spPr>
          <a:xfrm>
            <a:off x="5819233" y="3429000"/>
            <a:ext cx="6096000" cy="68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>
                <a:solidFill>
                  <a:srgbClr val="248C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 </a:t>
            </a:r>
            <a:r>
              <a:rPr lang="ko-KR" altLang="en-US" sz="2800" b="1" kern="0" spc="0" dirty="0">
                <a:solidFill>
                  <a:srgbClr val="248C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빠르고 다양한 검사를 한번에</a:t>
            </a:r>
            <a:endParaRPr lang="ko-KR" altLang="en-US" sz="1600" kern="0" spc="0" dirty="0">
              <a:solidFill>
                <a:srgbClr val="248C7A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E7C642-7776-4E31-A477-FE567EF4943F}"/>
              </a:ext>
            </a:extLst>
          </p:cNvPr>
          <p:cNvSpPr txBox="1"/>
          <p:nvPr/>
        </p:nvSpPr>
        <p:spPr>
          <a:xfrm>
            <a:off x="5819233" y="4218816"/>
            <a:ext cx="6096000" cy="68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>
                <a:solidFill>
                  <a:srgbClr val="248C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 </a:t>
            </a:r>
            <a:r>
              <a:rPr lang="ko-KR" altLang="en-US" sz="2800" b="1" kern="0" dirty="0">
                <a:solidFill>
                  <a:srgbClr val="248C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무료배포 및 빠른 진단결과</a:t>
            </a:r>
            <a:endParaRPr lang="ko-KR" altLang="en-US" sz="1600" kern="0" spc="0" dirty="0">
              <a:solidFill>
                <a:srgbClr val="248C7A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3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861282-DE11-49D2-8FEE-B4F24CCC9228}"/>
              </a:ext>
            </a:extLst>
          </p:cNvPr>
          <p:cNvCxnSpPr>
            <a:cxnSpLocks/>
          </p:cNvCxnSpPr>
          <p:nvPr/>
        </p:nvCxnSpPr>
        <p:spPr>
          <a:xfrm>
            <a:off x="637633" y="283528"/>
            <a:ext cx="2160189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AAB2FE-4BED-4A55-B54D-8C8C7C0335A0}"/>
              </a:ext>
            </a:extLst>
          </p:cNvPr>
          <p:cNvGrpSpPr/>
          <p:nvPr/>
        </p:nvGrpSpPr>
        <p:grpSpPr>
          <a:xfrm>
            <a:off x="442348" y="283527"/>
            <a:ext cx="3938899" cy="740802"/>
            <a:chOff x="777388" y="2207817"/>
            <a:chExt cx="2089047" cy="39289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BA0B6C8-AFBC-4F75-9EA0-BDFAB2D959D8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553C7C-7C0E-4270-A65E-6A92553B52D1}"/>
                </a:ext>
              </a:extLst>
            </p:cNvPr>
            <p:cNvSpPr txBox="1"/>
            <p:nvPr/>
          </p:nvSpPr>
          <p:spPr>
            <a:xfrm>
              <a:off x="777388" y="2354535"/>
              <a:ext cx="2089047" cy="24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객관적 검사 </a:t>
              </a:r>
              <a:r>
                <a:rPr lang="en-US" altLang="ko-KR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-&gt; </a:t>
              </a: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Medium" panose="02000000000000000000" pitchFamily="50" charset="-127"/>
                  <a:ea typeface="G마켓 산스 Bold" panose="02000000000000000000" pitchFamily="50" charset="-127"/>
                </a:rPr>
                <a:t>투사적 검사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4964C0-C6C5-4F2B-8506-719AD511ADC8}"/>
              </a:ext>
            </a:extLst>
          </p:cNvPr>
          <p:cNvSpPr txBox="1"/>
          <p:nvPr/>
        </p:nvSpPr>
        <p:spPr>
          <a:xfrm>
            <a:off x="468824" y="1538679"/>
            <a:ext cx="11254352" cy="2966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*객관적 검사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채점과정이 표준화가 되어있으며 해석 규준이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제시되어있는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검사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개인의 독특성 보다 개인마다 공통으로 지닌 특성을 기준으로 비교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평가함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검사자들이 사회적으로 바람직한 내용대로 반응할 수 있음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개인의 질적인 독특성에 대한 정보가 무시됨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06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861282-DE11-49D2-8FEE-B4F24CCC9228}"/>
              </a:ext>
            </a:extLst>
          </p:cNvPr>
          <p:cNvCxnSpPr>
            <a:cxnSpLocks/>
          </p:cNvCxnSpPr>
          <p:nvPr/>
        </p:nvCxnSpPr>
        <p:spPr>
          <a:xfrm>
            <a:off x="637633" y="283528"/>
            <a:ext cx="2160189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AAB2FE-4BED-4A55-B54D-8C8C7C0335A0}"/>
              </a:ext>
            </a:extLst>
          </p:cNvPr>
          <p:cNvGrpSpPr/>
          <p:nvPr/>
        </p:nvGrpSpPr>
        <p:grpSpPr>
          <a:xfrm>
            <a:off x="442348" y="283527"/>
            <a:ext cx="3938899" cy="740802"/>
            <a:chOff x="777388" y="2207817"/>
            <a:chExt cx="2089047" cy="39289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BA0B6C8-AFBC-4F75-9EA0-BDFAB2D959D8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553C7C-7C0E-4270-A65E-6A92553B52D1}"/>
                </a:ext>
              </a:extLst>
            </p:cNvPr>
            <p:cNvSpPr txBox="1"/>
            <p:nvPr/>
          </p:nvSpPr>
          <p:spPr>
            <a:xfrm>
              <a:off x="777388" y="2354535"/>
              <a:ext cx="2089047" cy="24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객관적 검사 </a:t>
              </a:r>
              <a:r>
                <a:rPr lang="en-US" altLang="ko-KR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-&gt; </a:t>
              </a: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Medium" panose="02000000000000000000" pitchFamily="50" charset="-127"/>
                  <a:ea typeface="G마켓 산스 Bold" panose="02000000000000000000" pitchFamily="50" charset="-127"/>
                </a:rPr>
                <a:t>투사적 검사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14C15DB-F138-4F6E-ABDF-37750C2122AF}"/>
              </a:ext>
            </a:extLst>
          </p:cNvPr>
          <p:cNvSpPr txBox="1"/>
          <p:nvPr/>
        </p:nvSpPr>
        <p:spPr>
          <a:xfrm>
            <a:off x="164024" y="1355035"/>
            <a:ext cx="11894626" cy="414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248C7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*투사적 검사</a:t>
            </a:r>
            <a:endParaRPr lang="ko-KR" altLang="en-US" sz="1400" kern="0" spc="0" dirty="0">
              <a:solidFill>
                <a:srgbClr val="248C7A"/>
              </a:solidFill>
              <a:effectLst/>
              <a:latin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비구조적 검사과제를 제시하여 개인의 다양한 반응을 제한 없이 허용하는 검사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무의식적 충동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감정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생각 및 태도를 외부로 전가함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모호한 검사 자극에 대한 수검자의 비의도적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자기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노출적인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반응이 나타남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수검자가 방어적으로 반응하는 것을 어느정도 차단할 수 있음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검사 자극 내용을 불분명하게 함으로써 막연한 자극을 통해 수감자가 자신의 </a:t>
            </a:r>
            <a:b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</a:b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내면적인 욕구나 성향을 외부에 자연스럽게 투사할 수 있도록 유도함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83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CA159-C3CF-4EBD-A998-9DBE1C2DB409}"/>
              </a:ext>
            </a:extLst>
          </p:cNvPr>
          <p:cNvSpPr txBox="1"/>
          <p:nvPr/>
        </p:nvSpPr>
        <p:spPr>
          <a:xfrm>
            <a:off x="4000500" y="2828835"/>
            <a:ext cx="4191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검토 배경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62443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861282-DE11-49D2-8FEE-B4F24CCC9228}"/>
              </a:ext>
            </a:extLst>
          </p:cNvPr>
          <p:cNvCxnSpPr>
            <a:cxnSpLocks/>
          </p:cNvCxnSpPr>
          <p:nvPr/>
        </p:nvCxnSpPr>
        <p:spPr>
          <a:xfrm>
            <a:off x="637633" y="283528"/>
            <a:ext cx="2160189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AAB2FE-4BED-4A55-B54D-8C8C7C0335A0}"/>
              </a:ext>
            </a:extLst>
          </p:cNvPr>
          <p:cNvGrpSpPr/>
          <p:nvPr/>
        </p:nvGrpSpPr>
        <p:grpSpPr>
          <a:xfrm>
            <a:off x="442348" y="283527"/>
            <a:ext cx="6587061" cy="740802"/>
            <a:chOff x="777388" y="2207817"/>
            <a:chExt cx="3493534" cy="39289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BA0B6C8-AFBC-4F75-9EA0-BDFAB2D959D8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553C7C-7C0E-4270-A65E-6A92553B52D1}"/>
                </a:ext>
              </a:extLst>
            </p:cNvPr>
            <p:cNvSpPr txBox="1"/>
            <p:nvPr/>
          </p:nvSpPr>
          <p:spPr>
            <a:xfrm>
              <a:off x="777388" y="2354535"/>
              <a:ext cx="3493534" cy="24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사람마다 다르게 생각하는 주제 선정 </a:t>
              </a:r>
              <a:r>
                <a:rPr lang="en-US" altLang="ko-KR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Medium" panose="02000000000000000000" pitchFamily="50" charset="-127"/>
                  <a:ea typeface="G마켓 산스 Bold" panose="02000000000000000000" pitchFamily="50" charset="-127"/>
                </a:rPr>
                <a:t>가구배치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10242" name="Picture 2" descr="Bedroom interior with furniture and decoration elements in blue theme Free Vector">
            <a:extLst>
              <a:ext uri="{FF2B5EF4-FFF2-40B4-BE49-F238E27FC236}">
                <a16:creationId xmlns:a16="http://schemas.microsoft.com/office/drawing/2014/main" id="{E8CA76D0-E2E0-4A8E-943D-244B20A19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42" y="1509713"/>
            <a:ext cx="5141492" cy="33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Many toys in the pink bedroom scene Free Vector">
            <a:extLst>
              <a:ext uri="{FF2B5EF4-FFF2-40B4-BE49-F238E27FC236}">
                <a16:creationId xmlns:a16="http://schemas.microsoft.com/office/drawing/2014/main" id="{FEE2615D-5DD9-4435-9BA4-C120AC04B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83" y="1480194"/>
            <a:ext cx="4714875" cy="244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Furniture for living room interior Free Vector">
            <a:extLst>
              <a:ext uri="{FF2B5EF4-FFF2-40B4-BE49-F238E27FC236}">
                <a16:creationId xmlns:a16="http://schemas.microsoft.com/office/drawing/2014/main" id="{F12681B0-1938-4695-858A-D9C85E25E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57662"/>
            <a:ext cx="59626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10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CA159-C3CF-4EBD-A998-9DBE1C2DB409}"/>
              </a:ext>
            </a:extLst>
          </p:cNvPr>
          <p:cNvSpPr txBox="1"/>
          <p:nvPr/>
        </p:nvSpPr>
        <p:spPr>
          <a:xfrm>
            <a:off x="1385887" y="2274838"/>
            <a:ext cx="94202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아이디어 구현을 위한 기술 분야 및 내용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4578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BA6F2F-D319-4C4F-B0C2-72944B9B60F5}"/>
              </a:ext>
            </a:extLst>
          </p:cNvPr>
          <p:cNvCxnSpPr>
            <a:cxnSpLocks/>
          </p:cNvCxnSpPr>
          <p:nvPr/>
        </p:nvCxnSpPr>
        <p:spPr>
          <a:xfrm>
            <a:off x="637633" y="283528"/>
            <a:ext cx="2160189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1EAC9-48AB-438F-91AE-A3DF9B395669}"/>
              </a:ext>
            </a:extLst>
          </p:cNvPr>
          <p:cNvGrpSpPr/>
          <p:nvPr/>
        </p:nvGrpSpPr>
        <p:grpSpPr>
          <a:xfrm>
            <a:off x="637633" y="283527"/>
            <a:ext cx="2160188" cy="740802"/>
            <a:chOff x="880960" y="2207817"/>
            <a:chExt cx="1145684" cy="392894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54B2C2C-B3C0-470C-9E21-D8D6C37F86D8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E28B32-9C76-4298-A79A-767FE3D84ADC}"/>
                </a:ext>
              </a:extLst>
            </p:cNvPr>
            <p:cNvSpPr txBox="1"/>
            <p:nvPr/>
          </p:nvSpPr>
          <p:spPr>
            <a:xfrm>
              <a:off x="880960" y="2354535"/>
              <a:ext cx="737270" cy="24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Medium" panose="02000000000000000000" pitchFamily="50" charset="-127"/>
                  <a:ea typeface="G마켓 산스 Bold" panose="02000000000000000000" pitchFamily="50" charset="-127"/>
                </a:rPr>
                <a:t>프로그램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08CFB5-2BDC-4351-8EC5-C89DC6B91E2C}"/>
              </a:ext>
            </a:extLst>
          </p:cNvPr>
          <p:cNvSpPr/>
          <p:nvPr/>
        </p:nvSpPr>
        <p:spPr>
          <a:xfrm>
            <a:off x="819150" y="1485900"/>
            <a:ext cx="3105150" cy="1276347"/>
          </a:xfrm>
          <a:prstGeom prst="roundRect">
            <a:avLst/>
          </a:prstGeom>
          <a:noFill/>
          <a:ln w="28575">
            <a:solidFill>
              <a:srgbClr val="248C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248C7A"/>
                </a:solidFill>
              </a:rPr>
              <a:t>프로그램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F4E1BE-4927-4E34-AA0B-7DFF47E6963D}"/>
              </a:ext>
            </a:extLst>
          </p:cNvPr>
          <p:cNvSpPr/>
          <p:nvPr/>
        </p:nvSpPr>
        <p:spPr>
          <a:xfrm>
            <a:off x="819150" y="3223818"/>
            <a:ext cx="3105150" cy="1276347"/>
          </a:xfrm>
          <a:prstGeom prst="roundRect">
            <a:avLst/>
          </a:prstGeom>
          <a:noFill/>
          <a:ln w="28575">
            <a:solidFill>
              <a:srgbClr val="248C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248C7A"/>
                </a:solidFill>
              </a:rPr>
              <a:t>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11C322E-8FBB-438A-BC26-6FAA8CF79B7A}"/>
              </a:ext>
            </a:extLst>
          </p:cNvPr>
          <p:cNvSpPr/>
          <p:nvPr/>
        </p:nvSpPr>
        <p:spPr>
          <a:xfrm>
            <a:off x="819150" y="4961736"/>
            <a:ext cx="3105150" cy="1276347"/>
          </a:xfrm>
          <a:prstGeom prst="roundRect">
            <a:avLst/>
          </a:prstGeom>
          <a:noFill/>
          <a:ln w="28575">
            <a:solidFill>
              <a:srgbClr val="248C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248C7A"/>
                </a:solidFill>
              </a:rPr>
              <a:t>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1F3A5-64AA-4139-BFF6-4719840069C4}"/>
              </a:ext>
            </a:extLst>
          </p:cNvPr>
          <p:cNvSpPr txBox="1"/>
          <p:nvPr/>
        </p:nvSpPr>
        <p:spPr>
          <a:xfrm>
            <a:off x="4133850" y="1737918"/>
            <a:ext cx="7658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485563"/>
                </a:solidFill>
              </a:rPr>
              <a:t>C# </a:t>
            </a:r>
            <a:r>
              <a:rPr lang="ko-KR" altLang="en-US" dirty="0">
                <a:solidFill>
                  <a:srgbClr val="485563"/>
                </a:solidFill>
              </a:rPr>
              <a:t>프로그램 중 호환이 좋은 </a:t>
            </a:r>
            <a:r>
              <a:rPr lang="en-US" altLang="ko-KR" dirty="0">
                <a:solidFill>
                  <a:srgbClr val="485563"/>
                </a:solidFill>
              </a:rPr>
              <a:t>.NET </a:t>
            </a:r>
            <a:r>
              <a:rPr lang="en-US" altLang="ko-KR" dirty="0" err="1">
                <a:solidFill>
                  <a:srgbClr val="485563"/>
                </a:solidFill>
              </a:rPr>
              <a:t>Framewolrk</a:t>
            </a:r>
            <a:r>
              <a:rPr lang="en-US" altLang="ko-KR" dirty="0">
                <a:solidFill>
                  <a:srgbClr val="485563"/>
                </a:solidFill>
              </a:rPr>
              <a:t> 4.0</a:t>
            </a:r>
            <a:r>
              <a:rPr lang="ko-KR" altLang="en-US" dirty="0">
                <a:solidFill>
                  <a:srgbClr val="485563"/>
                </a:solidFill>
              </a:rPr>
              <a:t>버전을 이용하여 제작</a:t>
            </a:r>
            <a:endParaRPr lang="en-US" altLang="ko-KR" dirty="0">
              <a:solidFill>
                <a:srgbClr val="48556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485563"/>
                </a:solidFill>
              </a:rPr>
              <a:t>Visualstudio2019 </a:t>
            </a:r>
            <a:r>
              <a:rPr lang="ko-KR" altLang="en-US" dirty="0">
                <a:solidFill>
                  <a:srgbClr val="485563"/>
                </a:solidFill>
              </a:rPr>
              <a:t>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1B808-D250-4A80-BC44-11E8E4A411B0}"/>
              </a:ext>
            </a:extLst>
          </p:cNvPr>
          <p:cNvSpPr txBox="1"/>
          <p:nvPr/>
        </p:nvSpPr>
        <p:spPr>
          <a:xfrm>
            <a:off x="4133850" y="3524250"/>
            <a:ext cx="7658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kern="0" spc="0" dirty="0" err="1">
                <a:solidFill>
                  <a:srgbClr val="48556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androidStudio</a:t>
            </a:r>
            <a:r>
              <a:rPr lang="ko-KR" altLang="en-US" sz="1800" kern="0" spc="0" dirty="0">
                <a:solidFill>
                  <a:srgbClr val="48556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제작</a:t>
            </a:r>
            <a:r>
              <a:rPr lang="en-US" altLang="ko-KR" sz="1800" kern="0" spc="0" dirty="0">
                <a:solidFill>
                  <a:srgbClr val="48556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48556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oreo</a:t>
            </a:r>
            <a:r>
              <a:rPr lang="ko-KR" altLang="en-US" sz="1800" kern="0" spc="0" dirty="0">
                <a:solidFill>
                  <a:srgbClr val="48556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r>
              <a:rPr lang="en-US" altLang="ko-KR" sz="1800" kern="0" spc="0" dirty="0">
                <a:solidFill>
                  <a:srgbClr val="48556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kern="0" dirty="0" err="1">
                <a:solidFill>
                  <a:srgbClr val="4855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r>
              <a:rPr lang="ko-KR" altLang="en-US" kern="0" dirty="0">
                <a:solidFill>
                  <a:srgbClr val="4855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이후 버전</a:t>
            </a:r>
            <a:endParaRPr lang="ko-KR" altLang="en-US" sz="1800" kern="0" spc="0" dirty="0">
              <a:solidFill>
                <a:srgbClr val="485563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822D4-F27A-43D0-A83F-DFF183640033}"/>
              </a:ext>
            </a:extLst>
          </p:cNvPr>
          <p:cNvSpPr txBox="1"/>
          <p:nvPr/>
        </p:nvSpPr>
        <p:spPr>
          <a:xfrm>
            <a:off x="4133850" y="5125916"/>
            <a:ext cx="7658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85563"/>
                </a:solidFill>
              </a:rPr>
              <a:t>웹에서도 구동이 가능한 프로그램 제작</a:t>
            </a:r>
            <a:endParaRPr lang="en-US" altLang="ko-KR" dirty="0">
              <a:solidFill>
                <a:srgbClr val="48556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kern="0" dirty="0">
                <a:solidFill>
                  <a:srgbClr val="485563"/>
                </a:solidFill>
                <a:latin typeface="함초롬바탕" panose="02030604000101010101" pitchFamily="18" charset="-127"/>
              </a:rPr>
              <a:t>동작은 자바스크립트로 구현</a:t>
            </a:r>
            <a:endParaRPr lang="ko-KR" altLang="en-US" sz="1800" kern="0" spc="0" dirty="0">
              <a:solidFill>
                <a:srgbClr val="485563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870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BA6F2F-D319-4C4F-B0C2-72944B9B60F5}"/>
              </a:ext>
            </a:extLst>
          </p:cNvPr>
          <p:cNvCxnSpPr>
            <a:cxnSpLocks/>
          </p:cNvCxnSpPr>
          <p:nvPr/>
        </p:nvCxnSpPr>
        <p:spPr>
          <a:xfrm>
            <a:off x="637633" y="283528"/>
            <a:ext cx="2160189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1EAC9-48AB-438F-91AE-A3DF9B395669}"/>
              </a:ext>
            </a:extLst>
          </p:cNvPr>
          <p:cNvGrpSpPr/>
          <p:nvPr/>
        </p:nvGrpSpPr>
        <p:grpSpPr>
          <a:xfrm>
            <a:off x="637633" y="283527"/>
            <a:ext cx="2160188" cy="740802"/>
            <a:chOff x="880960" y="2207817"/>
            <a:chExt cx="1145684" cy="392894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54B2C2C-B3C0-470C-9E21-D8D6C37F86D8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E28B32-9C76-4298-A79A-767FE3D84ADC}"/>
                </a:ext>
              </a:extLst>
            </p:cNvPr>
            <p:cNvSpPr txBox="1"/>
            <p:nvPr/>
          </p:nvSpPr>
          <p:spPr>
            <a:xfrm>
              <a:off x="880960" y="2354535"/>
              <a:ext cx="737270" cy="24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Medium" panose="02000000000000000000" pitchFamily="50" charset="-127"/>
                  <a:ea typeface="G마켓 산스 Bold" panose="02000000000000000000" pitchFamily="50" charset="-127"/>
                </a:rPr>
                <a:t>프로그램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17409" name="_x339934728">
            <a:extLst>
              <a:ext uri="{FF2B5EF4-FFF2-40B4-BE49-F238E27FC236}">
                <a16:creationId xmlns:a16="http://schemas.microsoft.com/office/drawing/2014/main" id="{BC297533-2391-4DA5-A6CE-9A2813FBE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56" y="1300964"/>
            <a:ext cx="8583094" cy="482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636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BA6F2F-D319-4C4F-B0C2-72944B9B60F5}"/>
              </a:ext>
            </a:extLst>
          </p:cNvPr>
          <p:cNvCxnSpPr>
            <a:cxnSpLocks/>
          </p:cNvCxnSpPr>
          <p:nvPr/>
        </p:nvCxnSpPr>
        <p:spPr>
          <a:xfrm>
            <a:off x="637633" y="283528"/>
            <a:ext cx="2160189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1EAC9-48AB-438F-91AE-A3DF9B395669}"/>
              </a:ext>
            </a:extLst>
          </p:cNvPr>
          <p:cNvGrpSpPr/>
          <p:nvPr/>
        </p:nvGrpSpPr>
        <p:grpSpPr>
          <a:xfrm>
            <a:off x="637633" y="283527"/>
            <a:ext cx="2160188" cy="740802"/>
            <a:chOff x="880960" y="2207817"/>
            <a:chExt cx="1145684" cy="392894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54B2C2C-B3C0-470C-9E21-D8D6C37F86D8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E28B32-9C76-4298-A79A-767FE3D84ADC}"/>
                </a:ext>
              </a:extLst>
            </p:cNvPr>
            <p:cNvSpPr txBox="1"/>
            <p:nvPr/>
          </p:nvSpPr>
          <p:spPr>
            <a:xfrm>
              <a:off x="880960" y="2354535"/>
              <a:ext cx="737270" cy="24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Medium" panose="02000000000000000000" pitchFamily="50" charset="-127"/>
                  <a:ea typeface="G마켓 산스 Bold" panose="02000000000000000000" pitchFamily="50" charset="-127"/>
                </a:rPr>
                <a:t>알고리즘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20481" name="_x580887392">
            <a:extLst>
              <a:ext uri="{FF2B5EF4-FFF2-40B4-BE49-F238E27FC236}">
                <a16:creationId xmlns:a16="http://schemas.microsoft.com/office/drawing/2014/main" id="{F5BFA000-A93C-4F8C-B31B-74799C53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93" y="1300964"/>
            <a:ext cx="10317014" cy="361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A8E067-10F2-4EB2-9B68-C271A4C3329E}"/>
              </a:ext>
            </a:extLst>
          </p:cNvPr>
          <p:cNvSpPr txBox="1"/>
          <p:nvPr/>
        </p:nvSpPr>
        <p:spPr>
          <a:xfrm>
            <a:off x="787563" y="5557036"/>
            <a:ext cx="10616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485563"/>
                </a:solidFill>
              </a:rPr>
              <a:t>* </a:t>
            </a:r>
            <a:r>
              <a:rPr lang="ko-KR" altLang="en-US" sz="2400" dirty="0">
                <a:solidFill>
                  <a:srgbClr val="485563"/>
                </a:solidFill>
              </a:rPr>
              <a:t>프로그램에 사용되는 모든 코드는 </a:t>
            </a:r>
            <a:r>
              <a:rPr lang="ko-KR" altLang="en-US" sz="2400" dirty="0">
                <a:solidFill>
                  <a:srgbClr val="248C7A"/>
                </a:solidFill>
              </a:rPr>
              <a:t>라이브러리를 사용하지 않고 </a:t>
            </a:r>
            <a:r>
              <a:rPr lang="ko-KR" altLang="en-US" sz="2400" dirty="0">
                <a:solidFill>
                  <a:srgbClr val="485563"/>
                </a:solidFill>
              </a:rPr>
              <a:t>직접 코딩함</a:t>
            </a:r>
          </a:p>
        </p:txBody>
      </p:sp>
    </p:spTree>
    <p:extLst>
      <p:ext uri="{BB962C8B-B14F-4D97-AF65-F5344CB8AC3E}">
        <p14:creationId xmlns:p14="http://schemas.microsoft.com/office/powerpoint/2010/main" val="1351156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CA159-C3CF-4EBD-A998-9DBE1C2DB409}"/>
              </a:ext>
            </a:extLst>
          </p:cNvPr>
          <p:cNvSpPr txBox="1"/>
          <p:nvPr/>
        </p:nvSpPr>
        <p:spPr>
          <a:xfrm>
            <a:off x="3017043" y="2828835"/>
            <a:ext cx="61579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00" spc="-15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세부 아이디어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3377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_x581642504">
            <a:extLst>
              <a:ext uri="{FF2B5EF4-FFF2-40B4-BE49-F238E27FC236}">
                <a16:creationId xmlns:a16="http://schemas.microsoft.com/office/drawing/2014/main" id="{FC6D91CA-8395-414D-A142-D589632E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07" y="1771650"/>
            <a:ext cx="894669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0F1869-5A64-4DAB-A45E-A332B5151DAD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FA493CCE-EC09-40BC-AC0B-B002F6A09615}"/>
              </a:ext>
            </a:extLst>
          </p:cNvPr>
          <p:cNvGrpSpPr/>
          <p:nvPr/>
        </p:nvGrpSpPr>
        <p:grpSpPr>
          <a:xfrm>
            <a:off x="637633" y="283527"/>
            <a:ext cx="2160188" cy="740802"/>
            <a:chOff x="880960" y="2207817"/>
            <a:chExt cx="1145684" cy="39289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6ECFCE0-097B-4764-AF84-BB9E04658AEC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159BB-7B3D-4371-BAB2-8A10C12BF670}"/>
                </a:ext>
              </a:extLst>
            </p:cNvPr>
            <p:cNvSpPr txBox="1"/>
            <p:nvPr/>
          </p:nvSpPr>
          <p:spPr>
            <a:xfrm>
              <a:off x="880960" y="2354535"/>
              <a:ext cx="390400" cy="24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Medium" panose="02000000000000000000" pitchFamily="50" charset="-127"/>
                  <a:ea typeface="G마켓 산스 Bold" panose="02000000000000000000" pitchFamily="50" charset="-127"/>
                </a:rPr>
                <a:t>CRR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933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0F1869-5A64-4DAB-A45E-A332B5151DAD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FA493CCE-EC09-40BC-AC0B-B002F6A09615}"/>
              </a:ext>
            </a:extLst>
          </p:cNvPr>
          <p:cNvGrpSpPr/>
          <p:nvPr/>
        </p:nvGrpSpPr>
        <p:grpSpPr>
          <a:xfrm>
            <a:off x="637633" y="283527"/>
            <a:ext cx="2160188" cy="740802"/>
            <a:chOff x="880960" y="2207817"/>
            <a:chExt cx="1145684" cy="39289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6ECFCE0-097B-4764-AF84-BB9E04658AEC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159BB-7B3D-4371-BAB2-8A10C12BF670}"/>
                </a:ext>
              </a:extLst>
            </p:cNvPr>
            <p:cNvSpPr txBox="1"/>
            <p:nvPr/>
          </p:nvSpPr>
          <p:spPr>
            <a:xfrm>
              <a:off x="880960" y="2354535"/>
              <a:ext cx="390400" cy="24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Medium" panose="02000000000000000000" pitchFamily="50" charset="-127"/>
                  <a:ea typeface="G마켓 산스 Bold" panose="02000000000000000000" pitchFamily="50" charset="-127"/>
                </a:rPr>
                <a:t>CRR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10" name="Google Shape;203;p23">
            <a:extLst>
              <a:ext uri="{FF2B5EF4-FFF2-40B4-BE49-F238E27FC236}">
                <a16:creationId xmlns:a16="http://schemas.microsoft.com/office/drawing/2014/main" id="{12AD586A-3F23-44D0-9CB8-E24F24731D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3901" t="16849" r="1673" b="69203"/>
          <a:stretch/>
        </p:blipFill>
        <p:spPr>
          <a:xfrm>
            <a:off x="6858350" y="2314237"/>
            <a:ext cx="2736300" cy="90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oogle Shape;207;p23">
            <a:extLst>
              <a:ext uri="{FF2B5EF4-FFF2-40B4-BE49-F238E27FC236}">
                <a16:creationId xmlns:a16="http://schemas.microsoft.com/office/drawing/2014/main" id="{B15C4D91-7090-4B41-88C0-495945D56069}"/>
              </a:ext>
            </a:extLst>
          </p:cNvPr>
          <p:cNvGraphicFramePr/>
          <p:nvPr/>
        </p:nvGraphicFramePr>
        <p:xfrm>
          <a:off x="1753525" y="4409538"/>
          <a:ext cx="8611100" cy="20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/>
                        <a:t>빈도수</a:t>
                      </a:r>
                      <a:endParaRPr sz="1800" b="1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/>
                        <a:t>첫번째</a:t>
                      </a:r>
                      <a:endParaRPr sz="1800" b="1" dirty="0"/>
                    </a:p>
                  </a:txBody>
                  <a:tcPr marL="91425" marR="91425" marT="914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두번째</a:t>
                      </a:r>
                      <a:endParaRPr sz="1800" b="1"/>
                    </a:p>
                  </a:txBody>
                  <a:tcPr marL="9142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세번째</a:t>
                      </a:r>
                      <a:endParaRPr sz="1800" b="1"/>
                    </a:p>
                  </a:txBody>
                  <a:tcPr marL="9142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000"/>
                        </a:spcBef>
                        <a:spcAft>
                          <a:spcPts val="300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18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자기표현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기본성격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상황에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반응</a:t>
                      </a:r>
                      <a:endParaRPr sz="1800" dirty="0"/>
                    </a:p>
                  </a:txBody>
                  <a:tcPr marL="182875" marR="91425" marT="914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4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현재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무의식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욕구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 (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육체적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정신적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정서적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4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자신의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목표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성취하기위한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방법</a:t>
                      </a:r>
                      <a:endParaRPr sz="1800" dirty="0"/>
                    </a:p>
                  </a:txBody>
                  <a:tcPr marL="18287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Google Shape;208;p23">
            <a:extLst>
              <a:ext uri="{FF2B5EF4-FFF2-40B4-BE49-F238E27FC236}">
                <a16:creationId xmlns:a16="http://schemas.microsoft.com/office/drawing/2014/main" id="{12C6536B-6E19-44B1-B91F-DBB5184F32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475" y="1634801"/>
            <a:ext cx="3548506" cy="196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209;p23">
            <a:extLst>
              <a:ext uri="{FF2B5EF4-FFF2-40B4-BE49-F238E27FC236}">
                <a16:creationId xmlns:a16="http://schemas.microsoft.com/office/drawing/2014/main" id="{4A9AA36E-020F-4A96-89A5-0C831F1E2AF3}"/>
              </a:ext>
            </a:extLst>
          </p:cNvPr>
          <p:cNvCxnSpPr>
            <a:stCxn id="20" idx="3"/>
          </p:cNvCxnSpPr>
          <p:nvPr/>
        </p:nvCxnSpPr>
        <p:spPr>
          <a:xfrm>
            <a:off x="5732400" y="2052625"/>
            <a:ext cx="3185400" cy="466500"/>
          </a:xfrm>
          <a:prstGeom prst="bentConnector3">
            <a:avLst>
              <a:gd name="adj1" fmla="val 99999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11;p23">
            <a:extLst>
              <a:ext uri="{FF2B5EF4-FFF2-40B4-BE49-F238E27FC236}">
                <a16:creationId xmlns:a16="http://schemas.microsoft.com/office/drawing/2014/main" id="{AEBAC177-458C-4E90-A784-C939D849409C}"/>
              </a:ext>
            </a:extLst>
          </p:cNvPr>
          <p:cNvCxnSpPr/>
          <p:nvPr/>
        </p:nvCxnSpPr>
        <p:spPr>
          <a:xfrm rot="10800000" flipH="1">
            <a:off x="5336400" y="2974000"/>
            <a:ext cx="2841600" cy="911400"/>
          </a:xfrm>
          <a:prstGeom prst="bentConnector3">
            <a:avLst>
              <a:gd name="adj1" fmla="val 99996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212;p23">
            <a:extLst>
              <a:ext uri="{FF2B5EF4-FFF2-40B4-BE49-F238E27FC236}">
                <a16:creationId xmlns:a16="http://schemas.microsoft.com/office/drawing/2014/main" id="{7C6826D0-E4D9-4871-A0C4-C0A17B76792D}"/>
              </a:ext>
            </a:extLst>
          </p:cNvPr>
          <p:cNvCxnSpPr/>
          <p:nvPr/>
        </p:nvCxnSpPr>
        <p:spPr>
          <a:xfrm rot="10800000">
            <a:off x="2813050" y="3303700"/>
            <a:ext cx="2583300" cy="581700"/>
          </a:xfrm>
          <a:prstGeom prst="bentConnector3">
            <a:avLst>
              <a:gd name="adj1" fmla="val 10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13;p23">
            <a:extLst>
              <a:ext uri="{FF2B5EF4-FFF2-40B4-BE49-F238E27FC236}">
                <a16:creationId xmlns:a16="http://schemas.microsoft.com/office/drawing/2014/main" id="{0C3FF46C-D673-4BCD-96D4-5C030CD0332B}"/>
              </a:ext>
            </a:extLst>
          </p:cNvPr>
          <p:cNvCxnSpPr/>
          <p:nvPr/>
        </p:nvCxnSpPr>
        <p:spPr>
          <a:xfrm rot="10800000" flipH="1">
            <a:off x="4606750" y="2947175"/>
            <a:ext cx="2788500" cy="625200"/>
          </a:xfrm>
          <a:prstGeom prst="bentConnector3">
            <a:avLst>
              <a:gd name="adj1" fmla="val 99614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214;p23">
            <a:extLst>
              <a:ext uri="{FF2B5EF4-FFF2-40B4-BE49-F238E27FC236}">
                <a16:creationId xmlns:a16="http://schemas.microsoft.com/office/drawing/2014/main" id="{0276926F-6B61-465D-AB31-1C4619A88EA1}"/>
              </a:ext>
            </a:extLst>
          </p:cNvPr>
          <p:cNvCxnSpPr/>
          <p:nvPr/>
        </p:nvCxnSpPr>
        <p:spPr>
          <a:xfrm rot="10800000">
            <a:off x="4602050" y="3319400"/>
            <a:ext cx="2228400" cy="252900"/>
          </a:xfrm>
          <a:prstGeom prst="bentConnector3">
            <a:avLst>
              <a:gd name="adj1" fmla="val 99294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15;p23">
            <a:extLst>
              <a:ext uri="{FF2B5EF4-FFF2-40B4-BE49-F238E27FC236}">
                <a16:creationId xmlns:a16="http://schemas.microsoft.com/office/drawing/2014/main" id="{C0ECD9EC-5E0B-4596-8196-82685AD2A544}"/>
              </a:ext>
            </a:extLst>
          </p:cNvPr>
          <p:cNvSpPr txBox="1"/>
          <p:nvPr/>
        </p:nvSpPr>
        <p:spPr>
          <a:xfrm>
            <a:off x="4445175" y="2815700"/>
            <a:ext cx="5916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16;p23">
            <a:extLst>
              <a:ext uri="{FF2B5EF4-FFF2-40B4-BE49-F238E27FC236}">
                <a16:creationId xmlns:a16="http://schemas.microsoft.com/office/drawing/2014/main" id="{F34C3B6B-9982-4AC8-9A04-B04DF7EA3ACE}"/>
              </a:ext>
            </a:extLst>
          </p:cNvPr>
          <p:cNvSpPr txBox="1"/>
          <p:nvPr/>
        </p:nvSpPr>
        <p:spPr>
          <a:xfrm>
            <a:off x="2641550" y="2815700"/>
            <a:ext cx="5916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10;p23">
            <a:extLst>
              <a:ext uri="{FF2B5EF4-FFF2-40B4-BE49-F238E27FC236}">
                <a16:creationId xmlns:a16="http://schemas.microsoft.com/office/drawing/2014/main" id="{905F7A71-5DB1-4BC4-AE99-6EBB30590F05}"/>
              </a:ext>
            </a:extLst>
          </p:cNvPr>
          <p:cNvSpPr txBox="1"/>
          <p:nvPr/>
        </p:nvSpPr>
        <p:spPr>
          <a:xfrm>
            <a:off x="5336400" y="1791025"/>
            <a:ext cx="39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5094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0F1869-5A64-4DAB-A45E-A332B5151DAD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FA493CCE-EC09-40BC-AC0B-B002F6A09615}"/>
              </a:ext>
            </a:extLst>
          </p:cNvPr>
          <p:cNvGrpSpPr/>
          <p:nvPr/>
        </p:nvGrpSpPr>
        <p:grpSpPr>
          <a:xfrm>
            <a:off x="637633" y="283527"/>
            <a:ext cx="2160188" cy="740802"/>
            <a:chOff x="880960" y="2207817"/>
            <a:chExt cx="1145684" cy="39289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6ECFCE0-097B-4764-AF84-BB9E04658AEC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159BB-7B3D-4371-BAB2-8A10C12BF670}"/>
                </a:ext>
              </a:extLst>
            </p:cNvPr>
            <p:cNvSpPr txBox="1"/>
            <p:nvPr/>
          </p:nvSpPr>
          <p:spPr>
            <a:xfrm>
              <a:off x="880960" y="2354535"/>
              <a:ext cx="390400" cy="24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Medium" panose="02000000000000000000" pitchFamily="50" charset="-127"/>
                  <a:ea typeface="G마켓 산스 Bold" panose="02000000000000000000" pitchFamily="50" charset="-127"/>
                </a:rPr>
                <a:t>CRR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23553" name="_x581642504">
            <a:extLst>
              <a:ext uri="{FF2B5EF4-FFF2-40B4-BE49-F238E27FC236}">
                <a16:creationId xmlns:a16="http://schemas.microsoft.com/office/drawing/2014/main" id="{A9336BBB-720B-42AF-B0E8-064D5DBC7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077" y="1524000"/>
            <a:ext cx="8013845" cy="437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93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0F1869-5A64-4DAB-A45E-A332B5151DAD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FA493CCE-EC09-40BC-AC0B-B002F6A09615}"/>
              </a:ext>
            </a:extLst>
          </p:cNvPr>
          <p:cNvGrpSpPr/>
          <p:nvPr/>
        </p:nvGrpSpPr>
        <p:grpSpPr>
          <a:xfrm>
            <a:off x="637633" y="283527"/>
            <a:ext cx="2160188" cy="740802"/>
            <a:chOff x="880960" y="2207817"/>
            <a:chExt cx="1145684" cy="39289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6ECFCE0-097B-4764-AF84-BB9E04658AEC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159BB-7B3D-4371-BAB2-8A10C12BF670}"/>
                </a:ext>
              </a:extLst>
            </p:cNvPr>
            <p:cNvSpPr txBox="1"/>
            <p:nvPr/>
          </p:nvSpPr>
          <p:spPr>
            <a:xfrm>
              <a:off x="880960" y="2354535"/>
              <a:ext cx="452224" cy="24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Medium" panose="02000000000000000000" pitchFamily="50" charset="-127"/>
                  <a:ea typeface="G마켓 산스 Bold" panose="02000000000000000000" pitchFamily="50" charset="-127"/>
                </a:rPr>
                <a:t>MBTI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A3E57538-C7E6-4CA8-8B71-DB14D0CC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581643800">
            <a:extLst>
              <a:ext uri="{FF2B5EF4-FFF2-40B4-BE49-F238E27FC236}">
                <a16:creationId xmlns:a16="http://schemas.microsoft.com/office/drawing/2014/main" id="{9FC8CBAC-476F-4D68-9B0F-D822E72E7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2"/>
          <a:stretch>
            <a:fillRect/>
          </a:stretch>
        </p:blipFill>
        <p:spPr bwMode="auto">
          <a:xfrm>
            <a:off x="1930733" y="1562100"/>
            <a:ext cx="8330534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6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Doctors doing medical research on human brain and testing blood samples. Free Vector">
            <a:extLst>
              <a:ext uri="{FF2B5EF4-FFF2-40B4-BE49-F238E27FC236}">
                <a16:creationId xmlns:a16="http://schemas.microsoft.com/office/drawing/2014/main" id="{D5632A4F-6C08-4EC9-97FE-F1910FD7D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" r="3306"/>
          <a:stretch/>
        </p:blipFill>
        <p:spPr bwMode="auto">
          <a:xfrm>
            <a:off x="2911523" y="1073314"/>
            <a:ext cx="6368953" cy="4711372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754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0F1869-5A64-4DAB-A45E-A332B5151DAD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FA493CCE-EC09-40BC-AC0B-B002F6A09615}"/>
              </a:ext>
            </a:extLst>
          </p:cNvPr>
          <p:cNvGrpSpPr/>
          <p:nvPr/>
        </p:nvGrpSpPr>
        <p:grpSpPr>
          <a:xfrm>
            <a:off x="637633" y="283527"/>
            <a:ext cx="2160188" cy="740802"/>
            <a:chOff x="880960" y="2207817"/>
            <a:chExt cx="1145684" cy="39289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6ECFCE0-097B-4764-AF84-BB9E04658AEC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159BB-7B3D-4371-BAB2-8A10C12BF670}"/>
                </a:ext>
              </a:extLst>
            </p:cNvPr>
            <p:cNvSpPr txBox="1"/>
            <p:nvPr/>
          </p:nvSpPr>
          <p:spPr>
            <a:xfrm>
              <a:off x="880960" y="2354535"/>
              <a:ext cx="452224" cy="24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Medium" panose="02000000000000000000" pitchFamily="50" charset="-127"/>
                  <a:ea typeface="G마켓 산스 Bold" panose="02000000000000000000" pitchFamily="50" charset="-127"/>
                </a:rPr>
                <a:t>MBTI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A3E57538-C7E6-4CA8-8B71-DB14D0CC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A1B48-E4EB-472C-A797-5685B7092912}"/>
              </a:ext>
            </a:extLst>
          </p:cNvPr>
          <p:cNvSpPr txBox="1"/>
          <p:nvPr/>
        </p:nvSpPr>
        <p:spPr>
          <a:xfrm>
            <a:off x="1381125" y="1127293"/>
            <a:ext cx="942975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대상 사이의 거리를 측정하는 데에는 </a:t>
            </a:r>
            <a:r>
              <a:rPr lang="ko-KR" altLang="en-US" sz="1800" kern="0" spc="0" dirty="0">
                <a:solidFill>
                  <a:srgbClr val="248C7A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유클리드 무게중심 계산법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을 사용함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26625" name="_x581643800">
            <a:extLst>
              <a:ext uri="{FF2B5EF4-FFF2-40B4-BE49-F238E27FC236}">
                <a16:creationId xmlns:a16="http://schemas.microsoft.com/office/drawing/2014/main" id="{27B9AA71-16A7-423F-A8FF-29B35A3D6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88" y="2708275"/>
            <a:ext cx="8743024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99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0F1869-5A64-4DAB-A45E-A332B5151DAD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FA493CCE-EC09-40BC-AC0B-B002F6A09615}"/>
              </a:ext>
            </a:extLst>
          </p:cNvPr>
          <p:cNvGrpSpPr/>
          <p:nvPr/>
        </p:nvGrpSpPr>
        <p:grpSpPr>
          <a:xfrm>
            <a:off x="637633" y="283527"/>
            <a:ext cx="2160188" cy="740802"/>
            <a:chOff x="880960" y="2207817"/>
            <a:chExt cx="1145684" cy="392894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6ECFCE0-097B-4764-AF84-BB9E04658AEC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159BB-7B3D-4371-BAB2-8A10C12BF670}"/>
                </a:ext>
              </a:extLst>
            </p:cNvPr>
            <p:cNvSpPr txBox="1"/>
            <p:nvPr/>
          </p:nvSpPr>
          <p:spPr>
            <a:xfrm>
              <a:off x="880960" y="2354535"/>
              <a:ext cx="489020" cy="24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Medium" panose="02000000000000000000" pitchFamily="50" charset="-127"/>
                  <a:ea typeface="G마켓 산스 Bold" panose="02000000000000000000" pitchFamily="50" charset="-127"/>
                </a:rPr>
                <a:t>Fuzzy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A3E57538-C7E6-4CA8-8B71-DB14D0CC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A1B48-E4EB-472C-A797-5685B7092912}"/>
              </a:ext>
            </a:extLst>
          </p:cNvPr>
          <p:cNvSpPr txBox="1"/>
          <p:nvPr/>
        </p:nvSpPr>
        <p:spPr>
          <a:xfrm>
            <a:off x="1381125" y="1127293"/>
            <a:ext cx="942975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밀집되어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’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분산되어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＇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등의 </a:t>
            </a:r>
            <a:r>
              <a:rPr lang="ko-KR" altLang="en-US" kern="0" dirty="0">
                <a:solidFill>
                  <a:srgbClr val="248C7A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애매한 단어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를 판단하기  위하여 퍼지논리가 작용됨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F062C-A820-4FBB-926D-9BA05B0E670F}"/>
              </a:ext>
            </a:extLst>
          </p:cNvPr>
          <p:cNvSpPr txBox="1"/>
          <p:nvPr/>
        </p:nvSpPr>
        <p:spPr>
          <a:xfrm>
            <a:off x="1559681" y="2528176"/>
            <a:ext cx="8486775" cy="2161746"/>
          </a:xfrm>
          <a:prstGeom prst="rect">
            <a:avLst/>
          </a:prstGeom>
          <a:ln>
            <a:solidFill>
              <a:srgbClr val="248C7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90500" marR="0" indent="381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*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Fuzzy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논리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190500" marR="0" indent="381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불분명한 상태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모호한 상태를 참 혹은 거짓의 이진 논리에서 벗어난 </a:t>
            </a:r>
            <a:b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다치성으로 표현하는 논리 개념이다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퍼지 논리는 근사치나 주관적 값을 </a:t>
            </a:r>
            <a:b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사용하는 규칙들을 생성함으로써 부정확함을 표현할 수 있는 규칙 기반기술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90500" marR="0" indent="381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1625D-D412-499A-B0D3-BA387ED06C7C}"/>
              </a:ext>
            </a:extLst>
          </p:cNvPr>
          <p:cNvSpPr txBox="1"/>
          <p:nvPr/>
        </p:nvSpPr>
        <p:spPr>
          <a:xfrm>
            <a:off x="2105025" y="4856938"/>
            <a:ext cx="942975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Fuzzy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기술은 퍼지화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–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퍼지추론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–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비 퍼지화 과정을 거쳐 사용됨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757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9"/>
          <p:cNvGrpSpPr/>
          <p:nvPr/>
        </p:nvGrpSpPr>
        <p:grpSpPr>
          <a:xfrm>
            <a:off x="3288862" y="1382400"/>
            <a:ext cx="5415934" cy="4622726"/>
            <a:chOff x="1764862" y="1382400"/>
            <a:chExt cx="5415934" cy="4622726"/>
          </a:xfrm>
        </p:grpSpPr>
        <p:sp>
          <p:nvSpPr>
            <p:cNvPr id="281" name="Google Shape;281;p29"/>
            <p:cNvSpPr txBox="1"/>
            <p:nvPr/>
          </p:nvSpPr>
          <p:spPr>
            <a:xfrm>
              <a:off x="5119725" y="2914025"/>
              <a:ext cx="7536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82" name="Google Shape;28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64862" y="1382400"/>
              <a:ext cx="5415934" cy="4622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29"/>
            <p:cNvSpPr txBox="1"/>
            <p:nvPr/>
          </p:nvSpPr>
          <p:spPr>
            <a:xfrm>
              <a:off x="2885425" y="2509431"/>
              <a:ext cx="509100" cy="6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2400"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algn="ctr"/>
              <a:r>
                <a:rPr 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●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p29"/>
            <p:cNvSpPr txBox="1"/>
            <p:nvPr/>
          </p:nvSpPr>
          <p:spPr>
            <a:xfrm>
              <a:off x="3211500" y="2717400"/>
              <a:ext cx="1360500" cy="7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(125,325)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0E2DBA-77C1-4C2F-A8C2-A2267C1193BF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B794C-0FCD-4620-85F0-9AE1EA52C7EA}"/>
              </a:ext>
            </a:extLst>
          </p:cNvPr>
          <p:cNvSpPr txBox="1"/>
          <p:nvPr/>
        </p:nvSpPr>
        <p:spPr>
          <a:xfrm>
            <a:off x="637633" y="560164"/>
            <a:ext cx="922048" cy="464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Fuzzy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2381A4-5CE8-46F0-8EBF-E566BB5C46B4}"/>
              </a:ext>
            </a:extLst>
          </p:cNvPr>
          <p:cNvSpPr txBox="1"/>
          <p:nvPr/>
        </p:nvSpPr>
        <p:spPr>
          <a:xfrm>
            <a:off x="4735500" y="6132626"/>
            <a:ext cx="6096000" cy="47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가구 배치 화면 패널 상태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0E2DBA-77C1-4C2F-A8C2-A2267C1193BF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B794C-0FCD-4620-85F0-9AE1EA52C7EA}"/>
              </a:ext>
            </a:extLst>
          </p:cNvPr>
          <p:cNvSpPr txBox="1"/>
          <p:nvPr/>
        </p:nvSpPr>
        <p:spPr>
          <a:xfrm>
            <a:off x="637633" y="560164"/>
            <a:ext cx="922048" cy="464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Fuzzy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2381A4-5CE8-46F0-8EBF-E566BB5C46B4}"/>
              </a:ext>
            </a:extLst>
          </p:cNvPr>
          <p:cNvSpPr txBox="1"/>
          <p:nvPr/>
        </p:nvSpPr>
        <p:spPr>
          <a:xfrm>
            <a:off x="4735500" y="6018326"/>
            <a:ext cx="6096000" cy="47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퍼치화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단계 및 퍼지 함수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28673" name="_x103461064">
            <a:extLst>
              <a:ext uri="{FF2B5EF4-FFF2-40B4-BE49-F238E27FC236}">
                <a16:creationId xmlns:a16="http://schemas.microsoft.com/office/drawing/2014/main" id="{0B88E0D9-9ABD-46B9-9298-3717DB053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562385"/>
            <a:ext cx="5534815" cy="403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8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0E2DBA-77C1-4C2F-A8C2-A2267C1193BF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B794C-0FCD-4620-85F0-9AE1EA52C7EA}"/>
              </a:ext>
            </a:extLst>
          </p:cNvPr>
          <p:cNvSpPr txBox="1"/>
          <p:nvPr/>
        </p:nvSpPr>
        <p:spPr>
          <a:xfrm>
            <a:off x="637633" y="560164"/>
            <a:ext cx="922048" cy="464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Fuzzy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0721" name="_x581643800">
            <a:extLst>
              <a:ext uri="{FF2B5EF4-FFF2-40B4-BE49-F238E27FC236}">
                <a16:creationId xmlns:a16="http://schemas.microsoft.com/office/drawing/2014/main" id="{0810B0C8-DE06-495A-B993-E7ADB2BFF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6" b="14267"/>
          <a:stretch>
            <a:fillRect/>
          </a:stretch>
        </p:blipFill>
        <p:spPr bwMode="auto">
          <a:xfrm>
            <a:off x="2931171" y="1739699"/>
            <a:ext cx="5980702" cy="337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B2EDD7-8ACA-46F0-A5A0-8A1372370E72}"/>
              </a:ext>
            </a:extLst>
          </p:cNvPr>
          <p:cNvSpPr txBox="1"/>
          <p:nvPr/>
        </p:nvSpPr>
        <p:spPr>
          <a:xfrm>
            <a:off x="3048000" y="5649045"/>
            <a:ext cx="6096000" cy="47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퍼지추론 단계에서 각 모서리에 대한 소속도의 퍼지 추론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59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0E2DBA-77C1-4C2F-A8C2-A2267C1193BF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B794C-0FCD-4620-85F0-9AE1EA52C7EA}"/>
              </a:ext>
            </a:extLst>
          </p:cNvPr>
          <p:cNvSpPr txBox="1"/>
          <p:nvPr/>
        </p:nvSpPr>
        <p:spPr>
          <a:xfrm>
            <a:off x="637633" y="560164"/>
            <a:ext cx="922048" cy="464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Fuzzy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2EDD7-8ACA-46F0-A5A0-8A1372370E72}"/>
              </a:ext>
            </a:extLst>
          </p:cNvPr>
          <p:cNvSpPr txBox="1"/>
          <p:nvPr/>
        </p:nvSpPr>
        <p:spPr>
          <a:xfrm>
            <a:off x="2476500" y="5858595"/>
            <a:ext cx="8477250" cy="47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 퍼지화 단계에서 퍼지 추론에서 나온 결과를 퍼지 함수로 나타낸 것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33793" name="_x581182608">
            <a:extLst>
              <a:ext uri="{FF2B5EF4-FFF2-40B4-BE49-F238E27FC236}">
                <a16:creationId xmlns:a16="http://schemas.microsoft.com/office/drawing/2014/main" id="{F8F73BD3-384C-46E2-8566-7589390FD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"/>
          <a:stretch>
            <a:fillRect/>
          </a:stretch>
        </p:blipFill>
        <p:spPr bwMode="auto">
          <a:xfrm>
            <a:off x="3562350" y="1221413"/>
            <a:ext cx="4343400" cy="408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CA159-C3CF-4EBD-A998-9DBE1C2DB409}"/>
              </a:ext>
            </a:extLst>
          </p:cNvPr>
          <p:cNvSpPr txBox="1"/>
          <p:nvPr/>
        </p:nvSpPr>
        <p:spPr>
          <a:xfrm>
            <a:off x="3398043" y="1720840"/>
            <a:ext cx="61579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00" spc="-150" err="1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체험판</a:t>
            </a:r>
            <a:r>
              <a:rPr lang="ko-KR" altLang="en-US" sz="72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프로그램</a:t>
            </a:r>
            <a:endParaRPr lang="en-US" altLang="ko-KR" sz="72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4000">
                    <a:srgbClr val="067D68"/>
                  </a:gs>
                </a:gsLst>
                <a:lin ang="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72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ea typeface="G마켓 산스 Bold" panose="02000000000000000000" pitchFamily="50" charset="-127"/>
              </a:rPr>
              <a:t>제작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94525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0E2DBA-77C1-4C2F-A8C2-A2267C1193BF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B794C-0FCD-4620-85F0-9AE1EA52C7EA}"/>
              </a:ext>
            </a:extLst>
          </p:cNvPr>
          <p:cNvSpPr txBox="1"/>
          <p:nvPr/>
        </p:nvSpPr>
        <p:spPr>
          <a:xfrm>
            <a:off x="637633" y="560164"/>
            <a:ext cx="2396810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체험판</a:t>
            </a: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4817" name="_x580394368">
            <a:extLst>
              <a:ext uri="{FF2B5EF4-FFF2-40B4-BE49-F238E27FC236}">
                <a16:creationId xmlns:a16="http://schemas.microsoft.com/office/drawing/2014/main" id="{86FA366B-8496-4EB3-A79A-FFC865A0C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22" y="1300966"/>
            <a:ext cx="9384647" cy="488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F97EA3-B0F9-4363-99F2-CAE34F9B8517}"/>
              </a:ext>
            </a:extLst>
          </p:cNvPr>
          <p:cNvSpPr txBox="1"/>
          <p:nvPr/>
        </p:nvSpPr>
        <p:spPr>
          <a:xfrm>
            <a:off x="3048000" y="6183536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체험판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프로그램 초기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가구 배치 완료화면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0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0E2DBA-77C1-4C2F-A8C2-A2267C1193BF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F97EA3-B0F9-4363-99F2-CAE34F9B8517}"/>
              </a:ext>
            </a:extLst>
          </p:cNvPr>
          <p:cNvSpPr txBox="1"/>
          <p:nvPr/>
        </p:nvSpPr>
        <p:spPr>
          <a:xfrm>
            <a:off x="1990725" y="6169240"/>
            <a:ext cx="821055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색상 지정 완료 화면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) / CRR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임시 결과 화면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상단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) 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결과 화면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하단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35841" name="_x580394368">
            <a:extLst>
              <a:ext uri="{FF2B5EF4-FFF2-40B4-BE49-F238E27FC236}">
                <a16:creationId xmlns:a16="http://schemas.microsoft.com/office/drawing/2014/main" id="{606BAF87-FDA8-42AB-A7ED-98814AA68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65" y="1300966"/>
            <a:ext cx="7611270" cy="444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33774B-CFC2-4987-925B-3880D43F80C4}"/>
              </a:ext>
            </a:extLst>
          </p:cNvPr>
          <p:cNvSpPr txBox="1"/>
          <p:nvPr/>
        </p:nvSpPr>
        <p:spPr>
          <a:xfrm>
            <a:off x="637633" y="560164"/>
            <a:ext cx="2396810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체험판</a:t>
            </a: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74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CA159-C3CF-4EBD-A998-9DBE1C2DB409}"/>
              </a:ext>
            </a:extLst>
          </p:cNvPr>
          <p:cNvSpPr txBox="1"/>
          <p:nvPr/>
        </p:nvSpPr>
        <p:spPr>
          <a:xfrm>
            <a:off x="3842146" y="2828835"/>
            <a:ext cx="4507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00" spc="-15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기대 효과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897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사람을 이해하는 하나의 방법, MBTI - 문화&amp;라이프 - 대한민국청소년기자단">
            <a:extLst>
              <a:ext uri="{FF2B5EF4-FFF2-40B4-BE49-F238E27FC236}">
                <a16:creationId xmlns:a16="http://schemas.microsoft.com/office/drawing/2014/main" id="{7CE659F4-C398-4478-889D-06048ADB4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41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0E2DBA-77C1-4C2F-A8C2-A2267C1193BF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B794C-0FCD-4620-85F0-9AE1EA52C7EA}"/>
              </a:ext>
            </a:extLst>
          </p:cNvPr>
          <p:cNvSpPr txBox="1"/>
          <p:nvPr/>
        </p:nvSpPr>
        <p:spPr>
          <a:xfrm>
            <a:off x="637633" y="560164"/>
            <a:ext cx="1390124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기대효과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37EA82-EC60-4A4F-8BCE-1667A1786235}"/>
              </a:ext>
            </a:extLst>
          </p:cNvPr>
          <p:cNvSpPr/>
          <p:nvPr/>
        </p:nvSpPr>
        <p:spPr>
          <a:xfrm>
            <a:off x="1066800" y="1905000"/>
            <a:ext cx="4572000" cy="2362180"/>
          </a:xfrm>
          <a:prstGeom prst="roundRect">
            <a:avLst/>
          </a:prstGeom>
          <a:noFill/>
          <a:ln>
            <a:solidFill>
              <a:srgbClr val="248C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248C7A"/>
                </a:solidFill>
              </a:rPr>
              <a:t>개인적 기대효과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40F033D-AE64-4627-95BC-D1CC70D5F6D2}"/>
              </a:ext>
            </a:extLst>
          </p:cNvPr>
          <p:cNvSpPr/>
          <p:nvPr/>
        </p:nvSpPr>
        <p:spPr>
          <a:xfrm>
            <a:off x="6553202" y="1905000"/>
            <a:ext cx="4572000" cy="2362180"/>
          </a:xfrm>
          <a:prstGeom prst="roundRect">
            <a:avLst/>
          </a:prstGeom>
          <a:noFill/>
          <a:ln>
            <a:solidFill>
              <a:srgbClr val="248C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248C7A"/>
                </a:solidFill>
              </a:rPr>
              <a:t>사회적</a:t>
            </a:r>
            <a:r>
              <a:rPr lang="en-US" altLang="ko-KR" sz="3200" b="1" dirty="0">
                <a:solidFill>
                  <a:srgbClr val="248C7A"/>
                </a:solidFill>
              </a:rPr>
              <a:t>/</a:t>
            </a:r>
            <a:r>
              <a:rPr lang="ko-KR" altLang="en-US" sz="3200" b="1" dirty="0">
                <a:solidFill>
                  <a:srgbClr val="248C7A"/>
                </a:solidFill>
              </a:rPr>
              <a:t>경제적 기대효과</a:t>
            </a:r>
          </a:p>
        </p:txBody>
      </p:sp>
    </p:spTree>
    <p:extLst>
      <p:ext uri="{BB962C8B-B14F-4D97-AF65-F5344CB8AC3E}">
        <p14:creationId xmlns:p14="http://schemas.microsoft.com/office/powerpoint/2010/main" val="15043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CA159-C3CF-4EBD-A998-9DBE1C2DB409}"/>
              </a:ext>
            </a:extLst>
          </p:cNvPr>
          <p:cNvSpPr txBox="1"/>
          <p:nvPr/>
        </p:nvSpPr>
        <p:spPr>
          <a:xfrm>
            <a:off x="3842146" y="2828835"/>
            <a:ext cx="4507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활용 방안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45968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appy children jumping on summer meadow Free Vector">
            <a:extLst>
              <a:ext uri="{FF2B5EF4-FFF2-40B4-BE49-F238E27FC236}">
                <a16:creationId xmlns:a16="http://schemas.microsoft.com/office/drawing/2014/main" id="{343A4D3B-9F12-4F92-9E41-EE0ACF04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079171"/>
            <a:ext cx="59626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8200F1C-9B63-4903-BB12-EC0C21C1CA14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7D8884-C1D1-4000-9E97-30B3888E6408}"/>
              </a:ext>
            </a:extLst>
          </p:cNvPr>
          <p:cNvSpPr txBox="1"/>
          <p:nvPr/>
        </p:nvSpPr>
        <p:spPr>
          <a:xfrm>
            <a:off x="637633" y="560164"/>
            <a:ext cx="2396810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연령별 </a:t>
            </a: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활용방안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005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8200F1C-9B63-4903-BB12-EC0C21C1CA14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7D8884-C1D1-4000-9E97-30B3888E6408}"/>
              </a:ext>
            </a:extLst>
          </p:cNvPr>
          <p:cNvSpPr txBox="1"/>
          <p:nvPr/>
        </p:nvSpPr>
        <p:spPr>
          <a:xfrm>
            <a:off x="637633" y="560164"/>
            <a:ext cx="2396810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연령별 </a:t>
            </a: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활용방안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1986" name="Picture 2" descr="Cartoon back to college concept with cheerful students set. Free Vector">
            <a:extLst>
              <a:ext uri="{FF2B5EF4-FFF2-40B4-BE49-F238E27FC236}">
                <a16:creationId xmlns:a16="http://schemas.microsoft.com/office/drawing/2014/main" id="{2B5D5571-1FAF-49A4-A82D-F1207F05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1257299"/>
            <a:ext cx="503872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608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8200F1C-9B63-4903-BB12-EC0C21C1CA14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7D8884-C1D1-4000-9E97-30B3888E6408}"/>
              </a:ext>
            </a:extLst>
          </p:cNvPr>
          <p:cNvSpPr txBox="1"/>
          <p:nvPr/>
        </p:nvSpPr>
        <p:spPr>
          <a:xfrm>
            <a:off x="637633" y="560164"/>
            <a:ext cx="2396810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연령별 </a:t>
            </a: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활용방안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3010" name="Picture 2" descr="Corporate portrait of office workers and employees Free Vector">
            <a:extLst>
              <a:ext uri="{FF2B5EF4-FFF2-40B4-BE49-F238E27FC236}">
                <a16:creationId xmlns:a16="http://schemas.microsoft.com/office/drawing/2014/main" id="{13E0C37B-BEF1-4FEA-A9AE-A726120A3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21" y="1478186"/>
            <a:ext cx="713798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69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8200F1C-9B63-4903-BB12-EC0C21C1CA14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7D8884-C1D1-4000-9E97-30B3888E6408}"/>
              </a:ext>
            </a:extLst>
          </p:cNvPr>
          <p:cNvSpPr txBox="1"/>
          <p:nvPr/>
        </p:nvSpPr>
        <p:spPr>
          <a:xfrm>
            <a:off x="637633" y="560164"/>
            <a:ext cx="3102131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부산을 위한 </a:t>
            </a: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활용방안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4034" name="Picture 2" descr="위피의 랭킹뉴스 - 최고의 지역브랜드 슬로건은? #02 부산광역시 &lt; 도전! 윕뉴스 &lt; WIP TV &lt; 기사본문 - WIPNEWS">
            <a:extLst>
              <a:ext uri="{FF2B5EF4-FFF2-40B4-BE49-F238E27FC236}">
                <a16:creationId xmlns:a16="http://schemas.microsoft.com/office/drawing/2014/main" id="{C56DDB03-BC97-4DDC-B7A0-25B60D157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957388"/>
            <a:ext cx="57150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72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CA159-C3CF-4EBD-A998-9DBE1C2DB409}"/>
              </a:ext>
            </a:extLst>
          </p:cNvPr>
          <p:cNvSpPr txBox="1"/>
          <p:nvPr/>
        </p:nvSpPr>
        <p:spPr>
          <a:xfrm>
            <a:off x="2892623" y="2828835"/>
            <a:ext cx="64067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아이디어 범위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68719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542D44-5CDD-49E4-836F-4C73C1245359}"/>
              </a:ext>
            </a:extLst>
          </p:cNvPr>
          <p:cNvSpPr/>
          <p:nvPr/>
        </p:nvSpPr>
        <p:spPr>
          <a:xfrm>
            <a:off x="819150" y="1485900"/>
            <a:ext cx="3105150" cy="1276347"/>
          </a:xfrm>
          <a:prstGeom prst="roundRect">
            <a:avLst/>
          </a:prstGeom>
          <a:noFill/>
          <a:ln w="28575">
            <a:solidFill>
              <a:srgbClr val="248C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248C7A"/>
                </a:solidFill>
              </a:rPr>
              <a:t>윈도우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ACF6313-DCA5-4AEC-9503-DD629239F09E}"/>
              </a:ext>
            </a:extLst>
          </p:cNvPr>
          <p:cNvSpPr/>
          <p:nvPr/>
        </p:nvSpPr>
        <p:spPr>
          <a:xfrm>
            <a:off x="819150" y="3223818"/>
            <a:ext cx="3105150" cy="1276347"/>
          </a:xfrm>
          <a:prstGeom prst="roundRect">
            <a:avLst/>
          </a:prstGeom>
          <a:noFill/>
          <a:ln w="28575">
            <a:solidFill>
              <a:srgbClr val="248C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248C7A"/>
                </a:solidFill>
              </a:rPr>
              <a:t>앱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AC2952-B79F-4F6B-A599-379216F1DE17}"/>
              </a:ext>
            </a:extLst>
          </p:cNvPr>
          <p:cNvSpPr/>
          <p:nvPr/>
        </p:nvSpPr>
        <p:spPr>
          <a:xfrm>
            <a:off x="819150" y="4961736"/>
            <a:ext cx="3105150" cy="1276347"/>
          </a:xfrm>
          <a:prstGeom prst="roundRect">
            <a:avLst/>
          </a:prstGeom>
          <a:noFill/>
          <a:ln w="28575">
            <a:solidFill>
              <a:srgbClr val="248C7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248C7A"/>
                </a:solidFill>
              </a:rPr>
              <a:t>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4F4E6-0AD7-4014-8683-E00B75FADF68}"/>
              </a:ext>
            </a:extLst>
          </p:cNvPr>
          <p:cNvSpPr txBox="1"/>
          <p:nvPr/>
        </p:nvSpPr>
        <p:spPr>
          <a:xfrm>
            <a:off x="4133850" y="1737918"/>
            <a:ext cx="7658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485563"/>
                </a:solidFill>
              </a:rPr>
              <a:t>C# </a:t>
            </a:r>
            <a:r>
              <a:rPr lang="ko-KR" altLang="en-US" dirty="0">
                <a:solidFill>
                  <a:srgbClr val="485563"/>
                </a:solidFill>
              </a:rPr>
              <a:t>프로그램 중 호환이 좋은 </a:t>
            </a:r>
            <a:r>
              <a:rPr lang="en-US" altLang="ko-KR" dirty="0">
                <a:solidFill>
                  <a:srgbClr val="485563"/>
                </a:solidFill>
              </a:rPr>
              <a:t>.NET </a:t>
            </a:r>
            <a:r>
              <a:rPr lang="en-US" altLang="ko-KR" dirty="0" err="1">
                <a:solidFill>
                  <a:srgbClr val="485563"/>
                </a:solidFill>
              </a:rPr>
              <a:t>Framewolrk</a:t>
            </a:r>
            <a:r>
              <a:rPr lang="en-US" altLang="ko-KR" dirty="0">
                <a:solidFill>
                  <a:srgbClr val="485563"/>
                </a:solidFill>
              </a:rPr>
              <a:t> 4.0</a:t>
            </a:r>
            <a:r>
              <a:rPr lang="ko-KR" altLang="en-US" dirty="0">
                <a:solidFill>
                  <a:srgbClr val="485563"/>
                </a:solidFill>
              </a:rPr>
              <a:t>버전을 이용하여 제작</a:t>
            </a:r>
            <a:endParaRPr lang="en-US" altLang="ko-KR" dirty="0">
              <a:solidFill>
                <a:srgbClr val="485563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485563"/>
                </a:solidFill>
              </a:rPr>
              <a:t>Visualstudio2019 </a:t>
            </a:r>
            <a:r>
              <a:rPr lang="ko-KR" altLang="en-US" dirty="0">
                <a:solidFill>
                  <a:srgbClr val="485563"/>
                </a:solidFill>
              </a:rPr>
              <a:t>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B506D-7C8C-4F7F-AC51-4C21227A915B}"/>
              </a:ext>
            </a:extLst>
          </p:cNvPr>
          <p:cNvSpPr txBox="1"/>
          <p:nvPr/>
        </p:nvSpPr>
        <p:spPr>
          <a:xfrm>
            <a:off x="4133850" y="3524250"/>
            <a:ext cx="7658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kern="0" spc="0" dirty="0" err="1">
                <a:solidFill>
                  <a:srgbClr val="48556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androidStudio</a:t>
            </a:r>
            <a:r>
              <a:rPr lang="ko-KR" altLang="en-US" sz="1800" kern="0" spc="0" dirty="0">
                <a:solidFill>
                  <a:srgbClr val="48556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제작</a:t>
            </a:r>
            <a:r>
              <a:rPr lang="en-US" altLang="ko-KR" sz="1800" kern="0" spc="0" dirty="0">
                <a:solidFill>
                  <a:srgbClr val="48556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48556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oreo</a:t>
            </a:r>
            <a:r>
              <a:rPr lang="ko-KR" altLang="en-US" sz="1800" kern="0" spc="0" dirty="0">
                <a:solidFill>
                  <a:srgbClr val="48556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r>
              <a:rPr lang="en-US" altLang="ko-KR" sz="1800" kern="0" spc="0" dirty="0">
                <a:solidFill>
                  <a:srgbClr val="48556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kern="0" dirty="0" err="1">
                <a:solidFill>
                  <a:srgbClr val="4855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r>
              <a:rPr lang="ko-KR" altLang="en-US" kern="0" dirty="0">
                <a:solidFill>
                  <a:srgbClr val="48556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이후 버전</a:t>
            </a:r>
            <a:endParaRPr lang="ko-KR" altLang="en-US" sz="1800" kern="0" spc="0" dirty="0">
              <a:solidFill>
                <a:srgbClr val="485563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ECE0F-3CD4-4A6B-AECB-DD07289E65CE}"/>
              </a:ext>
            </a:extLst>
          </p:cNvPr>
          <p:cNvSpPr txBox="1"/>
          <p:nvPr/>
        </p:nvSpPr>
        <p:spPr>
          <a:xfrm>
            <a:off x="4133850" y="5125916"/>
            <a:ext cx="7658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85563"/>
                </a:solidFill>
              </a:rPr>
              <a:t>웹에서도 구동이 가능한 프로그램 제작</a:t>
            </a:r>
            <a:endParaRPr lang="en-US" altLang="ko-KR" dirty="0">
              <a:solidFill>
                <a:srgbClr val="48556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kern="0" dirty="0">
                <a:solidFill>
                  <a:srgbClr val="485563"/>
                </a:solidFill>
                <a:latin typeface="함초롬바탕" panose="02030604000101010101" pitchFamily="18" charset="-127"/>
              </a:rPr>
              <a:t>동작은 자바스크립트로 구현</a:t>
            </a:r>
            <a:endParaRPr lang="ko-KR" altLang="en-US" sz="1800" kern="0" spc="0" dirty="0">
              <a:solidFill>
                <a:srgbClr val="485563"/>
              </a:solidFill>
              <a:effectLst/>
              <a:latin typeface="함초롬바탕" panose="02030604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DF336F-0723-49C8-9CA4-47DD6BE5BAA7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608D36-5DAE-49EE-B28F-888EC4575956}"/>
              </a:ext>
            </a:extLst>
          </p:cNvPr>
          <p:cNvSpPr txBox="1"/>
          <p:nvPr/>
        </p:nvSpPr>
        <p:spPr>
          <a:xfrm>
            <a:off x="637633" y="560164"/>
            <a:ext cx="209544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아이디어 </a:t>
            </a: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범위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684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DF336F-0723-49C8-9CA4-47DD6BE5BAA7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160188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608D36-5DAE-49EE-B28F-888EC4575956}"/>
              </a:ext>
            </a:extLst>
          </p:cNvPr>
          <p:cNvSpPr txBox="1"/>
          <p:nvPr/>
        </p:nvSpPr>
        <p:spPr>
          <a:xfrm>
            <a:off x="637633" y="560164"/>
            <a:ext cx="209544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아이디어 </a:t>
            </a: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범위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5058" name="Picture 2" descr="Doctor examining patients with artificial limbs. Free Vector">
            <a:extLst>
              <a:ext uri="{FF2B5EF4-FFF2-40B4-BE49-F238E27FC236}">
                <a16:creationId xmlns:a16="http://schemas.microsoft.com/office/drawing/2014/main" id="{0B52EDDF-5481-4F21-82EB-0C425241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19" y="2000250"/>
            <a:ext cx="3774914" cy="25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508AC3-C2B3-442D-9415-FA929FAF5371}"/>
              </a:ext>
            </a:extLst>
          </p:cNvPr>
          <p:cNvSpPr txBox="1"/>
          <p:nvPr/>
        </p:nvSpPr>
        <p:spPr>
          <a:xfrm>
            <a:off x="2067375" y="5077346"/>
            <a:ext cx="2111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병원</a:t>
            </a:r>
            <a:endParaRPr lang="ko-KR" altLang="en-US" sz="2400" dirty="0"/>
          </a:p>
        </p:txBody>
      </p:sp>
      <p:pic>
        <p:nvPicPr>
          <p:cNvPr id="45060" name="Picture 4" descr="Boys playing football at school Free Vector">
            <a:extLst>
              <a:ext uri="{FF2B5EF4-FFF2-40B4-BE49-F238E27FC236}">
                <a16:creationId xmlns:a16="http://schemas.microsoft.com/office/drawing/2014/main" id="{EFC3DCB7-2248-4F02-8C2D-EE9BB082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533" y="1864520"/>
            <a:ext cx="3762373" cy="269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FB64C7-9102-40F0-9629-91B486D46D3C}"/>
              </a:ext>
            </a:extLst>
          </p:cNvPr>
          <p:cNvSpPr txBox="1"/>
          <p:nvPr/>
        </p:nvSpPr>
        <p:spPr>
          <a:xfrm>
            <a:off x="5913583" y="5077346"/>
            <a:ext cx="2111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학교</a:t>
            </a:r>
            <a:endParaRPr lang="ko-KR" altLang="en-US" sz="2400" dirty="0"/>
          </a:p>
        </p:txBody>
      </p:sp>
      <p:pic>
        <p:nvPicPr>
          <p:cNvPr id="45064" name="Picture 8" descr="Isometric icons urban transport  architecture environment set  with isolated images of modern city buildings with different functions vector illustration Free Vector">
            <a:extLst>
              <a:ext uri="{FF2B5EF4-FFF2-40B4-BE49-F238E27FC236}">
                <a16:creationId xmlns:a16="http://schemas.microsoft.com/office/drawing/2014/main" id="{AB5599DC-6339-4B26-8288-853A92B6A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206" y="1660762"/>
            <a:ext cx="3106086" cy="310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71BE30-E727-4DE8-9A78-434F7D3BB639}"/>
              </a:ext>
            </a:extLst>
          </p:cNvPr>
          <p:cNvSpPr txBox="1"/>
          <p:nvPr/>
        </p:nvSpPr>
        <p:spPr>
          <a:xfrm>
            <a:off x="9235969" y="5077346"/>
            <a:ext cx="2111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공공시설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9905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DF336F-0723-49C8-9CA4-47DD6BE5BAA7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48979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608D36-5DAE-49EE-B28F-888EC4575956}"/>
              </a:ext>
            </a:extLst>
          </p:cNvPr>
          <p:cNvSpPr txBox="1"/>
          <p:nvPr/>
        </p:nvSpPr>
        <p:spPr>
          <a:xfrm>
            <a:off x="637633" y="560164"/>
            <a:ext cx="269817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인공지능 </a:t>
            </a: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참고서적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8130" name="Picture 2" descr="Do it! 정직하게 코딩하며 배우는 딥러닝 입문 - YES24">
            <a:extLst>
              <a:ext uri="{FF2B5EF4-FFF2-40B4-BE49-F238E27FC236}">
                <a16:creationId xmlns:a16="http://schemas.microsoft.com/office/drawing/2014/main" id="{404B71EB-FCAC-4DDC-853A-FC3D53D73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427" y="1695450"/>
            <a:ext cx="2762568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신경망 첫걸음">
            <a:extLst>
              <a:ext uri="{FF2B5EF4-FFF2-40B4-BE49-F238E27FC236}">
                <a16:creationId xmlns:a16="http://schemas.microsoft.com/office/drawing/2014/main" id="{3BEAF750-27A1-4476-9124-B4DEB30A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95450"/>
            <a:ext cx="258792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44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BTI 성격유형 검사 결과, MBTI 유형별 궁합과 특징 : 네이버 블로그">
            <a:extLst>
              <a:ext uri="{FF2B5EF4-FFF2-40B4-BE49-F238E27FC236}">
                <a16:creationId xmlns:a16="http://schemas.microsoft.com/office/drawing/2014/main" id="{C72BD9F0-B0F6-4209-BECC-71D672C15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4" y="857250"/>
            <a:ext cx="5384006" cy="53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F+카드뉴스] 알고보니 나랑 같은 타입? 각양각색 연예인들의 MBTI 성격유형-① - 스타포커스">
            <a:extLst>
              <a:ext uri="{FF2B5EF4-FFF2-40B4-BE49-F238E27FC236}">
                <a16:creationId xmlns:a16="http://schemas.microsoft.com/office/drawing/2014/main" id="{7AD8EBC8-F87C-48C4-AC1B-0B1F7A5BB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2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706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DF336F-0723-49C8-9CA4-47DD6BE5BAA7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48979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608D36-5DAE-49EE-B28F-888EC4575956}"/>
              </a:ext>
            </a:extLst>
          </p:cNvPr>
          <p:cNvSpPr txBox="1"/>
          <p:nvPr/>
        </p:nvSpPr>
        <p:spPr>
          <a:xfrm>
            <a:off x="637633" y="560164"/>
            <a:ext cx="2999539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안드로이드 </a:t>
            </a: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참고서적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9154" name="Picture 2" descr="이것이 안드로이드다 with 코틀린">
            <a:extLst>
              <a:ext uri="{FF2B5EF4-FFF2-40B4-BE49-F238E27FC236}">
                <a16:creationId xmlns:a16="http://schemas.microsoft.com/office/drawing/2014/main" id="{33B80B98-A5FC-4B74-BDE3-A9D3B148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70" y="1300966"/>
            <a:ext cx="3571875" cy="459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Android Studio를 활용한 안드로이드 프로그래밍 - YES24">
            <a:extLst>
              <a:ext uri="{FF2B5EF4-FFF2-40B4-BE49-F238E27FC236}">
                <a16:creationId xmlns:a16="http://schemas.microsoft.com/office/drawing/2014/main" id="{2BD4BA1B-B9B8-4841-B2EB-26EFD1BF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00" y="1300966"/>
            <a:ext cx="3682227" cy="459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30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DF336F-0723-49C8-9CA4-47DD6BE5BAA7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48979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608D36-5DAE-49EE-B28F-888EC4575956}"/>
              </a:ext>
            </a:extLst>
          </p:cNvPr>
          <p:cNvSpPr txBox="1"/>
          <p:nvPr/>
        </p:nvSpPr>
        <p:spPr>
          <a:xfrm>
            <a:off x="637633" y="560164"/>
            <a:ext cx="1794081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웹 </a:t>
            </a: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참고서적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0178" name="Picture 2" descr="스프링5 프로그래밍 입문 - YES24">
            <a:extLst>
              <a:ext uri="{FF2B5EF4-FFF2-40B4-BE49-F238E27FC236}">
                <a16:creationId xmlns:a16="http://schemas.microsoft.com/office/drawing/2014/main" id="{935ED694-B030-49D9-B526-EBAEFD920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44" y="1462776"/>
            <a:ext cx="3135312" cy="429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352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CA159-C3CF-4EBD-A998-9DBE1C2DB409}"/>
              </a:ext>
            </a:extLst>
          </p:cNvPr>
          <p:cNvSpPr txBox="1"/>
          <p:nvPr/>
        </p:nvSpPr>
        <p:spPr>
          <a:xfrm>
            <a:off x="2892623" y="2274838"/>
            <a:ext cx="64067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홍보 및 </a:t>
            </a:r>
            <a:endParaRPr lang="en-US" altLang="ko-KR" sz="72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4000">
                    <a:srgbClr val="067D68"/>
                  </a:gs>
                </a:gsLst>
                <a:lin ang="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72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배포 방안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73593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8FEA58-F643-4E75-BCB2-7895913AB15B}"/>
              </a:ext>
            </a:extLst>
          </p:cNvPr>
          <p:cNvSpPr txBox="1"/>
          <p:nvPr/>
        </p:nvSpPr>
        <p:spPr>
          <a:xfrm>
            <a:off x="857250" y="1841543"/>
            <a:ext cx="10477500" cy="1803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누구나 접할 수 있는 프로그램을 만들어야 한다는 처음의 팀 전체의 생각을 반영하여 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관련 홈페이지를 제작 후 플레이스토어에 등록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-&gt;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네이버 모두 활용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부산광역시 소재의 학교 몇 군데를 선정하여 시범 테스트를 진행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이후 진행 사항은 협의 후 결정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어플리케이션 제작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플레이스토어에 등록 후 뉴스 또는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유튜브채널에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제보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9EBA810-686E-4BAC-99D1-B19211B13A72}"/>
              </a:ext>
            </a:extLst>
          </p:cNvPr>
          <p:cNvCxnSpPr>
            <a:cxnSpLocks/>
          </p:cNvCxnSpPr>
          <p:nvPr/>
        </p:nvCxnSpPr>
        <p:spPr>
          <a:xfrm>
            <a:off x="637633" y="283527"/>
            <a:ext cx="248979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12F54A-E656-4390-99F2-645C35C21B5A}"/>
              </a:ext>
            </a:extLst>
          </p:cNvPr>
          <p:cNvSpPr txBox="1"/>
          <p:nvPr/>
        </p:nvSpPr>
        <p:spPr>
          <a:xfrm>
            <a:off x="637633" y="560164"/>
            <a:ext cx="1896673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홍보 </a:t>
            </a: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및</a:t>
            </a:r>
            <a:r>
              <a:rPr lang="ko-KR" alt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Medium" panose="02000000000000000000" pitchFamily="50" charset="-127"/>
                <a:ea typeface="G마켓 산스 Bold" panose="02000000000000000000" pitchFamily="50" charset="-127"/>
              </a:rPr>
              <a:t> 배포</a:t>
            </a:r>
            <a:endParaRPr lang="en-US" altLang="ko-KR" sz="2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BE6E6E-031A-4C7C-9747-27E1DDDF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962" y="3908742"/>
            <a:ext cx="2224995" cy="2588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4F911-3568-43C7-8B44-90E7855A3E73}"/>
              </a:ext>
            </a:extLst>
          </p:cNvPr>
          <p:cNvSpPr txBox="1"/>
          <p:nvPr/>
        </p:nvSpPr>
        <p:spPr>
          <a:xfrm>
            <a:off x="1123043" y="4462070"/>
            <a:ext cx="7049408" cy="1655005"/>
          </a:xfrm>
          <a:prstGeom prst="rect">
            <a:avLst/>
          </a:prstGeom>
          <a:ln w="57150">
            <a:solidFill>
              <a:srgbClr val="248C7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모든 방법에서 배포는 어플리케이션용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QR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코드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웹용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QR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코드 제작하여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활욯함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5991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C4860B1-ED39-43BC-A980-F31F066BE54A}"/>
              </a:ext>
            </a:extLst>
          </p:cNvPr>
          <p:cNvSpPr txBox="1"/>
          <p:nvPr/>
        </p:nvSpPr>
        <p:spPr>
          <a:xfrm>
            <a:off x="4857524" y="2958897"/>
            <a:ext cx="2476961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9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</a:t>
            </a:r>
            <a:r>
              <a:rPr lang="ko-KR" altLang="en-US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676D74"/>
                    </a:gs>
                    <a:gs pos="100000">
                      <a:srgbClr val="29323C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 :)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7B3866-9445-43CF-9A02-964090F8C8D6}"/>
              </a:ext>
            </a:extLst>
          </p:cNvPr>
          <p:cNvSpPr txBox="1"/>
          <p:nvPr/>
        </p:nvSpPr>
        <p:spPr>
          <a:xfrm>
            <a:off x="5570860" y="3525206"/>
            <a:ext cx="1050289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감사합니다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5B7AC0-0B9A-4B83-83B8-15CC7C70F282}"/>
              </a:ext>
            </a:extLst>
          </p:cNvPr>
          <p:cNvCxnSpPr>
            <a:cxnSpLocks/>
          </p:cNvCxnSpPr>
          <p:nvPr/>
        </p:nvCxnSpPr>
        <p:spPr>
          <a:xfrm>
            <a:off x="5117259" y="2833687"/>
            <a:ext cx="1957490" cy="0"/>
          </a:xfrm>
          <a:prstGeom prst="line">
            <a:avLst/>
          </a:prstGeom>
          <a:ln w="444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F2D75E2-1EDD-47AF-A343-7F6F9E30F915}"/>
              </a:ext>
            </a:extLst>
          </p:cNvPr>
          <p:cNvCxnSpPr>
            <a:cxnSpLocks/>
          </p:cNvCxnSpPr>
          <p:nvPr/>
        </p:nvCxnSpPr>
        <p:spPr>
          <a:xfrm>
            <a:off x="5117259" y="4024312"/>
            <a:ext cx="1957490" cy="0"/>
          </a:xfrm>
          <a:prstGeom prst="line">
            <a:avLst/>
          </a:prstGeom>
          <a:ln w="444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9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D7EB482-4F5C-4F80-BBB9-9775E581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011" y="2719387"/>
            <a:ext cx="6171978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6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_x103581024">
            <a:extLst>
              <a:ext uri="{FF2B5EF4-FFF2-40B4-BE49-F238E27FC236}">
                <a16:creationId xmlns:a16="http://schemas.microsoft.com/office/drawing/2014/main" id="{43314B59-9260-4078-9041-F149850D9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5"/>
          <a:stretch>
            <a:fillRect/>
          </a:stretch>
        </p:blipFill>
        <p:spPr bwMode="auto">
          <a:xfrm>
            <a:off x="2724150" y="803668"/>
            <a:ext cx="7010400" cy="485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00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CA159-C3CF-4EBD-A998-9DBE1C2DB409}"/>
              </a:ext>
            </a:extLst>
          </p:cNvPr>
          <p:cNvSpPr txBox="1"/>
          <p:nvPr/>
        </p:nvSpPr>
        <p:spPr>
          <a:xfrm>
            <a:off x="3057525" y="2828835"/>
            <a:ext cx="6076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00" spc="-15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아이디어 개요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62573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40AF33D-3BDC-4E0E-91C4-97E6AE3ED9C3}"/>
              </a:ext>
            </a:extLst>
          </p:cNvPr>
          <p:cNvGrpSpPr/>
          <p:nvPr/>
        </p:nvGrpSpPr>
        <p:grpSpPr>
          <a:xfrm>
            <a:off x="442348" y="283528"/>
            <a:ext cx="4108817" cy="740804"/>
            <a:chOff x="777388" y="2207817"/>
            <a:chExt cx="2179164" cy="39289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6C4B177-7382-4815-B2B4-98DC7A58C6BC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2D53C2-FA2D-4BA9-B670-70B9D3616673}"/>
                </a:ext>
              </a:extLst>
            </p:cNvPr>
            <p:cNvSpPr txBox="1"/>
            <p:nvPr/>
          </p:nvSpPr>
          <p:spPr>
            <a:xfrm>
              <a:off x="777388" y="2354535"/>
              <a:ext cx="2179164" cy="246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가구배치</a:t>
              </a:r>
              <a:r>
                <a:rPr lang="ko-KR" altLang="en-US" sz="2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를 이용한 심리검사 </a:t>
              </a:r>
              <a:endParaRPr lang="en-US" altLang="ko-KR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D176462-E5B5-4240-8385-26C405058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23" y="2450462"/>
            <a:ext cx="1957075" cy="1957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EA615B-C15F-4822-B48D-0336C2EA872B}"/>
              </a:ext>
            </a:extLst>
          </p:cNvPr>
          <p:cNvSpPr txBox="1"/>
          <p:nvPr/>
        </p:nvSpPr>
        <p:spPr>
          <a:xfrm>
            <a:off x="4000956" y="2381533"/>
            <a:ext cx="7543344" cy="289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8C7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8C7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사람마다 다르다</a:t>
            </a:r>
            <a:endParaRPr lang="en-US" altLang="ko-KR" sz="2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48C7A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2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8C7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색채와 위치에 대한 검사를 </a:t>
            </a:r>
            <a:br>
              <a:rPr lang="en-US" altLang="ko-KR" sz="2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8C7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ko-KR" altLang="en-US" sz="2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8C7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진행할 수 있다</a:t>
            </a:r>
            <a:endParaRPr lang="en-US" altLang="ko-KR" sz="2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48C7A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2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8C7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관련 논문이 존재한다</a:t>
            </a:r>
            <a:endParaRPr lang="en-US" altLang="ko-KR" sz="2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48C7A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8C7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sz="2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8C7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거주자의 성격 유형별 가구배치의</a:t>
            </a:r>
            <a:endParaRPr lang="en-US" altLang="ko-KR" sz="2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48C7A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8C7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선호 특성에 관한 연구 및 </a:t>
            </a:r>
            <a:r>
              <a:rPr lang="en-US" altLang="ko-KR" sz="2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8C7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CRR</a:t>
            </a:r>
            <a:r>
              <a:rPr lang="ko-KR" altLang="en-US" sz="2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8C7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검사</a:t>
            </a:r>
            <a:r>
              <a:rPr lang="en-US" altLang="ko-KR" sz="2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8C7A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0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1428</Words>
  <Application>Microsoft Office PowerPoint</Application>
  <PresentationFormat>와이드스크린</PresentationFormat>
  <Paragraphs>212</Paragraphs>
  <Slides>54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7" baseType="lpstr">
      <vt:lpstr>G마켓 산스 Bold</vt:lpstr>
      <vt:lpstr>G마켓 산스 Medium</vt:lpstr>
      <vt:lpstr>Nanum Gothic</vt:lpstr>
      <vt:lpstr>돋움</vt:lpstr>
      <vt:lpstr>맑은 고딕</vt:lpstr>
      <vt:lpstr>맑은 고딕</vt:lpstr>
      <vt:lpstr>함초롬돋움</vt:lpstr>
      <vt:lpstr>함초롬바탕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문다솔</dc:creator>
  <cp:lastModifiedBy>문다솔</cp:lastModifiedBy>
  <cp:revision>9</cp:revision>
  <dcterms:created xsi:type="dcterms:W3CDTF">2020-12-01T16:04:14Z</dcterms:created>
  <dcterms:modified xsi:type="dcterms:W3CDTF">2020-12-01T17:10:18Z</dcterms:modified>
</cp:coreProperties>
</file>