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문도" initials="" lastIdx="1" clrIdx="0"/>
  <p:cmAuthor id="1" name="강민지" initials="" lastIdx="2" clrIdx="1"/>
  <p:cmAuthor id="2" name="HP Inc." initials="HI" lastIdx="1" clrIdx="2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D735C10A-85FD-4901-B46F-0A4EBC2D48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7C2794-F6FE-4372-B4C5-9482073DD1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52"/>
    <p:restoredTop sz="67712" autoAdjust="0"/>
  </p:normalViewPr>
  <p:slideViewPr>
    <p:cSldViewPr snapToGrid="0">
      <p:cViewPr>
        <p:scale>
          <a:sx n="70" d="100"/>
          <a:sy n="70" d="100"/>
        </p:scale>
        <p:origin x="1878" y="84"/>
      </p:cViewPr>
      <p:guideLst>
        <p:guide orient="horz" pos="2159"/>
        <p:guide pos="2880"/>
      </p:guideLst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commentAuthors" Target="commentAuthors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9-10-24T16:10:54.900" idx="1">
    <p:pos x="6000" y="0"/>
    <p:text>음.... 윤만쌤!!!!!</p:text>
  </p:cm>
  <p:cm authorId="0" dt="2019-10-24T16:11:56.157" idx="1">
    <p:pos x="6000" y="0"/>
    <p:text>여기 가구배치관련된 논문 참고했다는 얘기를 넣을가</p:text>
  </p:cm>
  <p:cm authorId="1" dt="2019-10-24T16:11:56.157" idx="2">
    <p:pos x="6000" y="0"/>
    <p:text>안넣어도 된데요
질문 들어 올때 여기서 인용 하였다고 하면 된데요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2" dt="2019-10-25T06:06:33.343" idx="1">
    <p:pos x="9" y="9"/>
    <p:text/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(먼저 인사)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rgbClr val="272123"/>
                </a:solidFill>
                <a:latin typeface="Comic Sans MS"/>
                <a:ea typeface="Comic Sans MS"/>
                <a:cs typeface="Comic Sans MS"/>
                <a:sym typeface="Comic Sans MS"/>
              </a:rPr>
              <a:t>주조색과 퍼지 논리를 이용한 색채 분석과</a:t>
            </a:r>
            <a:r>
              <a:rPr lang="ko-KR" altLang="en-US" b="1">
                <a:solidFill>
                  <a:srgbClr val="27212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b="1">
                <a:solidFill>
                  <a:srgbClr val="272123"/>
                </a:solidFill>
                <a:latin typeface="Comic Sans MS"/>
                <a:ea typeface="Comic Sans MS"/>
                <a:cs typeface="Comic Sans MS"/>
                <a:sym typeface="Comic Sans MS"/>
              </a:rPr>
              <a:t>가구 배치 기반MBTI 심리분석에 대해 발표를 맡은 허민주 입니다.</a:t>
            </a:r>
            <a:endParaRPr lang="en-US" b="1">
              <a:solidFill>
                <a:srgbClr val="27212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endParaRPr b="1">
              <a:solidFill>
                <a:srgbClr val="27212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391e609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여기에서 사용자가 입력한 COLOR값을 미리 선정한 8가지중 하나</a:t>
            </a:r>
            <a:r>
              <a:rPr lang="ko-KR" altLang="en-US"/>
              <a:t>를 </a:t>
            </a:r>
            <a:r>
              <a:rPr lang="en-US"/>
              <a:t>추론하기 위해서 FUZZY기법을 사용합니다.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2540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</a:endParaRPr>
          </a:p>
          <a:p>
            <a:pPr marL="0" lvl="0" indent="2540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161" name="Google Shape;161;g64391e609a_0_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391e609a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CRR분석법</a:t>
            </a:r>
            <a:r>
              <a:rPr lang="ko-KR" altLang="en-US"/>
              <a:t>에서 쓰이는 색상은 총 </a:t>
            </a:r>
            <a:r>
              <a:rPr lang="en-US" altLang="ko-KR"/>
              <a:t>8</a:t>
            </a:r>
            <a:r>
              <a:rPr lang="ko-KR" altLang="en-US"/>
              <a:t>개로 구성되어 있으며</a:t>
            </a:r>
            <a:r>
              <a:rPr lang="en-US" altLang="ko-KR"/>
              <a:t>, </a:t>
            </a:r>
            <a:r>
              <a:rPr lang="ko-KR" altLang="en-US"/>
              <a:t>색상과 그에 해당하는 성격 유형은</a:t>
            </a:r>
            <a:r>
              <a:rPr lang="en-US" baseline="0"/>
              <a:t> </a:t>
            </a:r>
            <a:r>
              <a:rPr lang="en-US"/>
              <a:t>다음과 같습니다.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/>
          </a:p>
        </p:txBody>
      </p:sp>
      <p:sp>
        <p:nvSpPr>
          <p:cNvPr id="174" name="Google Shape;174;g64391e609a_2_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391e609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chemeClr val="dk1"/>
                </a:solidFill>
              </a:rPr>
              <a:t>첫 번째로 많이 쓰인 색채는 </a:t>
            </a:r>
            <a:r>
              <a:rPr lang="ko-KR" altLang="en-US">
                <a:solidFill>
                  <a:schemeClr val="dk1"/>
                </a:solidFill>
              </a:rPr>
              <a:t>자신의 자아를 표현한 것입니다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en-US">
                <a:solidFill>
                  <a:schemeClr val="dk1"/>
                </a:solidFill>
              </a:rPr>
              <a:t> </a:t>
            </a:r>
            <a:endParaRPr lang="en-US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chemeClr val="dk1"/>
                </a:solidFill>
              </a:rPr>
              <a:t>두 번째로 많이 쓰인 색채는 </a:t>
            </a:r>
            <a:r>
              <a:rPr lang="ko-KR" altLang="en-US">
                <a:solidFill>
                  <a:schemeClr val="dk1"/>
                </a:solidFill>
              </a:rPr>
              <a:t>육체적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정신적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정서적인 면을 확인할 수 있으며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자신의 현재와 관련이 있습니다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r>
              <a:rPr lang="en-US">
                <a:solidFill>
                  <a:schemeClr val="dk1"/>
                </a:solidFill>
              </a:rPr>
              <a:t>세 번째로 많이 쓰인 색채는 자신의 목표와 그 목표를 성취하기 위해 어떠한 노력이 필요한지를 나타냅니다.</a:t>
            </a:r>
            <a:endParaRPr lang="en-US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endParaRPr lang="en-US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endParaRPr lang="en-US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g64391e609a_0_9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391e609a_1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또한 분석한 결과에서</a:t>
            </a:r>
            <a:r>
              <a:rPr lang="ko-KR" altLang="en-US" baseline="0">
                <a:solidFill>
                  <a:schemeClr val="dk1"/>
                </a:solidFill>
              </a:rPr>
              <a:t> 세 가지 색 중 두 가지 색이 보색 관계를 이룰 때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색상 순서에 따라서도 의미가 달라집니다</a:t>
            </a:r>
            <a:r>
              <a:rPr lang="en-US" altLang="ko-KR" baseline="0">
                <a:solidFill>
                  <a:schemeClr val="dk1"/>
                </a:solidFill>
              </a:rPr>
              <a:t>. </a:t>
            </a:r>
            <a:endParaRPr lang="en-US" altLang="ko-KR" baseline="0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baseline="0">
                <a:solidFill>
                  <a:schemeClr val="dk1"/>
                </a:solidFill>
              </a:rPr>
              <a:t>그리고 순서에 따른 의미는 다음의 표와 같습니다</a:t>
            </a:r>
            <a:r>
              <a:rPr lang="en-US" altLang="ko-KR" baseline="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g64391e609a_12_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391e609a_3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4391e609a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다음은</a:t>
            </a:r>
            <a:r>
              <a:rPr lang="en-US"/>
              <a:t> 가구배치별 성격유형</a:t>
            </a:r>
            <a:r>
              <a:rPr lang="ko-KR" altLang="en-US"/>
              <a:t>이며</a:t>
            </a:r>
            <a:r>
              <a:rPr lang="en-US" altLang="ko-KR"/>
              <a:t>, </a:t>
            </a:r>
            <a:r>
              <a:rPr lang="ko-KR" altLang="en-US"/>
              <a:t>총 </a:t>
            </a:r>
            <a:r>
              <a:rPr lang="en-US" altLang="ko-KR"/>
              <a:t>16</a:t>
            </a:r>
            <a:r>
              <a:rPr lang="ko-KR" altLang="en-US"/>
              <a:t>가지의 경우를 나타내고 있습니다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이를 통하여 </a:t>
            </a:r>
            <a:r>
              <a:rPr lang="en-US" altLang="ko-KR"/>
              <a:t>MBTI</a:t>
            </a:r>
            <a:r>
              <a:rPr lang="en-US" altLang="ko-KR" baseline="0"/>
              <a:t> </a:t>
            </a:r>
            <a:r>
              <a:rPr lang="ko-KR" altLang="en-US" baseline="0"/>
              <a:t>성격 유형을 구할 수 있으며</a:t>
            </a:r>
            <a:r>
              <a:rPr lang="en-US" altLang="ko-KR" baseline="0"/>
              <a:t>, </a:t>
            </a:r>
            <a:r>
              <a:rPr lang="ko-KR" altLang="en-US" baseline="0"/>
              <a:t>예를 들어 컴퓨터가 중심이 되고</a:t>
            </a:r>
            <a:r>
              <a:rPr lang="en-US" altLang="ko-KR" baseline="0"/>
              <a:t>, </a:t>
            </a:r>
            <a:r>
              <a:rPr lang="ko-KR" altLang="en-US" baseline="0"/>
              <a:t>배치가 분산적이라면</a:t>
            </a:r>
            <a:r>
              <a:rPr lang="en-US" altLang="ko-KR" baseline="0"/>
              <a:t>,</a:t>
            </a:r>
            <a:r>
              <a:rPr lang="ko-KR" altLang="en-US" baseline="0"/>
              <a:t> 외향형이라는 것을 확인할 수 있습니다</a:t>
            </a:r>
            <a:r>
              <a:rPr lang="en-US" altLang="ko-KR" baseline="0"/>
              <a:t>.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391e609a_16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4391e609a_1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254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앞에서 본</a:t>
            </a:r>
            <a:r>
              <a:rPr lang="ko-KR" altLang="en-US" baseline="0">
                <a:solidFill>
                  <a:schemeClr val="dk1"/>
                </a:solidFill>
              </a:rPr>
              <a:t> 표와 같이 성격 유형에 따른 가구 배치의 특징은 특정 가구를 중심으로 배치되어 있다는 공통점이 있습니다</a:t>
            </a:r>
            <a:r>
              <a:rPr lang="en-US" altLang="ko-KR" baseline="0">
                <a:solidFill>
                  <a:schemeClr val="dk1"/>
                </a:solidFill>
              </a:rPr>
              <a:t>.</a:t>
            </a:r>
            <a:endParaRPr lang="en-US" altLang="ko-KR" baseline="0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baseline="0">
                <a:solidFill>
                  <a:schemeClr val="dk1"/>
                </a:solidFill>
              </a:rPr>
              <a:t>그리하여 외향형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내향형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사고형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감정형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판단형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인식형에서는 유클리드 거리 측정법을 이용하여 각 유형의 특징별 중심이 되는 가구에 따른 다른 가구들의 거리를 측정하였습니다</a:t>
            </a:r>
            <a:r>
              <a:rPr lang="en-US" altLang="ko-KR" baseline="0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391e609a_1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감각형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 특징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은 책상이 중심이되어 한모서리로 밀집 배치되는 형태이고</a:t>
            </a:r>
            <a:endParaRPr lang="en-US" sz="14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직관형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 특징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은 각 모서리마다 고르게 분산 배치되는 형태 입니다.</a:t>
            </a:r>
            <a:endParaRPr lang="en-US" sz="14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감각형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과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직관형은 가구의 모서리에 대한 밀집도를 통하여 판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단됩니다</a:t>
            </a: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lang="en-US" altLang="ko-KR" sz="14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한 모서리에 가구들이 밀집해있다와 밀집해있지않다를 분류하는데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에 있어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모호성이 존재하기 때문에 </a:t>
            </a:r>
            <a:endParaRPr lang="en-US" sz="14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본 연구에서는 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각각의 모서리를 기준으로 퍼지기법을 적용하였습니다.</a:t>
            </a:r>
            <a:endParaRPr/>
          </a:p>
        </p:txBody>
      </p:sp>
      <p:sp>
        <p:nvSpPr>
          <p:cNvPr id="251" name="Google Shape;251;g64391e609a_11_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391e609a_1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이 그림은 길이가 600픽셀인 정사각형의 패널입니다.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여기서 패널이란 심리 검사를 할 때 가구를 올려놓는 공간을 말합니다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각 모서리에서 패널의 중심까지의 거리를 중심으로 가깝다는 속성을 30%, 멀다는 속성을 70%</a:t>
            </a:r>
            <a:r>
              <a:rPr lang="ko-KR" altLang="en-US"/>
              <a:t>로</a:t>
            </a:r>
            <a:r>
              <a:rPr lang="en-US"/>
              <a:t> 설정하였습니다.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임의의 좌표 X1은 12개의 가구 중 한 가구를 의미하며, 위치는 (125,325)입니다.</a:t>
            </a:r>
            <a:endParaRPr/>
          </a:p>
        </p:txBody>
      </p:sp>
      <p:sp>
        <p:nvSpPr>
          <p:cNvPr id="272" name="Google Shape;272;g64391e609a_11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391e609a_1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이 </a:t>
            </a:r>
            <a:r>
              <a:rPr lang="en-US" dirty="0" err="1"/>
              <a:t>함수는</a:t>
            </a:r>
            <a:r>
              <a:rPr lang="en-US" dirty="0"/>
              <a:t> 각 </a:t>
            </a:r>
            <a:r>
              <a:rPr lang="en-US" dirty="0" err="1"/>
              <a:t>모서리에서</a:t>
            </a:r>
            <a:r>
              <a:rPr lang="en-US" dirty="0"/>
              <a:t> </a:t>
            </a:r>
            <a:r>
              <a:rPr lang="en-US" dirty="0" err="1"/>
              <a:t>가구까지의</a:t>
            </a:r>
            <a:r>
              <a:rPr lang="en-US" dirty="0"/>
              <a:t> </a:t>
            </a:r>
            <a:r>
              <a:rPr lang="en-US" dirty="0" err="1"/>
              <a:t>거리를</a:t>
            </a:r>
            <a:r>
              <a:rPr lang="en-US" dirty="0"/>
              <a:t> </a:t>
            </a:r>
            <a:r>
              <a:rPr lang="en-US" dirty="0" err="1"/>
              <a:t>측정하여</a:t>
            </a:r>
            <a:r>
              <a:rPr lang="en-US" dirty="0"/>
              <a:t> </a:t>
            </a:r>
            <a:r>
              <a:rPr lang="en-US" dirty="0" err="1"/>
              <a:t>가깝다</a:t>
            </a:r>
            <a:r>
              <a:rPr lang="en-US" dirty="0"/>
              <a:t>, </a:t>
            </a:r>
            <a:r>
              <a:rPr lang="en-US" dirty="0" err="1"/>
              <a:t>멀다에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소속도를</a:t>
            </a:r>
            <a:r>
              <a:rPr lang="en-US" dirty="0"/>
              <a:t> </a:t>
            </a:r>
            <a:r>
              <a:rPr lang="en-US" dirty="0" err="1"/>
              <a:t>구하는</a:t>
            </a:r>
            <a:r>
              <a:rPr lang="en-US" dirty="0"/>
              <a:t> </a:t>
            </a:r>
            <a:r>
              <a:rPr lang="en-US" dirty="0" err="1"/>
              <a:t>함수입니다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여기서</a:t>
            </a:r>
            <a:r>
              <a:rPr lang="en-US" dirty="0"/>
              <a:t> 300루트2는 </a:t>
            </a:r>
            <a:r>
              <a:rPr lang="en-US" dirty="0" err="1"/>
              <a:t>모서리에서</a:t>
            </a:r>
            <a:r>
              <a:rPr lang="en-US" dirty="0"/>
              <a:t> </a:t>
            </a:r>
            <a:r>
              <a:rPr lang="en-US" dirty="0" err="1"/>
              <a:t>팬넬의</a:t>
            </a:r>
            <a:r>
              <a:rPr lang="en-US" dirty="0"/>
              <a:t> </a:t>
            </a:r>
            <a:r>
              <a:rPr lang="en-US" dirty="0" err="1"/>
              <a:t>중심의</a:t>
            </a:r>
            <a:r>
              <a:rPr lang="en-US" dirty="0"/>
              <a:t> </a:t>
            </a:r>
            <a:r>
              <a:rPr lang="en-US" dirty="0" err="1"/>
              <a:t>거리로</a:t>
            </a:r>
            <a:r>
              <a:rPr lang="en-US" dirty="0"/>
              <a:t>, </a:t>
            </a:r>
            <a:r>
              <a:rPr lang="en-US" dirty="0" err="1"/>
              <a:t>가깝다가</a:t>
            </a:r>
            <a:r>
              <a:rPr lang="en-US" dirty="0"/>
              <a:t> 50%, </a:t>
            </a:r>
            <a:r>
              <a:rPr lang="en-US" dirty="0" err="1"/>
              <a:t>멀다가</a:t>
            </a:r>
            <a:r>
              <a:rPr lang="en-US" dirty="0"/>
              <a:t> 50%를 </a:t>
            </a:r>
            <a:r>
              <a:rPr lang="en-US" dirty="0" err="1"/>
              <a:t>의미합니다</a:t>
            </a:r>
            <a:r>
              <a:rPr lang="en-US" dirty="0"/>
              <a:t>. </a:t>
            </a:r>
            <a:r>
              <a:rPr lang="en-US" dirty="0" err="1"/>
              <a:t>또한</a:t>
            </a:r>
            <a:r>
              <a:rPr lang="en-US" dirty="0"/>
              <a:t> 180루트2는 300루트2를 </a:t>
            </a:r>
            <a:r>
              <a:rPr lang="en-US" dirty="0" err="1"/>
              <a:t>중심으로</a:t>
            </a:r>
            <a:r>
              <a:rPr lang="en-US" dirty="0"/>
              <a:t> </a:t>
            </a:r>
            <a:r>
              <a:rPr lang="en-US" dirty="0" err="1"/>
              <a:t>하여</a:t>
            </a:r>
            <a:r>
              <a:rPr lang="en-US" dirty="0"/>
              <a:t> 30%에 </a:t>
            </a:r>
            <a:r>
              <a:rPr lang="en-US" dirty="0" err="1"/>
              <a:t>해당하는</a:t>
            </a:r>
            <a:r>
              <a:rPr lang="en-US" dirty="0"/>
              <a:t> </a:t>
            </a:r>
            <a:r>
              <a:rPr lang="en-US" dirty="0" err="1"/>
              <a:t>거리로</a:t>
            </a:r>
            <a:r>
              <a:rPr lang="en-US" dirty="0"/>
              <a:t> 0에서 180루트2까지가 </a:t>
            </a:r>
            <a:r>
              <a:rPr lang="en-US" dirty="0" err="1"/>
              <a:t>가깝다의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100%, </a:t>
            </a:r>
            <a:r>
              <a:rPr lang="en-US" dirty="0" err="1"/>
              <a:t>멀다의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0%를 </a:t>
            </a:r>
            <a:r>
              <a:rPr lang="en-US" dirty="0" err="1"/>
              <a:t>의미합니다</a:t>
            </a:r>
            <a:r>
              <a:rPr lang="en-US" dirty="0"/>
              <a:t>. 420루트2는 180루트2와 </a:t>
            </a:r>
            <a:r>
              <a:rPr lang="en-US" dirty="0" err="1"/>
              <a:t>마찬가지로</a:t>
            </a:r>
            <a:r>
              <a:rPr lang="en-US" dirty="0"/>
              <a:t> 300루트2를 </a:t>
            </a:r>
            <a:r>
              <a:rPr lang="en-US" dirty="0" err="1"/>
              <a:t>중심으로</a:t>
            </a:r>
            <a:r>
              <a:rPr lang="en-US" dirty="0"/>
              <a:t> </a:t>
            </a:r>
            <a:r>
              <a:rPr lang="en-US" dirty="0" err="1"/>
              <a:t>하여</a:t>
            </a:r>
            <a:r>
              <a:rPr lang="en-US" dirty="0"/>
              <a:t> 70%에 </a:t>
            </a:r>
            <a:r>
              <a:rPr lang="en-US" dirty="0" err="1"/>
              <a:t>해당하는</a:t>
            </a:r>
            <a:r>
              <a:rPr lang="en-US" dirty="0"/>
              <a:t> </a:t>
            </a:r>
            <a:r>
              <a:rPr lang="en-US" dirty="0" err="1"/>
              <a:t>거리로</a:t>
            </a:r>
            <a:r>
              <a:rPr lang="en-US" dirty="0"/>
              <a:t> 420루트2에서 그 </a:t>
            </a:r>
            <a:r>
              <a:rPr lang="en-US" dirty="0" err="1"/>
              <a:t>후로는</a:t>
            </a:r>
            <a:r>
              <a:rPr lang="en-US" dirty="0"/>
              <a:t> </a:t>
            </a:r>
            <a:r>
              <a:rPr lang="en-US" dirty="0" err="1"/>
              <a:t>가깝다의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0%, </a:t>
            </a:r>
            <a:r>
              <a:rPr lang="en-US" dirty="0" err="1"/>
              <a:t>멀다의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100%를 </a:t>
            </a:r>
            <a:r>
              <a:rPr lang="en-US" dirty="0" err="1"/>
              <a:t>의미합니다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임의의 좌표 </a:t>
            </a:r>
            <a:r>
              <a:rPr lang="en-US" dirty="0" smtClean="0"/>
              <a:t>X1</a:t>
            </a:r>
            <a:r>
              <a:rPr lang="ko-KR" altLang="en-US" dirty="0" smtClean="0"/>
              <a:t>에 대한 소속도 함수에 대한 결과는 모서리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과의 거리가 약 </a:t>
            </a:r>
            <a:r>
              <a:rPr lang="en-US" altLang="ko-KR" dirty="0" smtClean="0"/>
              <a:t>348</a:t>
            </a:r>
            <a:r>
              <a:rPr lang="ko-KR" altLang="en-US" dirty="0" smtClean="0"/>
              <a:t>픽셀로 약 </a:t>
            </a:r>
            <a:r>
              <a:rPr lang="en-US" altLang="ko-KR" dirty="0" smtClean="0"/>
              <a:t>72% </a:t>
            </a:r>
            <a:r>
              <a:rPr lang="ko-KR" altLang="en-US" dirty="0" smtClean="0"/>
              <a:t>가깝고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28% </a:t>
            </a:r>
            <a:r>
              <a:rPr lang="ko-KR" altLang="en-US" dirty="0" smtClean="0"/>
              <a:t>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모서리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와의 거리는 약 </a:t>
            </a:r>
            <a:r>
              <a:rPr lang="en-US" altLang="ko-KR" dirty="0" smtClean="0"/>
              <a:t>302 </a:t>
            </a:r>
            <a:r>
              <a:rPr lang="ko-KR" altLang="en-US" dirty="0" smtClean="0"/>
              <a:t>픽셀로 약 </a:t>
            </a:r>
            <a:r>
              <a:rPr lang="en-US" altLang="ko-KR" dirty="0" smtClean="0"/>
              <a:t>86% </a:t>
            </a:r>
            <a:r>
              <a:rPr lang="ko-KR" altLang="en-US" dirty="0" smtClean="0"/>
              <a:t>가깝고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약</a:t>
            </a:r>
            <a:r>
              <a:rPr lang="en-US" altLang="ko-KR" dirty="0" smtClean="0"/>
              <a:t> 14%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멉니다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모서리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와의 거리는 약 </a:t>
            </a:r>
            <a:r>
              <a:rPr lang="en-US" altLang="ko-KR" baseline="0" dirty="0" smtClean="0"/>
              <a:t>576 </a:t>
            </a:r>
            <a:r>
              <a:rPr lang="ko-KR" altLang="en-US" baseline="0" dirty="0" err="1" smtClean="0"/>
              <a:t>픽세로</a:t>
            </a:r>
            <a:r>
              <a:rPr lang="ko-KR" altLang="en-US" baseline="0" dirty="0" smtClean="0"/>
              <a:t> 약 </a:t>
            </a:r>
            <a:r>
              <a:rPr lang="en-US" altLang="ko-KR" baseline="0" dirty="0" smtClean="0"/>
              <a:t>5% </a:t>
            </a:r>
            <a:r>
              <a:rPr lang="ko-KR" altLang="en-US" baseline="0" dirty="0" smtClean="0"/>
              <a:t>가깝고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 </a:t>
            </a:r>
            <a:r>
              <a:rPr lang="en-US" altLang="ko-KR" baseline="0" dirty="0" smtClean="0"/>
              <a:t>95% </a:t>
            </a:r>
            <a:r>
              <a:rPr lang="ko-KR" altLang="en-US" baseline="0" dirty="0" smtClean="0"/>
              <a:t>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모서리 </a:t>
            </a:r>
            <a:r>
              <a:rPr lang="en-US" altLang="ko-KR" baseline="0" dirty="0" smtClean="0"/>
              <a:t>D</a:t>
            </a:r>
            <a:r>
              <a:rPr lang="ko-KR" altLang="en-US" baseline="0" dirty="0" smtClean="0"/>
              <a:t>와의 거리는 약 </a:t>
            </a:r>
            <a:r>
              <a:rPr lang="en-US" altLang="ko-KR" baseline="0" dirty="0" smtClean="0"/>
              <a:t>549</a:t>
            </a:r>
            <a:r>
              <a:rPr lang="ko-KR" altLang="en-US" baseline="0" dirty="0" smtClean="0"/>
              <a:t>로 약 </a:t>
            </a:r>
            <a:r>
              <a:rPr lang="en-US" altLang="ko-KR" baseline="0" dirty="0" smtClean="0"/>
              <a:t>13% </a:t>
            </a:r>
            <a:r>
              <a:rPr lang="ko-KR" altLang="en-US" baseline="0" dirty="0" smtClean="0"/>
              <a:t>가깝고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 </a:t>
            </a:r>
            <a:r>
              <a:rPr lang="en-US" altLang="ko-KR" baseline="0" dirty="0" smtClean="0"/>
              <a:t>87% </a:t>
            </a:r>
            <a:r>
              <a:rPr lang="ko-KR" altLang="en-US" baseline="0" dirty="0" smtClean="0"/>
              <a:t>멉니다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287" name="Google Shape;287;g64391e609a_1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4391e609a_1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이러한 것들을 이 표와 같이 퍼지</a:t>
            </a:r>
            <a:r>
              <a:rPr lang="ko-KR" altLang="en-US" baseline="0" dirty="0" smtClean="0"/>
              <a:t> 규칙으로 나타내 보았습니다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X1</a:t>
            </a:r>
            <a:r>
              <a:rPr lang="ko-KR" altLang="en-US" baseline="0" dirty="0" smtClean="0"/>
              <a:t>에 각 모서리에 대한 </a:t>
            </a:r>
            <a:r>
              <a:rPr lang="ko-KR" altLang="en-US" baseline="0" dirty="0" err="1" smtClean="0"/>
              <a:t>소속도의</a:t>
            </a:r>
            <a:r>
              <a:rPr lang="ko-KR" altLang="en-US" baseline="0" dirty="0" smtClean="0"/>
              <a:t> 퍼지 규칙이다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이렇게 구해준 </a:t>
            </a:r>
            <a:r>
              <a:rPr lang="ko-KR" altLang="en-US" dirty="0" err="1" smtClean="0"/>
              <a:t>소속도는</a:t>
            </a:r>
            <a:r>
              <a:rPr lang="ko-KR" altLang="en-US" dirty="0" smtClean="0"/>
              <a:t> 각 퍼지 규칙에 맞게 적용해줍니다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그리고 각 규칙에서 가장 작은 값을 도출 해줍니다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 smtClean="0"/>
              <a:t>퍼지화를</a:t>
            </a:r>
            <a:r>
              <a:rPr lang="ko-KR" altLang="en-US" baseline="0" dirty="0" smtClean="0"/>
              <a:t> 통해 추론한 값은 화면의 표와 같습니다</a:t>
            </a:r>
            <a:r>
              <a:rPr lang="en-US" altLang="ko-KR" baseline="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화면의 표는 </a:t>
            </a:r>
            <a:r>
              <a:rPr lang="en-US" altLang="ko-KR" baseline="0" dirty="0" smtClean="0"/>
              <a:t>X1</a:t>
            </a:r>
            <a:r>
              <a:rPr lang="ko-KR" altLang="en-US" baseline="0" dirty="0" smtClean="0"/>
              <a:t>의 각 모서리에 대한 퍼지 규칙이며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퍼지 규칙에 대한 결과값은 각 결과값의 가작 작은 값을 구합니다</a:t>
            </a:r>
            <a:r>
              <a:rPr lang="en-US" altLang="ko-KR" baseline="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따라서 </a:t>
            </a:r>
            <a:r>
              <a:rPr lang="en-US" baseline="0" dirty="0" smtClean="0"/>
              <a:t>R1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가깝다는 규칙이기 때문에 모서리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만큼 </a:t>
            </a:r>
            <a:r>
              <a:rPr lang="ko-KR" altLang="en-US" baseline="0" dirty="0" err="1" smtClean="0"/>
              <a:t>가깝다를</a:t>
            </a:r>
            <a:r>
              <a:rPr lang="ko-KR" altLang="en-US" baseline="0" dirty="0" smtClean="0"/>
              <a:t> 의미합니다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R2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에 가깝다는 규칙이기 때문에 모서리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28</a:t>
            </a:r>
            <a:r>
              <a:rPr lang="ko-KR" altLang="en-US" baseline="0" dirty="0" smtClean="0"/>
              <a:t>만큼 </a:t>
            </a:r>
            <a:r>
              <a:rPr lang="ko-KR" altLang="en-US" baseline="0" dirty="0" err="1" smtClean="0"/>
              <a:t>가깝다를</a:t>
            </a:r>
            <a:r>
              <a:rPr lang="ko-KR" altLang="en-US" baseline="0" dirty="0" smtClean="0"/>
              <a:t> 의미합니다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R3, R4</a:t>
            </a:r>
            <a:r>
              <a:rPr lang="ko-KR" altLang="en-US" baseline="0" dirty="0" smtClean="0"/>
              <a:t>도 위와 마찬가지로 </a:t>
            </a:r>
            <a:r>
              <a:rPr lang="en-US" altLang="ko-KR" baseline="0" dirty="0" smtClean="0"/>
              <a:t>C, D</a:t>
            </a:r>
            <a:r>
              <a:rPr lang="ko-KR" altLang="en-US" baseline="0" dirty="0" smtClean="0"/>
              <a:t>에 가깝다는 규칙이기에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모서리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만큼 가깝다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모서리 </a:t>
            </a:r>
            <a:r>
              <a:rPr lang="en-US" altLang="ko-KR" baseline="0" dirty="0" smtClean="0"/>
              <a:t>D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13</a:t>
            </a:r>
            <a:r>
              <a:rPr lang="ko-KR" altLang="en-US" baseline="0" dirty="0" smtClean="0"/>
              <a:t>만큼 가깝다는 결론이 도출이 됩니다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</p:txBody>
      </p:sp>
      <p:sp>
        <p:nvSpPr>
          <p:cNvPr id="300" name="Google Shape;300;g64391e609a_1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391e609a_0_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391e609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(목차는 )서론 본론 결론순으로 진행하도록 하겠습니다.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4391e609a_1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퍼지 추론에서 나온 결과를 퍼지 함수로 나타낸 것입니다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화면의 그래프에서 계산된 </a:t>
            </a:r>
            <a:r>
              <a:rPr lang="ko-KR" altLang="en-US" dirty="0" err="1" smtClean="0"/>
              <a:t>소속도들에</a:t>
            </a:r>
            <a:r>
              <a:rPr lang="ko-KR" altLang="en-US" dirty="0" smtClean="0"/>
              <a:t> 대해서 무게 중심을 구하고 그 무게중심의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값이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번지에 속하면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가장 가깝다는 것을 의미합니다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y</a:t>
            </a:r>
            <a:r>
              <a:rPr lang="ko-KR" altLang="en-US" dirty="0" err="1" smtClean="0"/>
              <a:t>축값이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번지에 많이 분포되어 있으므로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가장 가깝다고 추론할 수 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X</a:t>
            </a:r>
            <a:r>
              <a:rPr lang="ko-KR" altLang="en-US" dirty="0" smtClean="0"/>
              <a:t>축은 퍼지 규칙에 대한 </a:t>
            </a:r>
            <a:r>
              <a:rPr lang="ko-KR" altLang="en-US" dirty="0" err="1" smtClean="0"/>
              <a:t>소속도이고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축은 </a:t>
            </a:r>
            <a:r>
              <a:rPr lang="ko-KR" altLang="en-US" dirty="0" err="1" smtClean="0"/>
              <a:t>소속도들에</a:t>
            </a:r>
            <a:r>
              <a:rPr lang="ko-KR" altLang="en-US" dirty="0" smtClean="0"/>
              <a:t> 대한 무게중심</a:t>
            </a:r>
            <a:r>
              <a:rPr lang="ko-KR" altLang="en-US" baseline="0" dirty="0" smtClean="0"/>
              <a:t> 값이다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나머지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개의 가구 또한 이러한 방법으로 결과를 도출할 수 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314" name="Google Shape;314;g64391e609a_1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4391e60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실행결과에 대해 설명하겠습니다</a:t>
            </a:r>
            <a:endParaRPr/>
          </a:p>
        </p:txBody>
      </p:sp>
      <p:sp>
        <p:nvSpPr>
          <p:cNvPr id="326" name="Google Shape;326;g64391e60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4391e609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4391e609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다음은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결론입니다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본 연구에서는 다음과 같은 사양의 컴퓨터에서 진행하였고</a:t>
            </a:r>
            <a:r>
              <a:rPr lang="en-US" altLang="ko-KR" baseline="0" dirty="0" smtClean="0"/>
              <a:t>, Visual </a:t>
            </a:r>
            <a:r>
              <a:rPr lang="en-US" altLang="ko-KR" baseline="0" dirty="0" err="1" smtClean="0"/>
              <a:t>Studio.Net</a:t>
            </a:r>
            <a:r>
              <a:rPr lang="en-US" altLang="ko-KR" baseline="0" dirty="0" smtClean="0"/>
              <a:t> C# 2017 </a:t>
            </a:r>
            <a:r>
              <a:rPr lang="ko-KR" altLang="en-US" baseline="0" dirty="0" smtClean="0"/>
              <a:t>버전을 사용하였습니다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실행초기화면</a:t>
            </a:r>
            <a:r>
              <a:rPr lang="en-US" dirty="0" smtClean="0"/>
              <a:t> </a:t>
            </a:r>
            <a:r>
              <a:rPr lang="en-US" dirty="0" err="1"/>
              <a:t>입니다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4391e609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4391e609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12</a:t>
            </a:r>
            <a:r>
              <a:rPr lang="ko-KR" altLang="en-US" sz="1800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가지의 가구를 패널 위에 배치한 화면입니다</a:t>
            </a:r>
            <a:r>
              <a:rPr lang="en-US" altLang="ko-KR" sz="1800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4391e609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4391e609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가구를 배치한</a:t>
            </a:r>
            <a:r>
              <a:rPr lang="ko-KR" altLang="en-US" sz="1800" baseline="0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후에</a:t>
            </a:r>
            <a:r>
              <a:rPr lang="en-US" altLang="ko-KR" sz="1800" baseline="0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, </a:t>
            </a:r>
            <a:r>
              <a:rPr lang="ko-KR" altLang="en-US" sz="1800" baseline="0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가구에 색상을 적용시킨 화면입니다</a:t>
            </a:r>
            <a:r>
              <a:rPr lang="en-US" altLang="ko-KR" sz="1800" baseline="0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 sz="18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4391e609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4391e609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배치 완료 버튼을 누르면 색체 관련 심리 분석 결과 화면이 나타납니다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왼쪽</a:t>
            </a:r>
            <a:r>
              <a:rPr lang="en-US" dirty="0" smtClean="0"/>
              <a:t> </a:t>
            </a:r>
            <a:r>
              <a:rPr lang="en-US" dirty="0"/>
              <a:t>위 </a:t>
            </a:r>
            <a:r>
              <a:rPr lang="en-US" dirty="0" err="1"/>
              <a:t>부터</a:t>
            </a:r>
            <a:r>
              <a:rPr lang="en-US" dirty="0"/>
              <a:t> </a:t>
            </a:r>
            <a:r>
              <a:rPr lang="en-US" dirty="0" err="1"/>
              <a:t>첫번째</a:t>
            </a:r>
            <a:r>
              <a:rPr lang="en-US" dirty="0"/>
              <a:t>  </a:t>
            </a:r>
            <a:r>
              <a:rPr lang="ko-KR" altLang="en-US" dirty="0" smtClean="0"/>
              <a:t>색상에 대해 </a:t>
            </a:r>
            <a:r>
              <a:rPr lang="en-US" dirty="0" err="1" smtClean="0"/>
              <a:t>나는</a:t>
            </a:r>
            <a:r>
              <a:rPr lang="en-US" dirty="0" smtClean="0"/>
              <a:t> </a:t>
            </a:r>
            <a:r>
              <a:rPr lang="en-US" dirty="0" err="1"/>
              <a:t>어떤</a:t>
            </a:r>
            <a:r>
              <a:rPr lang="en-US" dirty="0"/>
              <a:t> </a:t>
            </a:r>
            <a:r>
              <a:rPr lang="en-US" dirty="0" err="1"/>
              <a:t>사람인가에</a:t>
            </a:r>
            <a:r>
              <a:rPr lang="en-US" dirty="0"/>
              <a:t> </a:t>
            </a:r>
            <a:r>
              <a:rPr lang="en-US" dirty="0" err="1" smtClean="0"/>
              <a:t>대해</a:t>
            </a:r>
            <a:r>
              <a:rPr lang="en-US" dirty="0" smtClean="0"/>
              <a:t> </a:t>
            </a:r>
            <a:r>
              <a:rPr lang="ko-KR" altLang="en-US" dirty="0" smtClean="0"/>
              <a:t>보여주고</a:t>
            </a:r>
            <a:r>
              <a:rPr lang="en-US" dirty="0" smtClean="0"/>
              <a:t>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두번째</a:t>
            </a:r>
            <a:r>
              <a:rPr lang="en-US" dirty="0"/>
              <a:t> </a:t>
            </a:r>
            <a:r>
              <a:rPr lang="ko-KR" altLang="en-US" dirty="0" smtClean="0"/>
              <a:t>색상에 대해 </a:t>
            </a:r>
            <a:r>
              <a:rPr lang="en-US" dirty="0" err="1" smtClean="0"/>
              <a:t>목표달성을</a:t>
            </a:r>
            <a:r>
              <a:rPr lang="en-US" dirty="0" smtClean="0"/>
              <a:t> </a:t>
            </a:r>
            <a:r>
              <a:rPr lang="en-US" dirty="0" err="1"/>
              <a:t>위해</a:t>
            </a:r>
            <a:r>
              <a:rPr lang="en-US" dirty="0"/>
              <a:t> </a:t>
            </a:r>
            <a:r>
              <a:rPr lang="en-US" dirty="0" err="1"/>
              <a:t>지금</a:t>
            </a:r>
            <a:r>
              <a:rPr lang="en-US" dirty="0"/>
              <a:t> </a:t>
            </a:r>
            <a:r>
              <a:rPr lang="en-US" dirty="0" err="1"/>
              <a:t>내가</a:t>
            </a:r>
            <a:r>
              <a:rPr lang="en-US" dirty="0"/>
              <a:t> </a:t>
            </a:r>
            <a:r>
              <a:rPr lang="en-US" dirty="0" err="1"/>
              <a:t>해야</a:t>
            </a:r>
            <a:r>
              <a:rPr lang="en-US" dirty="0"/>
              <a:t> </a:t>
            </a:r>
            <a:r>
              <a:rPr lang="en-US" dirty="0" err="1" smtClean="0"/>
              <a:t>하는것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세번째</a:t>
            </a:r>
            <a:r>
              <a:rPr lang="en-US" dirty="0" smtClean="0"/>
              <a:t> </a:t>
            </a:r>
            <a:r>
              <a:rPr lang="ko-KR" altLang="en-US" dirty="0" smtClean="0"/>
              <a:t>색상에 대해서는</a:t>
            </a:r>
            <a:r>
              <a:rPr lang="en-US" dirty="0" smtClean="0"/>
              <a:t> </a:t>
            </a:r>
            <a:r>
              <a:rPr lang="en-US" dirty="0" err="1"/>
              <a:t>현재</a:t>
            </a:r>
            <a:r>
              <a:rPr lang="en-US" dirty="0"/>
              <a:t> </a:t>
            </a:r>
            <a:r>
              <a:rPr lang="en-US" dirty="0" err="1"/>
              <a:t>내가</a:t>
            </a:r>
            <a:r>
              <a:rPr lang="en-US" dirty="0"/>
              <a:t> </a:t>
            </a:r>
            <a:r>
              <a:rPr lang="en-US" dirty="0" err="1"/>
              <a:t>처한</a:t>
            </a:r>
            <a:r>
              <a:rPr lang="en-US" dirty="0"/>
              <a:t> </a:t>
            </a:r>
            <a:r>
              <a:rPr lang="en-US" dirty="0" err="1"/>
              <a:t>상황을</a:t>
            </a:r>
            <a:r>
              <a:rPr lang="en-US" dirty="0"/>
              <a:t> </a:t>
            </a:r>
            <a:r>
              <a:rPr lang="ko-KR" altLang="en-US" dirty="0" smtClean="0"/>
              <a:t>보여줍니다</a:t>
            </a:r>
            <a:r>
              <a:rPr lang="en-US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마지막으로 </a:t>
            </a:r>
            <a:r>
              <a:rPr lang="en-US" dirty="0" err="1" smtClean="0"/>
              <a:t>선택된</a:t>
            </a:r>
            <a:r>
              <a:rPr lang="en-US" dirty="0" smtClean="0"/>
              <a:t> </a:t>
            </a:r>
            <a:r>
              <a:rPr lang="en-US" dirty="0" err="1"/>
              <a:t>색들간의</a:t>
            </a:r>
            <a:r>
              <a:rPr lang="en-US" dirty="0"/>
              <a:t> </a:t>
            </a:r>
            <a:r>
              <a:rPr lang="en-US" dirty="0" err="1" smtClean="0"/>
              <a:t>조화</a:t>
            </a:r>
            <a:r>
              <a:rPr lang="ko-KR" altLang="en-US" dirty="0"/>
              <a:t>를</a:t>
            </a:r>
            <a:r>
              <a:rPr lang="en-US" dirty="0" smtClean="0"/>
              <a:t> </a:t>
            </a:r>
            <a:r>
              <a:rPr lang="en-US" dirty="0" err="1" smtClean="0"/>
              <a:t>보여줍니다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4391e609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4391e609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다음은</a:t>
            </a:r>
            <a:r>
              <a:rPr lang="en-US" dirty="0"/>
              <a:t> </a:t>
            </a:r>
            <a:r>
              <a:rPr lang="en-US" dirty="0" err="1"/>
              <a:t>가구배치</a:t>
            </a:r>
            <a:r>
              <a:rPr lang="en-US" dirty="0"/>
              <a:t> </a:t>
            </a:r>
            <a:r>
              <a:rPr lang="en-US" dirty="0" err="1"/>
              <a:t>결과화면입니다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가구배치로</a:t>
            </a:r>
            <a:r>
              <a:rPr lang="en-US" dirty="0"/>
              <a:t> </a:t>
            </a:r>
            <a:r>
              <a:rPr lang="en-US" dirty="0" err="1"/>
              <a:t>읽을</a:t>
            </a:r>
            <a:r>
              <a:rPr lang="en-US" dirty="0"/>
              <a:t> 수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가구들의</a:t>
            </a:r>
            <a:r>
              <a:rPr lang="en-US" dirty="0"/>
              <a:t> </a:t>
            </a:r>
            <a:r>
              <a:rPr lang="en-US" dirty="0" err="1"/>
              <a:t>location값을</a:t>
            </a:r>
            <a:r>
              <a:rPr lang="en-US" dirty="0"/>
              <a:t> </a:t>
            </a:r>
            <a:r>
              <a:rPr lang="en-US" dirty="0" err="1"/>
              <a:t>가져와</a:t>
            </a:r>
            <a:r>
              <a:rPr lang="en-US" dirty="0"/>
              <a:t> </a:t>
            </a:r>
            <a:r>
              <a:rPr lang="en-US" dirty="0" err="1"/>
              <a:t>계산한</a:t>
            </a:r>
            <a:r>
              <a:rPr lang="en-US" dirty="0"/>
              <a:t> </a:t>
            </a:r>
            <a:r>
              <a:rPr lang="en-US" dirty="0" err="1"/>
              <a:t>것에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저장해놨다가</a:t>
            </a:r>
            <a:r>
              <a:rPr lang="en-US" dirty="0"/>
              <a:t> </a:t>
            </a:r>
            <a:r>
              <a:rPr lang="en-US" dirty="0" err="1" smtClean="0"/>
              <a:t>보여</a:t>
            </a:r>
            <a:r>
              <a:rPr lang="ko-KR" altLang="en-US" dirty="0" err="1" smtClean="0"/>
              <a:t>줍니</a:t>
            </a:r>
            <a:r>
              <a:rPr lang="en-US" dirty="0" smtClean="0"/>
              <a:t>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개선사항</a:t>
            </a:r>
            <a:r>
              <a:rPr lang="en-US" altLang="ko-KR" dirty="0" smtClean="0"/>
              <a:t>…? </a:t>
            </a:r>
            <a:r>
              <a:rPr lang="ko-KR" altLang="en-US" dirty="0" smtClean="0"/>
              <a:t>물어보기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4391e609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64391e609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먼저</a:t>
            </a:r>
            <a:r>
              <a:rPr lang="en-US"/>
              <a:t> 연구 </a:t>
            </a:r>
            <a:r>
              <a:rPr lang="en-US">
                <a:solidFill>
                  <a:schemeClr val="dk1"/>
                </a:solidFill>
              </a:rPr>
              <a:t>목적</a:t>
            </a:r>
            <a:r>
              <a:rPr lang="en-US"/>
              <a:t> 및 </a:t>
            </a:r>
            <a:r>
              <a:rPr lang="en-US">
                <a:solidFill>
                  <a:schemeClr val="dk1"/>
                </a:solidFill>
              </a:rPr>
              <a:t>주제 </a:t>
            </a:r>
            <a:r>
              <a:rPr lang="en-US"/>
              <a:t>에 대해 설명하도록 하겠습니다.</a:t>
            </a:r>
            <a:endParaRPr lang="en-US"/>
          </a:p>
        </p:txBody>
      </p:sp>
      <p:sp>
        <p:nvSpPr>
          <p:cNvPr id="101" name="Google Shape;10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391e609a_13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391e609a_1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chemeClr val="dk1"/>
                </a:solidFill>
              </a:rPr>
              <a:t>하루가 다르게 변화해가는사회에서 현대인들은 새로운 기술이 뭔지 트랜드가 뭔지에 대해서는 잘 알지만</a:t>
            </a:r>
            <a:endParaRPr lang="en-US"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chemeClr val="dk1"/>
                </a:solidFill>
              </a:rPr>
              <a:t> 자기 자신에대해서는 잘 파악하지못하는 경우가 많습니다.</a:t>
            </a:r>
            <a:endParaRPr lang="en-US"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chemeClr val="dk1"/>
                </a:solidFill>
              </a:rPr>
              <a:t>이러한 현실에서 자신을 알기 위해 심리검사를 실시하는 사람들이 많지만 </a:t>
            </a:r>
            <a:endParaRPr lang="en-US"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chemeClr val="dk1"/>
                </a:solidFill>
              </a:rPr>
              <a:t>심리검사는 검사자들에게 부담을 주기도 합니다.</a:t>
            </a:r>
            <a:endParaRPr lang="en-US" sz="1200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000">
                <a:solidFill>
                  <a:schemeClr val="dk1"/>
                </a:solidFill>
              </a:rPr>
              <a:t>다음은 심리검사와 관련된 기사입니다. </a:t>
            </a:r>
            <a:endParaRPr lang="en-US" sz="1000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000">
                <a:solidFill>
                  <a:schemeClr val="dk1"/>
                </a:solidFill>
              </a:rPr>
              <a:t>마음이 아픈 어른 4명 중 1명, 문턱 높은 종합심리검사, 검사시간은 기본 4~5시간, 비용은 30~50만원 선 </a:t>
            </a:r>
            <a:endParaRPr lang="en-US" sz="1000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000">
                <a:solidFill>
                  <a:schemeClr val="dk1"/>
                </a:solidFill>
              </a:rPr>
              <a:t>일반적인 심리 검사하는 시간이 많이 들며 비용 또한 저렴하지 않습니다.</a:t>
            </a:r>
            <a:endParaRPr lang="en-US" sz="1000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>
                <a:solidFill>
                  <a:schemeClr val="dk1"/>
                </a:solidFill>
              </a:rPr>
              <a:t>이로인해 </a:t>
            </a:r>
            <a:r>
              <a:rPr lang="en-US" sz="1000">
                <a:solidFill>
                  <a:schemeClr val="dk1"/>
                </a:solidFill>
              </a:rPr>
              <a:t>상담자에게 상당한 부담</a:t>
            </a:r>
            <a:r>
              <a:rPr lang="ko-KR" altLang="en-US" sz="1000" baseline="0">
                <a:solidFill>
                  <a:schemeClr val="dk1"/>
                </a:solidFill>
              </a:rPr>
              <a:t>됩니다</a:t>
            </a:r>
            <a:r>
              <a:rPr lang="en-US" altLang="ko-KR" sz="1000" baseline="0">
                <a:solidFill>
                  <a:schemeClr val="dk1"/>
                </a:solidFill>
              </a:rPr>
              <a:t>.</a:t>
            </a:r>
            <a:endParaRPr lang="en-US" altLang="ko-KR" sz="1000" baseline="0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000">
                <a:solidFill>
                  <a:schemeClr val="dk1"/>
                </a:solidFill>
              </a:rPr>
              <a:t>이러한 이유로 심리 검사를 꺼려하는 사람들의 부담을 줄여주는 것을 </a:t>
            </a:r>
            <a:r>
              <a:rPr lang="ko-KR" altLang="en-US" sz="1000">
                <a:solidFill>
                  <a:schemeClr val="dk1"/>
                </a:solidFill>
              </a:rPr>
              <a:t>연구목적으로 하였습니다</a:t>
            </a:r>
            <a:r>
              <a:rPr lang="en-US" altLang="ko-KR" sz="1000">
                <a:solidFill>
                  <a:schemeClr val="dk1"/>
                </a:solidFill>
              </a:rPr>
              <a:t>.</a:t>
            </a:r>
            <a:endParaRPr lang="en-US" altLang="ko-KR"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391e609a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391e609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chemeClr val="dk1"/>
                </a:solidFill>
              </a:rPr>
              <a:t>심리분석프로그램을 만들기위해서는 사람에 따라 다르게 생각하는 주제가 필요했습니다.</a:t>
            </a:r>
            <a:endParaRPr lang="en-US" sz="12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chemeClr val="dk1"/>
                </a:solidFill>
              </a:rPr>
              <a:t>사람마다 다른것이 성격이고 이 성격을 쉽게 파악할 수 있는것이 어떤 것이 있을까 생각하다</a:t>
            </a:r>
            <a:r>
              <a:rPr lang="ko-KR" altLang="en-US" sz="1200">
                <a:solidFill>
                  <a:schemeClr val="dk1"/>
                </a:solidFill>
              </a:rPr>
              <a:t>가</a:t>
            </a:r>
            <a:r>
              <a:rPr lang="en-US" sz="1200">
                <a:solidFill>
                  <a:schemeClr val="dk1"/>
                </a:solidFill>
              </a:rPr>
              <a:t> 각자의 방의 배치구조가 다르다는것을 생각해내었습니다.</a:t>
            </a:r>
            <a:endParaRPr lang="en-US" sz="12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sz="1000"/>
          </a:p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sz="1000"/>
          </a:p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391e609a_0_5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391e609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MBTI</a:t>
            </a:r>
            <a:r>
              <a:rPr lang="ko-KR" altLang="en-US" sz="1000" baseline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심리검사</a:t>
            </a:r>
            <a:r>
              <a:rPr lang="ko-KR" altLang="en-US" sz="1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는 </a:t>
            </a:r>
            <a:r>
              <a:rPr lang="en-US" sz="1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4가지 선호 지표가 조합된 양식을 통해 16가지 성격유형으로 나타</a:t>
            </a:r>
            <a:r>
              <a:rPr lang="ko-KR" altLang="en-US" sz="1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냅</a:t>
            </a:r>
            <a:r>
              <a:rPr lang="en-US" sz="1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니다. </a:t>
            </a:r>
            <a:endParaRPr lang="en-US" sz="1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1000"/>
              <a:t>[거주자의 성격 유형별 가구배치의 선호 특성에 관한 연구]에서는 가구의 위치와 주변</a:t>
            </a:r>
            <a:r>
              <a:rPr lang="ko-KR" altLang="en-US" sz="1000"/>
              <a:t>의</a:t>
            </a:r>
            <a:r>
              <a:rPr lang="en-US" altLang="ko-KR" sz="1000"/>
              <a:t> 다른 가구들간의 관계에 따라 사람들의 MBTI 심리 특성을 통계</a:t>
            </a:r>
            <a:r>
              <a:rPr lang="ko-KR" altLang="en-US" sz="1000"/>
              <a:t>를 </a:t>
            </a:r>
            <a:r>
              <a:rPr lang="en-US" altLang="ko-KR" sz="1000"/>
              <a:t>내었</a:t>
            </a:r>
            <a:r>
              <a:rPr lang="ko-KR" altLang="en-US" sz="1000"/>
              <a:t>습니</a:t>
            </a:r>
            <a:r>
              <a:rPr lang="en-US" altLang="ko-KR" sz="1000"/>
              <a:t>다.</a:t>
            </a:r>
            <a:endParaRPr lang="en-US" altLang="ko-KR" sz="1000"/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이를 통하여 가구 배치에 따른 사람의 성격적 특징과 행동의 관계를 알아낼 수 있습니다</a:t>
            </a:r>
            <a:r>
              <a:rPr lang="en-US" altLang="ko-KR" sz="1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 lang="en-US" altLang="ko-KR" sz="1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그리하여 본 연구에서는 가구배치를 통해 </a:t>
            </a:r>
            <a:r>
              <a:rPr lang="en-US" altLang="ko-KR" sz="1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MBTI</a:t>
            </a:r>
            <a:r>
              <a:rPr lang="ko-KR" altLang="en-US" sz="1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를 알아내고 배치뿐만아니라 가구의 색채분석을 통하여 성격유형을 알아내는 방법을 제안합니다</a:t>
            </a:r>
            <a:r>
              <a:rPr lang="en-US" altLang="ko-KR" sz="1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 lang="en-US" altLang="ko-KR" sz="1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sz="1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391e60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다음은 본론입니다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44" name="Google Shape;144;g64391e609a_0_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4391e609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퍼지란 애매하다, 모호하다 라는 뜻을 가지고 있으며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solidFill>
                  <a:schemeClr val="dk1"/>
                </a:solidFill>
              </a:rPr>
              <a:t>0</a:t>
            </a:r>
            <a:r>
              <a:rPr lang="ko-KR" altLang="en-US" sz="1000">
                <a:solidFill>
                  <a:schemeClr val="dk1"/>
                </a:solidFill>
              </a:rPr>
              <a:t>과 </a:t>
            </a:r>
            <a:r>
              <a:rPr lang="en-US" altLang="ko-KR" sz="1000">
                <a:solidFill>
                  <a:schemeClr val="dk1"/>
                </a:solidFill>
              </a:rPr>
              <a:t>1</a:t>
            </a:r>
            <a:r>
              <a:rPr lang="ko-KR" altLang="en-US" sz="1000">
                <a:solidFill>
                  <a:schemeClr val="dk1"/>
                </a:solidFill>
              </a:rPr>
              <a:t>로만 이루어진 것이 아닌 </a:t>
            </a:r>
            <a:r>
              <a:rPr lang="en-US" altLang="ko-KR" sz="1000">
                <a:solidFill>
                  <a:schemeClr val="dk1"/>
                </a:solidFill>
              </a:rPr>
              <a:t>0</a:t>
            </a:r>
            <a:r>
              <a:rPr lang="ko-KR" altLang="en-US" sz="1000">
                <a:solidFill>
                  <a:schemeClr val="dk1"/>
                </a:solidFill>
              </a:rPr>
              <a:t>과 </a:t>
            </a:r>
            <a:r>
              <a:rPr lang="en-US" altLang="ko-KR" sz="1000">
                <a:solidFill>
                  <a:schemeClr val="dk1"/>
                </a:solidFill>
              </a:rPr>
              <a:t>1</a:t>
            </a:r>
            <a:r>
              <a:rPr lang="ko-KR" altLang="en-US" sz="1000">
                <a:solidFill>
                  <a:schemeClr val="dk1"/>
                </a:solidFill>
              </a:rPr>
              <a:t>사이의 값으로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애매한 것들의 값을 추론하는 것입니다</a:t>
            </a:r>
            <a:r>
              <a:rPr lang="en-US" altLang="ko-KR" sz="1000">
                <a:solidFill>
                  <a:schemeClr val="dk1"/>
                </a:solidFill>
              </a:rPr>
              <a:t>.</a:t>
            </a:r>
            <a:endParaRPr lang="en-US" altLang="ko-KR"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chemeClr val="dk1"/>
                </a:solidFill>
              </a:rPr>
              <a:t>퍼지 기법은 다양한 연구로 사용되고 있으며</a:t>
            </a:r>
            <a:r>
              <a:rPr lang="en-US" altLang="ko-KR" sz="1000">
                <a:solidFill>
                  <a:schemeClr val="dk1"/>
                </a:solidFill>
              </a:rPr>
              <a:t>, </a:t>
            </a:r>
            <a:r>
              <a:rPr lang="ko-KR" altLang="en-US" sz="1000">
                <a:solidFill>
                  <a:schemeClr val="dk1"/>
                </a:solidFill>
              </a:rPr>
              <a:t>본 연구에서는 가구의 배치와 그에 사용된 색채가 어떤 색상에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어느 정도 속하는지를 추론하기위해 적용됩니다</a:t>
            </a:r>
            <a:r>
              <a:rPr lang="en-US" altLang="ko-KR" sz="1000">
                <a:solidFill>
                  <a:schemeClr val="dk1"/>
                </a:solidFill>
              </a:rPr>
              <a:t>.</a:t>
            </a:r>
            <a:endParaRPr lang="en-US" altLang="ko-KR"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그리하여</a:t>
            </a:r>
            <a:r>
              <a:rPr lang="ko-KR" altLang="en-US" baseline="0"/>
              <a:t> 가구배치에 따른 성격유형을</a:t>
            </a:r>
            <a:r>
              <a:rPr lang="ko-KR" altLang="en-US"/>
              <a:t> 판단하기 위한 방법 중 하나로 퍼지화</a:t>
            </a:r>
            <a:r>
              <a:rPr lang="en-US" altLang="ko-KR"/>
              <a:t>, </a:t>
            </a:r>
            <a:r>
              <a:rPr lang="ko-KR" altLang="en-US"/>
              <a:t>퍼지추론</a:t>
            </a:r>
            <a:r>
              <a:rPr lang="en-US" altLang="ko-KR"/>
              <a:t>, </a:t>
            </a:r>
            <a:r>
              <a:rPr lang="ko-KR" altLang="en-US"/>
              <a:t>역퍼지화 순으로 진행하는 것을 제안합니다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61" name="Google Shape;261;g64391e609a_0_1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391e609a_1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391e609a_1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본 연구에서는 색채 분석을 위해 </a:t>
            </a:r>
            <a:r>
              <a:rPr lang="en-US" altLang="ko-KR"/>
              <a:t>CRR</a:t>
            </a:r>
            <a:r>
              <a:rPr lang="ko-KR" altLang="en-US"/>
              <a:t>분석법을 사용합니다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CRR 분석법이란,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chemeClr val="dk1"/>
                </a:solidFill>
              </a:rPr>
              <a:t>8가지 색상 중 3가지를 고르고</a:t>
            </a:r>
            <a:r>
              <a:rPr lang="en-US" sz="1300" baseline="0">
                <a:solidFill>
                  <a:schemeClr val="dk1"/>
                </a:solidFill>
              </a:rPr>
              <a:t> </a:t>
            </a:r>
            <a:r>
              <a:rPr lang="ko-KR" altLang="en-US" sz="1300" baseline="0">
                <a:solidFill>
                  <a:schemeClr val="dk1"/>
                </a:solidFill>
              </a:rPr>
              <a:t>해석하는 것으로</a:t>
            </a:r>
            <a:r>
              <a:rPr lang="en-US" altLang="ko-KR" sz="1300" baseline="0">
                <a:solidFill>
                  <a:schemeClr val="dk1"/>
                </a:solidFill>
              </a:rPr>
              <a:t>,</a:t>
            </a:r>
            <a:endParaRPr lang="en-US" altLang="ko-KR" sz="1300" baseline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rgbClr val="666666"/>
                </a:solidFill>
              </a:rPr>
              <a:t>3</a:t>
            </a:r>
            <a:r>
              <a:rPr lang="en-US" sz="1300" u="sng">
                <a:solidFill>
                  <a:srgbClr val="666666"/>
                </a:solidFill>
              </a:rPr>
              <a:t>가지 색은 순서와 색의 </a:t>
            </a:r>
            <a:r>
              <a:rPr lang="en-US" sz="1300">
                <a:solidFill>
                  <a:srgbClr val="666666"/>
                </a:solidFill>
              </a:rPr>
              <a:t>조화에 따라 복합적인 해석이 가능합니다.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7.png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2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2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2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2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28.png"  /><Relationship Id="rId4" Type="http://schemas.openxmlformats.org/officeDocument/2006/relationships/image" Target="../media/image1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3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comments" Target="../comments/commen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comments" Target="../comments/commen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6534" r="25540"/>
          <a:stretch/>
        </p:blipFill>
        <p:spPr>
          <a:xfrm>
            <a:off x="304800" y="2603550"/>
            <a:ext cx="4180375" cy="40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-442500" y="552250"/>
            <a:ext cx="8809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272123"/>
                </a:solidFill>
                <a:latin typeface="Comic Sans MS"/>
                <a:ea typeface="Comic Sans MS"/>
                <a:cs typeface="Comic Sans MS"/>
                <a:sym typeface="Comic Sans MS"/>
              </a:rPr>
              <a:t>주조색과 퍼지 논리를 이용한 </a:t>
            </a:r>
            <a:br>
              <a:rPr lang="en-US" sz="4400" b="1" i="0" u="none" strike="noStrike" cap="none">
                <a:solidFill>
                  <a:srgbClr val="272123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400" b="1">
                <a:solidFill>
                  <a:srgbClr val="272123"/>
                </a:solidFill>
                <a:latin typeface="Comic Sans MS"/>
                <a:ea typeface="Comic Sans MS"/>
                <a:cs typeface="Comic Sans MS"/>
                <a:sym typeface="Comic Sans MS"/>
              </a:rPr>
              <a:t>색채</a:t>
            </a:r>
            <a:r>
              <a:rPr lang="en-US" sz="4400" b="1" i="0" u="none" strike="noStrike" cap="none">
                <a:solidFill>
                  <a:srgbClr val="272123"/>
                </a:solidFill>
                <a:latin typeface="Comic Sans MS"/>
                <a:ea typeface="Comic Sans MS"/>
                <a:cs typeface="Comic Sans MS"/>
                <a:sym typeface="Comic Sans MS"/>
              </a:rPr>
              <a:t> 분석과 가구 배치 기반</a:t>
            </a:r>
            <a:endParaRPr sz="4400" b="1">
              <a:solidFill>
                <a:srgbClr val="27212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72123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-US" sz="4400" b="1" i="0" u="none" strike="noStrike" cap="none">
                <a:solidFill>
                  <a:srgbClr val="272123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4400" b="1">
                <a:solidFill>
                  <a:srgbClr val="272123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US" sz="4400" b="1" i="0" u="none" strike="noStrike" cap="none">
                <a:solidFill>
                  <a:srgbClr val="272123"/>
                </a:solidFill>
                <a:latin typeface="Comic Sans MS"/>
                <a:ea typeface="Comic Sans MS"/>
                <a:cs typeface="Comic Sans MS"/>
                <a:sym typeface="Comic Sans MS"/>
              </a:rPr>
              <a:t>I 심리분석</a:t>
            </a:r>
            <a:endParaRPr sz="4400" b="1">
              <a:solidFill>
                <a:srgbClr val="27212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92175" y="5560071"/>
            <a:ext cx="6087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72123"/>
                </a:solidFill>
                <a:latin typeface="Comic Sans MS"/>
                <a:ea typeface="Comic Sans MS"/>
                <a:cs typeface="Comic Sans MS"/>
                <a:sym typeface="Comic Sans MS"/>
              </a:rPr>
              <a:t>신라대학교</a:t>
            </a:r>
            <a:endParaRPr sz="2000" b="1">
              <a:solidFill>
                <a:srgbClr val="27212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123"/>
                </a:solidFill>
                <a:latin typeface="Comic Sans MS"/>
                <a:ea typeface="Comic Sans MS"/>
                <a:cs typeface="Comic Sans MS"/>
                <a:sym typeface="Comic Sans MS"/>
              </a:rPr>
              <a:t>강민지 문다솔 이명주 이병관 허민주</a:t>
            </a:r>
            <a:endParaRPr sz="2000" i="0" u="none" strike="noStrike" cap="none">
              <a:solidFill>
                <a:srgbClr val="27212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-3364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-89800" y="1836925"/>
            <a:ext cx="9051000" cy="2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선호하는 색채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 RGB 값에 </a:t>
            </a: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FUZZY기법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을 적용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-미리 </a:t>
            </a: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선정한 8가지색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중 하나를 추론해 낸다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150" y="3669375"/>
            <a:ext cx="6337101" cy="24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1077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050" y="6189525"/>
            <a:ext cx="7860168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100" y="1600038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475725" y="1496295"/>
            <a:ext cx="8167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1. 빨강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남을 따르기보다 먼저 앞서 이끄는 성격으로 사교적이며 지도력있다.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100" y="2250788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475725" y="2132400"/>
            <a:ext cx="80169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2. 주황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경쾌하고 낙천적인 성격으로 활기차고 행복한 기질을 가진 사람이다.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4100" y="2871300"/>
            <a:ext cx="5359875" cy="1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4100" y="3437175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475725" y="2718225"/>
            <a:ext cx="8167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3. 노랑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이성적이고 논리적으로 인생을 바라보며, 지적이고 분석적이다.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75725" y="3324700"/>
            <a:ext cx="8281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4. 초록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언제나 균형을 추구해 행동하기 전에 심사숙고하며 자발적으로 나서지 않는다.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4100" y="4052513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475725" y="3936600"/>
            <a:ext cx="8899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5. 파랑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겉으로 침착하고 차분한 모습으로 어려운 일도 수월하게 처리하며, 상황에 따라 참신한 상상력을 발휘한다.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4100" y="4704088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475725" y="4546200"/>
            <a:ext cx="8167800" cy="13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6. 진청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부드럽고 온화하며 쉽게 흥분하지 않는 성격은 다른 이들에게 소극적인 사람으로 보인다</a:t>
            </a:r>
            <a:r>
              <a:rPr lang="en-US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4100" y="5429325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475725" y="5264575"/>
            <a:ext cx="8016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7. 보라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신비함과 정신적 세계에 관심이 많아 영적인 면을 활용하지만 현실에는 잘 적응한다.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475725" y="5943375"/>
            <a:ext cx="8016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8.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자주</a:t>
            </a:r>
            <a:endParaRPr sz="18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친절하고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사려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깊은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사람으로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타인에게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사랑과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연민을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보낼</a:t>
            </a:r>
            <a:r>
              <a:rPr lang="en-US" dirty="0">
                <a:solidFill>
                  <a:schemeClr val="dk1"/>
                </a:solidFill>
              </a:rPr>
              <a:t> 줄 </a:t>
            </a:r>
            <a:r>
              <a:rPr lang="en-US" dirty="0" err="1">
                <a:solidFill>
                  <a:schemeClr val="dk1"/>
                </a:solidFill>
              </a:rPr>
              <a:t>아는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세상의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소금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같은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존재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44100" y="6085900"/>
            <a:ext cx="5359875" cy="1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1077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l="63901" t="16849" r="1673" b="69203"/>
          <a:stretch/>
        </p:blipFill>
        <p:spPr>
          <a:xfrm>
            <a:off x="5334350" y="2314237"/>
            <a:ext cx="2736300" cy="9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1077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7" name="Google Shape;207;p23"/>
          <p:cNvGraphicFramePr/>
          <p:nvPr/>
        </p:nvGraphicFramePr>
        <p:xfrm>
          <a:off x="229525" y="4409538"/>
          <a:ext cx="8611100" cy="2092420"/>
        </p:xfrm>
        <a:graphic>
          <a:graphicData uri="http://schemas.openxmlformats.org/drawingml/2006/table">
            <a:tbl>
              <a:tblPr>
                <a:noFill/>
                <a:tableStyleId>{D735C10A-85FD-4901-B46F-0A4EBC2D4872}</a:tableStyleId>
              </a:tblPr>
              <a:tblGrid>
                <a:gridCol w="126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/>
                        <a:t>빈도수</a:t>
                      </a:r>
                      <a:endParaRPr sz="1800" b="1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첫번째</a:t>
                      </a:r>
                      <a:endParaRPr sz="1800" b="1"/>
                    </a:p>
                  </a:txBody>
                  <a:tcPr marL="91425" marR="91425" marT="914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두번째</a:t>
                      </a:r>
                      <a:endParaRPr sz="1800" b="1"/>
                    </a:p>
                  </a:txBody>
                  <a:tcPr marL="9142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세번째</a:t>
                      </a:r>
                      <a:endParaRPr sz="1800" b="1"/>
                    </a:p>
                  </a:txBody>
                  <a:tcPr marL="9142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000"/>
                        </a:spcBef>
                        <a:spcAft>
                          <a:spcPts val="300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8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자기표현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기본성격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상황에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반응</a:t>
                      </a:r>
                      <a:endParaRPr sz="1800" dirty="0"/>
                    </a:p>
                  </a:txBody>
                  <a:tcPr marL="182875" marR="91425" marT="914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4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현재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무의식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욕구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 (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육체적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정신적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정서적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4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자신의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목표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성취하기위한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방법</a:t>
                      </a:r>
                      <a:endParaRPr sz="1800" dirty="0"/>
                    </a:p>
                  </a:txBody>
                  <a:tcPr marL="18287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475" y="1634800"/>
            <a:ext cx="3548506" cy="196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3"/>
          <p:cNvCxnSpPr>
            <a:stCxn id="210" idx="3"/>
          </p:cNvCxnSpPr>
          <p:nvPr/>
        </p:nvCxnSpPr>
        <p:spPr>
          <a:xfrm>
            <a:off x="4208400" y="2052625"/>
            <a:ext cx="3185400" cy="466500"/>
          </a:xfrm>
          <a:prstGeom prst="bentConnector3">
            <a:avLst>
              <a:gd name="adj1" fmla="val 99999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3"/>
          <p:cNvCxnSpPr/>
          <p:nvPr/>
        </p:nvCxnSpPr>
        <p:spPr>
          <a:xfrm rot="10800000" flipH="1">
            <a:off x="3812400" y="2974000"/>
            <a:ext cx="2841600" cy="911400"/>
          </a:xfrm>
          <a:prstGeom prst="bentConnector3">
            <a:avLst>
              <a:gd name="adj1" fmla="val 99996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3"/>
          <p:cNvCxnSpPr/>
          <p:nvPr/>
        </p:nvCxnSpPr>
        <p:spPr>
          <a:xfrm rot="10800000">
            <a:off x="1289050" y="3303700"/>
            <a:ext cx="2583300" cy="581700"/>
          </a:xfrm>
          <a:prstGeom prst="bentConnector3">
            <a:avLst>
              <a:gd name="adj1" fmla="val 10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3"/>
          <p:cNvCxnSpPr/>
          <p:nvPr/>
        </p:nvCxnSpPr>
        <p:spPr>
          <a:xfrm rot="10800000" flipH="1">
            <a:off x="3082750" y="2947175"/>
            <a:ext cx="2788500" cy="625200"/>
          </a:xfrm>
          <a:prstGeom prst="bentConnector3">
            <a:avLst>
              <a:gd name="adj1" fmla="val 9961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3"/>
          <p:cNvCxnSpPr/>
          <p:nvPr/>
        </p:nvCxnSpPr>
        <p:spPr>
          <a:xfrm rot="10800000">
            <a:off x="3078050" y="3319400"/>
            <a:ext cx="2228400" cy="252900"/>
          </a:xfrm>
          <a:prstGeom prst="bentConnector3">
            <a:avLst>
              <a:gd name="adj1" fmla="val 9929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3"/>
          <p:cNvSpPr txBox="1"/>
          <p:nvPr/>
        </p:nvSpPr>
        <p:spPr>
          <a:xfrm>
            <a:off x="2921175" y="2815700"/>
            <a:ext cx="591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1117550" y="2815700"/>
            <a:ext cx="591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812400" y="1791025"/>
            <a:ext cx="39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271" y="1370850"/>
            <a:ext cx="6881855" cy="30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1077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7" name="Google Shape;227;p24"/>
          <p:cNvGraphicFramePr/>
          <p:nvPr/>
        </p:nvGraphicFramePr>
        <p:xfrm>
          <a:off x="229525" y="4409538"/>
          <a:ext cx="8501250" cy="2111445"/>
        </p:xfrm>
        <a:graphic>
          <a:graphicData uri="http://schemas.openxmlformats.org/drawingml/2006/table">
            <a:tbl>
              <a:tblPr>
                <a:noFill/>
                <a:tableStyleId>{D735C10A-85FD-4901-B46F-0A4EBC2D4872}</a:tableStyleId>
              </a:tblPr>
              <a:tblGrid>
                <a:gridCol w="12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색상 순서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첫 번째+세 번째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첫 번째+두 번째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두 번째+세 번째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000"/>
                        </a:spcBef>
                        <a:spcAft>
                          <a:spcPts val="300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장기적 목표를 설정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-성공 가능성이 높음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-장애물을 극복해야 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18287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-성격이 성장에 도움이 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-긍정적 결과 예상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18287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-현재 상황과 맞물려 있는 노력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-도전 과제를 극복후 바람직한 결과를 기대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18287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적용기법 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p25"/>
          <p:cNvGraphicFramePr/>
          <p:nvPr/>
        </p:nvGraphicFramePr>
        <p:xfrm>
          <a:off x="2115888" y="1499575"/>
          <a:ext cx="4912225" cy="285717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{CD7C2794-F6FE-4372-B4C5-9482073DD1AC}</a:tableStyleId>
              </a:tblPr>
              <a:tblGrid>
                <a:gridCol w="14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1">
                          <a:highlight>
                            <a:srgbClr val="FFFFFF"/>
                          </a:highlight>
                        </a:rPr>
                        <a:t>성격유형</a:t>
                      </a:r>
                      <a:endParaRPr sz="18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1">
                          <a:highlight>
                            <a:srgbClr val="FFFFFF"/>
                          </a:highlight>
                        </a:rPr>
                        <a:t>특성</a:t>
                      </a:r>
                      <a:endParaRPr sz="18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외향형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컴퓨터가 중심이 되며 분산배치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내향형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침대가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중심이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되며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밀집배치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감각형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책상이 중심이 되며 한 모서리로 밀집배치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직관형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각 모서리마다 고르게 분산되어 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사고형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컴퓨터가 중심이 되며 밀집배치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감정형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소파가 중심이 되며 분산배치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판단형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컴퓨터와 TV가 가까이에 배치되어 있음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인식형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컴퓨터와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TV가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멀리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떨어져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배치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되어있음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5" name="Google Shape;235;p25"/>
          <p:cNvSpPr txBox="1"/>
          <p:nvPr/>
        </p:nvSpPr>
        <p:spPr>
          <a:xfrm>
            <a:off x="1077650" y="711175"/>
            <a:ext cx="465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가구배치별 성격 유형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1077650" y="711175"/>
            <a:ext cx="574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간의 거리 구하기</a:t>
            </a:r>
            <a:r>
              <a:rPr lang="en-US" altLang="ko-KR" sz="3600" dirty="0" smtClean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3600" dirty="0" smtClean="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652" y="3007984"/>
            <a:ext cx="6141225" cy="10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/>
        </p:nvSpPr>
        <p:spPr>
          <a:xfrm>
            <a:off x="77115" y="4189550"/>
            <a:ext cx="906691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3303" y="1445741"/>
            <a:ext cx="607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외향형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내향형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사고형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감정형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판단형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인식형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1077650" y="711175"/>
            <a:ext cx="574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err="1" smtClean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감각형</a:t>
            </a:r>
            <a:r>
              <a:rPr lang="ko-KR" altLang="en-US" sz="3600" dirty="0" smtClean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3600" dirty="0" err="1" smtClean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직관형</a:t>
            </a:r>
            <a:endParaRPr sz="3600" dirty="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8" name="Google Shape;258;p27"/>
          <p:cNvGraphicFramePr/>
          <p:nvPr/>
        </p:nvGraphicFramePr>
        <p:xfrm>
          <a:off x="575213" y="2619705"/>
          <a:ext cx="7976600" cy="2964425"/>
        </p:xfrm>
        <a:graphic>
          <a:graphicData uri="http://schemas.openxmlformats.org/drawingml/2006/table">
            <a:tbl>
              <a:tblPr>
                <a:noFill/>
                <a:tableStyleId>{D735C10A-85FD-4901-B46F-0A4EBC2D4872}</a:tableStyleId>
              </a:tblPr>
              <a:tblGrid>
                <a:gridCol w="279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감각</a:t>
                      </a:r>
                      <a:endParaRPr sz="3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직관</a:t>
                      </a:r>
                      <a:endParaRPr sz="3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중심이 되는 가구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책상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분산/ 집중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집중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분산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기타 특성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한 구석에 밀집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고르게 분포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-3364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1077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패널 상태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0" name="Google Shape;280;p29"/>
          <p:cNvGrpSpPr/>
          <p:nvPr/>
        </p:nvGrpSpPr>
        <p:grpSpPr>
          <a:xfrm>
            <a:off x="1764862" y="1382400"/>
            <a:ext cx="5415934" cy="4622726"/>
            <a:chOff x="1764862" y="1382400"/>
            <a:chExt cx="5415934" cy="4622726"/>
          </a:xfrm>
        </p:grpSpPr>
        <p:sp>
          <p:nvSpPr>
            <p:cNvPr id="281" name="Google Shape;281;p29"/>
            <p:cNvSpPr txBox="1"/>
            <p:nvPr/>
          </p:nvSpPr>
          <p:spPr>
            <a:xfrm>
              <a:off x="5119725" y="2914025"/>
              <a:ext cx="7536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82" name="Google Shape;28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4862" y="1382400"/>
              <a:ext cx="5415934" cy="4622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9"/>
            <p:cNvSpPr txBox="1"/>
            <p:nvPr/>
          </p:nvSpPr>
          <p:spPr>
            <a:xfrm>
              <a:off x="2885425" y="2509431"/>
              <a:ext cx="5091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●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29"/>
            <p:cNvSpPr txBox="1"/>
            <p:nvPr/>
          </p:nvSpPr>
          <p:spPr>
            <a:xfrm>
              <a:off x="3211500" y="2717400"/>
              <a:ext cx="1360500" cy="7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(125,325)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0" y="1512150"/>
            <a:ext cx="7573325" cy="43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-3364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1077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퍼지화 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4814925" y="2914025"/>
            <a:ext cx="753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1680601" y="5678900"/>
            <a:ext cx="5870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X축 : 각 모서리에서 가구까지의 거리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Y축 : X축의 가깝다, 멀다에 대한 소속도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793524" y="1598649"/>
            <a:ext cx="12357" cy="3517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65370" y="1598649"/>
            <a:ext cx="12357" cy="35170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41321" y="1598649"/>
            <a:ext cx="12357" cy="35170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881825" y="1598649"/>
            <a:ext cx="12357" cy="35170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19832" y="1162940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/>
                </a:solidFill>
              </a:rPr>
              <a:t>모서리 </a:t>
            </a:r>
            <a:r>
              <a:rPr lang="en-US" altLang="ko-KR" sz="1100" b="1" dirty="0" smtClean="0">
                <a:solidFill>
                  <a:schemeClr val="accent1"/>
                </a:solidFill>
              </a:rPr>
              <a:t>B</a:t>
            </a:r>
            <a:r>
              <a:rPr lang="ko-KR" altLang="en-US" sz="1100" b="1" dirty="0" smtClean="0">
                <a:solidFill>
                  <a:schemeClr val="accent1"/>
                </a:solidFill>
              </a:rPr>
              <a:t>에 대한 </a:t>
            </a:r>
            <a:r>
              <a:rPr lang="en-US" altLang="ko-KR" sz="1100" b="1" dirty="0" smtClean="0">
                <a:solidFill>
                  <a:schemeClr val="accent1"/>
                </a:solidFill>
              </a:rPr>
              <a:t>X1</a:t>
            </a:r>
            <a:r>
              <a:rPr lang="ko-KR" altLang="en-US" sz="1100" b="1" dirty="0" smtClean="0">
                <a:solidFill>
                  <a:schemeClr val="accent1"/>
                </a:solidFill>
              </a:rPr>
              <a:t>의 값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5324" y="1194450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/>
                </a:solidFill>
              </a:rPr>
              <a:t>모서리 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A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에 대한 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X1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의 값</a:t>
            </a:r>
            <a:endParaRPr lang="ko-KR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27039" y="1175834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/>
                </a:solidFill>
              </a:rPr>
              <a:t>모서리 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D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에 대한 </a:t>
            </a:r>
            <a:r>
              <a:rPr lang="en-US" altLang="ko-KR" sz="1100" b="1" dirty="0" smtClean="0">
                <a:solidFill>
                  <a:schemeClr val="accent4"/>
                </a:solidFill>
              </a:rPr>
              <a:t>X1</a:t>
            </a:r>
            <a:r>
              <a:rPr lang="ko-KR" altLang="en-US" sz="1100" b="1" dirty="0" smtClean="0">
                <a:solidFill>
                  <a:schemeClr val="accent4"/>
                </a:solidFill>
              </a:rPr>
              <a:t>의 값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0262" y="1157218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3"/>
                </a:solidFill>
              </a:rPr>
              <a:t>모서리 </a:t>
            </a:r>
            <a:r>
              <a:rPr lang="en-US" altLang="ko-KR" sz="1100" b="1" dirty="0">
                <a:solidFill>
                  <a:schemeClr val="accent3"/>
                </a:solidFill>
              </a:rPr>
              <a:t>C</a:t>
            </a:r>
            <a:r>
              <a:rPr lang="ko-KR" altLang="en-US" sz="1100" b="1" dirty="0" smtClean="0">
                <a:solidFill>
                  <a:schemeClr val="accent3"/>
                </a:solidFill>
              </a:rPr>
              <a:t>에 대한 </a:t>
            </a:r>
            <a:r>
              <a:rPr lang="en-US" altLang="ko-KR" sz="1100" b="1" dirty="0" smtClean="0">
                <a:solidFill>
                  <a:schemeClr val="accent3"/>
                </a:solidFill>
              </a:rPr>
              <a:t>X1</a:t>
            </a:r>
            <a:r>
              <a:rPr lang="ko-KR" altLang="en-US" sz="1100" b="1" dirty="0" smtClean="0">
                <a:solidFill>
                  <a:schemeClr val="accent3"/>
                </a:solidFill>
              </a:rPr>
              <a:t>의 값</a:t>
            </a:r>
            <a:endParaRPr lang="ko-KR" altLang="en-US" sz="11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-33507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1077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퍼지 추론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77125" y="1357500"/>
            <a:ext cx="8427600" cy="4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4814925" y="2914025"/>
            <a:ext cx="753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0" name="Google Shape;310;p31"/>
          <p:cNvGraphicFramePr/>
          <p:nvPr/>
        </p:nvGraphicFramePr>
        <p:xfrm>
          <a:off x="952500" y="1812500"/>
          <a:ext cx="7239000" cy="4010750"/>
        </p:xfrm>
        <a:graphic>
          <a:graphicData uri="http://schemas.openxmlformats.org/drawingml/2006/table">
            <a:tbl>
              <a:tblPr>
                <a:noFill/>
                <a:tableStyleId>{D735C10A-85FD-4901-B46F-0A4EBC2D4872}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A</a:t>
                      </a:r>
                      <a:endParaRPr sz="3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B</a:t>
                      </a:r>
                      <a:endParaRPr sz="3000" b="1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C</a:t>
                      </a:r>
                      <a:endParaRPr sz="3000" b="1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D</a:t>
                      </a:r>
                      <a:endParaRPr sz="3000" b="1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R1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 sz="1800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 sz="1800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R2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R3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R4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 sz="1800"/>
                    </a:p>
                  </a:txBody>
                  <a:tcPr marL="91425" marR="91425" marT="91425" marB="91425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 txBox="1"/>
          <p:nvPr/>
        </p:nvSpPr>
        <p:spPr>
          <a:xfrm>
            <a:off x="1530450" y="6078950"/>
            <a:ext cx="608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각 모서리에 대한 소속도 퍼지규칙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-9600" y="2221500"/>
            <a:ext cx="915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0124D"/>
                </a:solidFill>
              </a:rPr>
              <a:t>서론 				본론 				결론</a:t>
            </a:r>
            <a:endParaRPr sz="4400" b="1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-9962" y="412447"/>
            <a:ext cx="906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20124D"/>
                </a:solidFill>
              </a:rPr>
              <a:t>목차</a:t>
            </a:r>
            <a:endParaRPr sz="7200" b="1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066800" y="3124200"/>
            <a:ext cx="1676400" cy="18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20124D"/>
                </a:solidFill>
              </a:rPr>
              <a:t>·연구목적</a:t>
            </a:r>
            <a:endParaRPr sz="2400" b="1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SzPts val="1100"/>
              <a:buNone/>
            </a:pPr>
            <a:r>
              <a:rPr lang="en-US" sz="2400" b="1">
                <a:solidFill>
                  <a:srgbClr val="20124D"/>
                </a:solidFill>
              </a:rPr>
              <a:t>·연구주제</a:t>
            </a:r>
            <a:endParaRPr sz="2400" b="1">
              <a:solidFill>
                <a:srgbClr val="20124D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810000" y="3135900"/>
            <a:ext cx="16998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SzPts val="1100"/>
              <a:buNone/>
            </a:pPr>
            <a:r>
              <a:rPr lang="en-US" sz="2400" b="1">
                <a:solidFill>
                  <a:srgbClr val="20124D"/>
                </a:solidFill>
              </a:rPr>
              <a:t>·적용기법</a:t>
            </a:r>
            <a:endParaRPr sz="2400" b="1">
              <a:solidFill>
                <a:srgbClr val="20124D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705600" y="3124200"/>
            <a:ext cx="18156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SzPts val="1100"/>
              <a:buNone/>
            </a:pPr>
            <a:r>
              <a:rPr lang="en-US" sz="2400" b="1">
                <a:solidFill>
                  <a:srgbClr val="20124D"/>
                </a:solidFill>
              </a:rPr>
              <a:t>·실행 결과</a:t>
            </a:r>
            <a:endParaRPr sz="2400" b="1">
              <a:solidFill>
                <a:srgbClr val="20124D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l="6534" r="25540"/>
          <a:stretch/>
        </p:blipFill>
        <p:spPr>
          <a:xfrm>
            <a:off x="6896550" y="4901050"/>
            <a:ext cx="2018850" cy="19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-3364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1077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err="1" smtClean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역퍼지화</a:t>
            </a:r>
            <a:r>
              <a:rPr lang="en-US" sz="3600" dirty="0" smtClean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600" dirty="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4814925" y="2914025"/>
            <a:ext cx="753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3" name="Google Shape;3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325" y="1479225"/>
            <a:ext cx="5166650" cy="5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33"/>
          <p:cNvGrpSpPr/>
          <p:nvPr/>
        </p:nvGrpSpPr>
        <p:grpSpPr>
          <a:xfrm>
            <a:off x="-9962" y="1813372"/>
            <a:ext cx="9153540" cy="2384278"/>
            <a:chOff x="3670415" y="1654976"/>
            <a:chExt cx="1727702" cy="2384278"/>
          </a:xfrm>
        </p:grpSpPr>
        <p:sp>
          <p:nvSpPr>
            <p:cNvPr id="329" name="Google Shape;329;p33"/>
            <p:cNvSpPr txBox="1"/>
            <p:nvPr/>
          </p:nvSpPr>
          <p:spPr>
            <a:xfrm>
              <a:off x="3670415" y="1654976"/>
              <a:ext cx="1710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>
                  <a:solidFill>
                    <a:srgbClr val="F2F2F2"/>
                  </a:solidFill>
                </a:rPr>
                <a:t>결론</a:t>
              </a:r>
              <a:endParaRPr sz="72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3"/>
            <p:cNvSpPr txBox="1"/>
            <p:nvPr/>
          </p:nvSpPr>
          <p:spPr>
            <a:xfrm>
              <a:off x="3670417" y="3669954"/>
              <a:ext cx="1727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>
                  <a:solidFill>
                    <a:srgbClr val="F2F2F2"/>
                  </a:solidFill>
                </a:rPr>
                <a:t>실행 결과</a:t>
              </a:r>
              <a:endParaRPr sz="48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07;p29"/>
          <p:cNvSpPr txBox="1"/>
          <p:nvPr/>
        </p:nvSpPr>
        <p:spPr>
          <a:xfrm>
            <a:off x="5563352" y="1821897"/>
            <a:ext cx="3318624" cy="392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프로세서: </a:t>
            </a:r>
            <a:endParaRPr sz="18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Intel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I7-8750H</a:t>
            </a:r>
            <a:endParaRPr sz="18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ko-KR" sz="1800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메모리: </a:t>
            </a:r>
            <a:endParaRPr sz="18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8GB RAM</a:t>
            </a:r>
            <a:endParaRPr sz="18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ko-KR" sz="1800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시스템:</a:t>
            </a:r>
            <a:endParaRPr sz="18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64bit 운영체제</a:t>
            </a:r>
            <a:endParaRPr sz="18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 lvl="0" indent="-34290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800"/>
              <a:buChar char="●"/>
            </a:pPr>
            <a:r>
              <a:rPr lang="ko-KR" sz="1800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sz="1800" dirty="0" err="1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Visual</a:t>
            </a:r>
            <a:r>
              <a:rPr lang="ko-KR" sz="1800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ko-KR" sz="18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Studio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.NET</a:t>
            </a:r>
            <a:r>
              <a:rPr 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C#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ko-KR" altLang="ko-KR" sz="1800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2017</a:t>
            </a:r>
            <a:endParaRPr sz="18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Malgun Gothic"/>
            </a:endParaRPr>
          </a:p>
        </p:txBody>
      </p:sp>
      <p:pic>
        <p:nvPicPr>
          <p:cNvPr id="11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82" y="2007248"/>
            <a:ext cx="4574533" cy="344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470750"/>
            <a:ext cx="6367899" cy="396098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5"/>
          <p:cNvSpPr txBox="1"/>
          <p:nvPr/>
        </p:nvSpPr>
        <p:spPr>
          <a:xfrm>
            <a:off x="3505200" y="5736525"/>
            <a:ext cx="215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Nanum Gothic"/>
                <a:ea typeface="Nanum Gothic"/>
                <a:cs typeface="Nanum Gothic"/>
                <a:sym typeface="Nanum Gothic"/>
              </a:rPr>
              <a:t>가구배치 완료 화면</a:t>
            </a:r>
            <a:endParaRPr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325" y="1470742"/>
            <a:ext cx="6367899" cy="396098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6"/>
          <p:cNvSpPr txBox="1"/>
          <p:nvPr/>
        </p:nvSpPr>
        <p:spPr>
          <a:xfrm>
            <a:off x="3733800" y="5736525"/>
            <a:ext cx="1716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Nanum Gothic"/>
                <a:ea typeface="Nanum Gothic"/>
                <a:cs typeface="Nanum Gothic"/>
                <a:sym typeface="Nanum Gothic"/>
              </a:rPr>
              <a:t>색상 적용 화면</a:t>
            </a:r>
            <a:endParaRPr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88" y="3751502"/>
            <a:ext cx="3599725" cy="2570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75" y="906897"/>
            <a:ext cx="3599725" cy="257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713" y="906887"/>
            <a:ext cx="3599701" cy="2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0725" y="3751500"/>
            <a:ext cx="3599701" cy="25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7"/>
          <p:cNvSpPr txBox="1"/>
          <p:nvPr/>
        </p:nvSpPr>
        <p:spPr>
          <a:xfrm>
            <a:off x="3739343" y="6349025"/>
            <a:ext cx="16710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Nanum Gothic"/>
                <a:ea typeface="Nanum Gothic"/>
                <a:cs typeface="Nanum Gothic"/>
                <a:sym typeface="Nanum Gothic"/>
              </a:rPr>
              <a:t>색채 결과 화면 </a:t>
            </a:r>
            <a:endParaRPr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975" y="1577287"/>
            <a:ext cx="6186051" cy="3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8"/>
          <p:cNvSpPr txBox="1"/>
          <p:nvPr/>
        </p:nvSpPr>
        <p:spPr>
          <a:xfrm>
            <a:off x="3543099" y="5701025"/>
            <a:ext cx="2041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Nanum Gothic"/>
                <a:ea typeface="Nanum Gothic"/>
                <a:cs typeface="Nanum Gothic"/>
                <a:sym typeface="Nanum Gothic"/>
              </a:rPr>
              <a:t>가구배치 결과 화면 </a:t>
            </a:r>
            <a:endParaRPr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39"/>
          <p:cNvGrpSpPr/>
          <p:nvPr/>
        </p:nvGrpSpPr>
        <p:grpSpPr>
          <a:xfrm>
            <a:off x="-9950" y="2723747"/>
            <a:ext cx="9153527" cy="1473903"/>
            <a:chOff x="3670417" y="2565351"/>
            <a:chExt cx="1727700" cy="1473903"/>
          </a:xfrm>
        </p:grpSpPr>
        <p:sp>
          <p:nvSpPr>
            <p:cNvPr id="379" name="Google Shape;379;p39"/>
            <p:cNvSpPr txBox="1"/>
            <p:nvPr/>
          </p:nvSpPr>
          <p:spPr>
            <a:xfrm>
              <a:off x="3680095" y="2565351"/>
              <a:ext cx="1710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>
                  <a:solidFill>
                    <a:srgbClr val="F2F2F2"/>
                  </a:solidFill>
                </a:rPr>
                <a:t>감사합니다</a:t>
              </a:r>
              <a:endParaRPr sz="72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9"/>
            <p:cNvSpPr txBox="1"/>
            <p:nvPr/>
          </p:nvSpPr>
          <p:spPr>
            <a:xfrm>
              <a:off x="3670417" y="3669954"/>
              <a:ext cx="1727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1374150" y="4158500"/>
            <a:ext cx="63957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6"/>
                </a:solidFill>
              </a:rPr>
              <a:t>연구 목적</a:t>
            </a:r>
            <a:r>
              <a:rPr lang="en-US" sz="36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>
                <a:solidFill>
                  <a:srgbClr val="F2F2F2"/>
                </a:solidFill>
              </a:rPr>
              <a:t> 및 연구 주제</a:t>
            </a:r>
            <a:endParaRPr sz="3600" b="1">
              <a:solidFill>
                <a:srgbClr val="F2F2F2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1400" y="1836400"/>
            <a:ext cx="9061200" cy="1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서론</a:t>
            </a:r>
            <a:endParaRPr sz="72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연구목적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305300" y="5348150"/>
            <a:ext cx="6533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25400" algn="ctr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일반적인 심리검사는 검사자에게 부담이 크다</a:t>
            </a:r>
            <a:endParaRPr sz="24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077650" y="711175"/>
            <a:ext cx="541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심리검사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150" y="1608025"/>
            <a:ext cx="4630225" cy="364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r="1652"/>
          <a:stretch/>
        </p:blipFill>
        <p:spPr>
          <a:xfrm rot="-332214">
            <a:off x="152853" y="1842720"/>
            <a:ext cx="8838291" cy="161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5">
            <a:alphaModFix/>
          </a:blip>
          <a:srcRect l="3209" t="31002" r="977" b="8457"/>
          <a:stretch/>
        </p:blipFill>
        <p:spPr>
          <a:xfrm rot="-332239">
            <a:off x="585408" y="3529301"/>
            <a:ext cx="7973169" cy="931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연구주제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931300" y="5457150"/>
            <a:ext cx="74484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가구의</a:t>
            </a: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배치</a:t>
            </a:r>
            <a:r>
              <a:rPr lang="en-US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</a:t>
            </a: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심리</a:t>
            </a:r>
            <a:r>
              <a:rPr lang="en-US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</a:t>
            </a: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밀접한</a:t>
            </a: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관계가</a:t>
            </a: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25400" algn="ctr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l="-13429" t="-3689" r="13429" b="3690"/>
          <a:stretch/>
        </p:blipFill>
        <p:spPr>
          <a:xfrm>
            <a:off x="4831225" y="2925700"/>
            <a:ext cx="3883888" cy="252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75" y="2037238"/>
            <a:ext cx="4344450" cy="29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077650" y="711175"/>
            <a:ext cx="541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가구배치와 사용자 심리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연구주제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077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MBTI 심리검사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499700" y="5653913"/>
            <a:ext cx="61446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Myers-Briggs Type Indicator</a:t>
            </a:r>
            <a:endParaRPr sz="24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63" y="1939063"/>
            <a:ext cx="5618674" cy="30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5612600" y="1864213"/>
            <a:ext cx="37083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외향-내향(E-I)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정신적 에너지의 방향성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감각-직관(S-N)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 정보 수집을 포함한 인식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사고-감정(T-F)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 합리적  판단 및 결정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판단-인식(J-P)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실생활에 적용되는 생활 양식</a:t>
            </a:r>
            <a:endParaRPr sz="18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-9962" y="1813372"/>
            <a:ext cx="9153540" cy="2384278"/>
            <a:chOff x="3670415" y="1654976"/>
            <a:chExt cx="1727702" cy="2384278"/>
          </a:xfrm>
        </p:grpSpPr>
        <p:sp>
          <p:nvSpPr>
            <p:cNvPr id="147" name="Google Shape;147;p19"/>
            <p:cNvSpPr txBox="1"/>
            <p:nvPr/>
          </p:nvSpPr>
          <p:spPr>
            <a:xfrm>
              <a:off x="3670415" y="1654976"/>
              <a:ext cx="1710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>
                  <a:solidFill>
                    <a:srgbClr val="F2F2F2"/>
                  </a:solidFill>
                </a:rPr>
                <a:t>본</a:t>
              </a:r>
              <a:r>
                <a:rPr lang="en-US" sz="7200" b="1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론</a:t>
              </a:r>
              <a:endParaRPr sz="72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3670417" y="3669954"/>
              <a:ext cx="1727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>
                  <a:solidFill>
                    <a:srgbClr val="F2F2F2"/>
                  </a:solidFill>
                </a:rPr>
                <a:t>적용 기법</a:t>
              </a:r>
              <a:endParaRPr sz="48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358200" y="1877300"/>
            <a:ext cx="8427600" cy="4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Fuzzy</a:t>
            </a:r>
            <a:r>
              <a:rPr lang="en-US" sz="2400">
                <a:solidFill>
                  <a:schemeClr val="dk1"/>
                </a:solidFill>
              </a:rPr>
              <a:t>(애매하다, 모호하다 )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이진논리 ( 0 , 1 ) 극복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다치논리를 소속도로 나타내어 가능성 부여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퍼지화 -&gt; 퍼지추론 -&gt; 역퍼지화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-3364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1077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Fuzzy 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463075" y="1814250"/>
            <a:ext cx="8314200" cy="1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색채기반의 심리치료를 위해 개인이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highlight>
                  <a:srgbClr val="FFFFFF"/>
                </a:highlight>
              </a:rPr>
              <a:t>선호하는 색채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를 선정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highlight>
                  <a:srgbClr val="FFFFFF"/>
                </a:highlight>
              </a:rPr>
              <a:t>선호하는색채</a:t>
            </a:r>
            <a:endParaRPr sz="36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-성별 연령 종교 환경 등에 영향을 받은 </a:t>
            </a:r>
            <a:r>
              <a:rPr lang="en-US" sz="2200" b="1">
                <a:solidFill>
                  <a:schemeClr val="dk1"/>
                </a:solidFill>
                <a:highlight>
                  <a:srgbClr val="FFFFFF"/>
                </a:highlight>
              </a:rPr>
              <a:t>주관적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이고 </a:t>
            </a:r>
            <a:r>
              <a:rPr lang="en-US" sz="2200" b="1">
                <a:solidFill>
                  <a:schemeClr val="dk1"/>
                </a:solidFill>
                <a:highlight>
                  <a:srgbClr val="FFFFFF"/>
                </a:highlight>
              </a:rPr>
              <a:t>개인적인 색채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77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49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654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238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10509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2f2f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1785</ep:Words>
  <ep:PresentationFormat>화면 슬라이드 쇼(4:3)</ep:PresentationFormat>
  <ep:Paragraphs>343</ep:Paragraphs>
  <ep:Slides>27</ep:Slides>
  <ep:Notes>27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huhmi</cp:lastModifiedBy>
  <dcterms:modified xsi:type="dcterms:W3CDTF">2019-10-25T03:52:49.160</dcterms:modified>
  <cp:revision>20</cp:revision>
  <dc:title>PowerPoint 프레젠테이션</dc:title>
  <cp:version>1000.0000.01</cp:version>
</cp:coreProperties>
</file>