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3" r:id="rId3"/>
    <p:sldId id="257" r:id="rId4"/>
    <p:sldId id="259" r:id="rId5"/>
    <p:sldId id="266" r:id="rId6"/>
    <p:sldId id="258" r:id="rId7"/>
    <p:sldId id="267" r:id="rId8"/>
    <p:sldId id="268" r:id="rId9"/>
    <p:sldId id="261" r:id="rId10"/>
    <p:sldId id="269" r:id="rId11"/>
    <p:sldId id="270" r:id="rId12"/>
    <p:sldId id="264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6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51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 Inc." initials="H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23C"/>
    <a:srgbClr val="676D74"/>
    <a:srgbClr val="485563"/>
    <a:srgbClr val="50D5B7"/>
    <a:srgbClr val="067D68"/>
    <a:srgbClr val="535A62"/>
    <a:srgbClr val="7C8187"/>
    <a:srgbClr val="3D454E"/>
    <a:srgbClr val="EFFA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4" y="876"/>
      </p:cViewPr>
      <p:guideLst>
        <p:guide pos="551"/>
        <p:guide pos="7129"/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5T06:06:33.343" idx="1">
    <p:pos x="9" y="9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AEAD6-BAD9-4A73-B423-15D7CAA87AC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F9F73-31F4-4104-BFA1-24B31222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24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4391e609a_0_5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4391e609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MBTI</a:t>
            </a:r>
            <a:r>
              <a:rPr lang="ko-KR" altLang="en-US" sz="1000" baseline="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심리검사</a:t>
            </a: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는 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4가지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선호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지표가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조합된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양식을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통해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16가지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성격유형으로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나타</a:t>
            </a:r>
            <a:r>
              <a:rPr lang="ko-KR" alt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냅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니다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 </a:t>
            </a:r>
          </a:p>
          <a:p>
            <a:pPr marL="0" marR="0" lvl="0" indent="0" algn="l" defTabSz="914400" rtl="0" eaLnBrk="1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 sz="1000" dirty="0"/>
              <a:t>[</a:t>
            </a:r>
            <a:r>
              <a:rPr lang="en-US" altLang="ko-KR" sz="1000" dirty="0" err="1"/>
              <a:t>거주자의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성격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유형별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가구배치의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선호</a:t>
            </a:r>
            <a:r>
              <a:rPr lang="en-US" altLang="ko-KR" sz="1000" dirty="0"/>
              <a:t> </a:t>
            </a:r>
            <a:r>
              <a:rPr lang="en-US" altLang="ko-KR" sz="1000" dirty="0" err="1"/>
              <a:t>특성에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관한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연구</a:t>
            </a:r>
            <a:r>
              <a:rPr lang="en-US" altLang="ko-KR" sz="1000" dirty="0"/>
              <a:t>]</a:t>
            </a:r>
            <a:r>
              <a:rPr lang="en-US" altLang="ko-KR" sz="1000" dirty="0" err="1"/>
              <a:t>에서는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가구의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위치와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주변</a:t>
            </a:r>
            <a:r>
              <a:rPr lang="ko-KR" altLang="en-US" sz="1000" dirty="0"/>
              <a:t>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다른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가구들간의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관계에</a:t>
            </a:r>
            <a:r>
              <a:rPr lang="en-US" altLang="ko-KR" sz="1000" dirty="0"/>
              <a:t> </a:t>
            </a:r>
            <a:r>
              <a:rPr lang="en-US" altLang="ko-KR" sz="1000" dirty="0" err="1"/>
              <a:t>따라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사람들의</a:t>
            </a:r>
            <a:r>
              <a:rPr lang="en-US" altLang="ko-KR" sz="1000" dirty="0"/>
              <a:t> MBTI </a:t>
            </a:r>
            <a:r>
              <a:rPr lang="en-US" altLang="ko-KR" sz="1000" dirty="0" err="1"/>
              <a:t>심리</a:t>
            </a:r>
            <a:r>
              <a:rPr lang="en-US" altLang="ko-KR" sz="1000" dirty="0"/>
              <a:t> </a:t>
            </a:r>
            <a:r>
              <a:rPr lang="en-US" altLang="ko-KR" sz="1000" dirty="0" err="1"/>
              <a:t>특성을</a:t>
            </a:r>
            <a:r>
              <a:rPr lang="en-US" altLang="ko-KR" sz="1000" dirty="0"/>
              <a:t> </a:t>
            </a:r>
            <a:r>
              <a:rPr lang="en-US" altLang="ko-KR" sz="1000" dirty="0" err="1"/>
              <a:t>통계</a:t>
            </a:r>
            <a:r>
              <a:rPr lang="ko-KR" altLang="en-US" sz="1000" dirty="0"/>
              <a:t>를 </a:t>
            </a:r>
            <a:r>
              <a:rPr lang="en-US" altLang="ko-KR" sz="1000" dirty="0" err="1"/>
              <a:t>내었</a:t>
            </a:r>
            <a:r>
              <a:rPr lang="ko-KR" altLang="en-US" sz="1000" dirty="0" err="1"/>
              <a:t>습니</a:t>
            </a:r>
            <a:r>
              <a:rPr lang="en-US" altLang="ko-KR" sz="1000" dirty="0"/>
              <a:t>다.</a:t>
            </a:r>
          </a:p>
          <a:p>
            <a:pPr marL="0" marR="0" lvl="0" indent="0" algn="l" defTabSz="914400" rtl="0" eaLnBrk="1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이를 통하여 가구 배치에 따른 사람의 성격적 특징과 행동의 관계를 알아낼 수 있습니다</a:t>
            </a:r>
            <a:r>
              <a:rPr lang="en-US" altLang="ko-KR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</a:t>
            </a:r>
          </a:p>
          <a:p>
            <a:pPr marL="0" marR="0" lvl="0" indent="0" algn="l" defTabSz="914400" rtl="0" eaLnBrk="1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그리하여 본 연구에서는 가구배치를 통해 </a:t>
            </a:r>
            <a:r>
              <a:rPr lang="en-US" altLang="ko-KR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MBTI</a:t>
            </a: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를 알아내고 </a:t>
            </a:r>
            <a:r>
              <a:rPr lang="ko-KR" alt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배치뿐만아니라</a:t>
            </a: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가구의 색채분석을 통하여 성격유형을 알아내는 방법을 제안합니다</a:t>
            </a:r>
            <a:r>
              <a:rPr lang="en-US" altLang="ko-KR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</a:t>
            </a:r>
          </a:p>
          <a:p>
            <a:pPr marL="0" lvl="0" indent="0" algn="l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en-US" sz="1000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4391e609a_1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감각형</a:t>
            </a:r>
            <a:r>
              <a:rPr lang="ko-KR" alt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의 특징</a:t>
            </a: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은 책상이 중심이되어 한모서리로 밀집 배치되는 형태이고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직관형</a:t>
            </a:r>
            <a:r>
              <a:rPr lang="ko-KR" alt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의 특징</a:t>
            </a: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은 각 모서리마다 고르게 분산 배치되는 형태 입니다.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감각형</a:t>
            </a:r>
            <a:r>
              <a:rPr lang="ko-KR" alt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과</a:t>
            </a: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직관형은 가구의 모서리에 대한 밀집도를 통하여 판</a:t>
            </a:r>
            <a:r>
              <a:rPr lang="ko-KR" alt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단됩니다</a:t>
            </a: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한 모서리에 가구들이 밀집해있다와 밀집해있지않다를 분류하는데</a:t>
            </a:r>
            <a:r>
              <a:rPr lang="ko-KR" alt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에 있어</a:t>
            </a: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모호성이 존재하기 때문에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본 연구에서는 </a:t>
            </a: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각각의 모서리를 기준으로 퍼지기법을 적용하였습니다.</a:t>
            </a:r>
            <a:endParaRPr/>
          </a:p>
        </p:txBody>
      </p:sp>
      <p:sp>
        <p:nvSpPr>
          <p:cNvPr id="251" name="Google Shape;251;g64391e609a_11_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4391e609a_1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이 그림은 길이가 600픽셀인 정사각형의 패널입니다.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여기서 패널이란 심리 검사를 할 때 가구를 올려놓는 공간을 말합니다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각 모서리에서 패널의 중심까지의 거리를 중심으로 가깝다는 속성을 30%, 멀다는 속성을 70%</a:t>
            </a:r>
            <a:r>
              <a:rPr lang="ko-KR" altLang="en-US"/>
              <a:t>로</a:t>
            </a:r>
            <a:r>
              <a:rPr lang="en-US"/>
              <a:t> 설정하였습니다.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임의의 좌표 X1은 12개의 가구 중 한 가구를 의미하며, 위치는 (125,325)입니다.</a:t>
            </a:r>
            <a:endParaRPr/>
          </a:p>
        </p:txBody>
      </p:sp>
      <p:sp>
        <p:nvSpPr>
          <p:cNvPr id="272" name="Google Shape;272;g64391e609a_11_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4391e609a_1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이 </a:t>
            </a:r>
            <a:r>
              <a:rPr lang="en-US" dirty="0" err="1"/>
              <a:t>함수는</a:t>
            </a:r>
            <a:r>
              <a:rPr lang="en-US" dirty="0"/>
              <a:t> 각 </a:t>
            </a:r>
            <a:r>
              <a:rPr lang="en-US" dirty="0" err="1"/>
              <a:t>모서리에서</a:t>
            </a:r>
            <a:r>
              <a:rPr lang="en-US" dirty="0"/>
              <a:t> </a:t>
            </a:r>
            <a:r>
              <a:rPr lang="en-US" dirty="0" err="1"/>
              <a:t>가구까지의</a:t>
            </a:r>
            <a:r>
              <a:rPr lang="en-US" dirty="0"/>
              <a:t> </a:t>
            </a:r>
            <a:r>
              <a:rPr lang="en-US" dirty="0" err="1"/>
              <a:t>거리를</a:t>
            </a:r>
            <a:r>
              <a:rPr lang="en-US" dirty="0"/>
              <a:t> </a:t>
            </a:r>
            <a:r>
              <a:rPr lang="en-US" dirty="0" err="1"/>
              <a:t>측정하여</a:t>
            </a:r>
            <a:r>
              <a:rPr lang="en-US" dirty="0"/>
              <a:t> </a:t>
            </a:r>
            <a:r>
              <a:rPr lang="en-US" dirty="0" err="1"/>
              <a:t>가깝다</a:t>
            </a:r>
            <a:r>
              <a:rPr lang="en-US" dirty="0"/>
              <a:t>, </a:t>
            </a:r>
            <a:r>
              <a:rPr lang="en-US" dirty="0" err="1"/>
              <a:t>멀다에</a:t>
            </a:r>
            <a:r>
              <a:rPr lang="en-US" dirty="0"/>
              <a:t> </a:t>
            </a:r>
            <a:r>
              <a:rPr lang="en-US" dirty="0" err="1"/>
              <a:t>대한</a:t>
            </a:r>
            <a:r>
              <a:rPr lang="en-US" dirty="0"/>
              <a:t> </a:t>
            </a:r>
            <a:r>
              <a:rPr lang="en-US" dirty="0" err="1"/>
              <a:t>소속도를</a:t>
            </a:r>
            <a:r>
              <a:rPr lang="en-US" dirty="0"/>
              <a:t> </a:t>
            </a:r>
            <a:r>
              <a:rPr lang="en-US" dirty="0" err="1"/>
              <a:t>구하는</a:t>
            </a:r>
            <a:r>
              <a:rPr lang="en-US" dirty="0"/>
              <a:t> </a:t>
            </a:r>
            <a:r>
              <a:rPr lang="en-US" dirty="0" err="1"/>
              <a:t>함수입니다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여기서</a:t>
            </a:r>
            <a:r>
              <a:rPr lang="en-US" dirty="0"/>
              <a:t> 300루트2는 </a:t>
            </a:r>
            <a:r>
              <a:rPr lang="en-US" dirty="0" err="1"/>
              <a:t>모서리에서</a:t>
            </a:r>
            <a:r>
              <a:rPr lang="en-US" dirty="0"/>
              <a:t> </a:t>
            </a:r>
            <a:r>
              <a:rPr lang="en-US" dirty="0" err="1"/>
              <a:t>팬넬의</a:t>
            </a:r>
            <a:r>
              <a:rPr lang="en-US" dirty="0"/>
              <a:t> </a:t>
            </a:r>
            <a:r>
              <a:rPr lang="en-US" dirty="0" err="1"/>
              <a:t>중심의</a:t>
            </a:r>
            <a:r>
              <a:rPr lang="en-US" dirty="0"/>
              <a:t> </a:t>
            </a:r>
            <a:r>
              <a:rPr lang="en-US" dirty="0" err="1"/>
              <a:t>거리로</a:t>
            </a:r>
            <a:r>
              <a:rPr lang="en-US" dirty="0"/>
              <a:t>, </a:t>
            </a:r>
            <a:r>
              <a:rPr lang="en-US" dirty="0" err="1"/>
              <a:t>가깝다가</a:t>
            </a:r>
            <a:r>
              <a:rPr lang="en-US" dirty="0"/>
              <a:t> 50%, </a:t>
            </a:r>
            <a:r>
              <a:rPr lang="en-US" dirty="0" err="1"/>
              <a:t>멀다가</a:t>
            </a:r>
            <a:r>
              <a:rPr lang="en-US" dirty="0"/>
              <a:t> 50%를 </a:t>
            </a:r>
            <a:r>
              <a:rPr lang="en-US" dirty="0" err="1"/>
              <a:t>의미합니다</a:t>
            </a:r>
            <a:r>
              <a:rPr lang="en-US" dirty="0"/>
              <a:t>. </a:t>
            </a:r>
            <a:r>
              <a:rPr lang="en-US" dirty="0" err="1"/>
              <a:t>또한</a:t>
            </a:r>
            <a:r>
              <a:rPr lang="en-US" dirty="0"/>
              <a:t> 180루트2는 300루트2를 </a:t>
            </a:r>
            <a:r>
              <a:rPr lang="en-US" dirty="0" err="1"/>
              <a:t>중심으로</a:t>
            </a:r>
            <a:r>
              <a:rPr lang="en-US" dirty="0"/>
              <a:t> </a:t>
            </a:r>
            <a:r>
              <a:rPr lang="en-US" dirty="0" err="1"/>
              <a:t>하여</a:t>
            </a:r>
            <a:r>
              <a:rPr lang="en-US" dirty="0"/>
              <a:t> 30%에 </a:t>
            </a:r>
            <a:r>
              <a:rPr lang="en-US" dirty="0" err="1"/>
              <a:t>해당하는</a:t>
            </a:r>
            <a:r>
              <a:rPr lang="en-US" dirty="0"/>
              <a:t> </a:t>
            </a:r>
            <a:r>
              <a:rPr lang="en-US" dirty="0" err="1"/>
              <a:t>거리로</a:t>
            </a:r>
            <a:r>
              <a:rPr lang="en-US" dirty="0"/>
              <a:t> 0에서 180루트2까지가 </a:t>
            </a:r>
            <a:r>
              <a:rPr lang="en-US" dirty="0" err="1"/>
              <a:t>가깝다의</a:t>
            </a:r>
            <a:r>
              <a:rPr lang="en-US" dirty="0"/>
              <a:t> </a:t>
            </a:r>
            <a:r>
              <a:rPr lang="en-US" dirty="0" err="1"/>
              <a:t>소속도가</a:t>
            </a:r>
            <a:r>
              <a:rPr lang="en-US" dirty="0"/>
              <a:t> 100%, </a:t>
            </a:r>
            <a:r>
              <a:rPr lang="en-US" dirty="0" err="1"/>
              <a:t>멀다의</a:t>
            </a:r>
            <a:r>
              <a:rPr lang="en-US" dirty="0"/>
              <a:t> </a:t>
            </a:r>
            <a:r>
              <a:rPr lang="en-US" dirty="0" err="1"/>
              <a:t>소속도가</a:t>
            </a:r>
            <a:r>
              <a:rPr lang="en-US" dirty="0"/>
              <a:t> 0%를 </a:t>
            </a:r>
            <a:r>
              <a:rPr lang="en-US" dirty="0" err="1"/>
              <a:t>의미합니다</a:t>
            </a:r>
            <a:r>
              <a:rPr lang="en-US" dirty="0"/>
              <a:t>. 420루트2는 180루트2와 </a:t>
            </a:r>
            <a:r>
              <a:rPr lang="en-US" dirty="0" err="1"/>
              <a:t>마찬가지로</a:t>
            </a:r>
            <a:r>
              <a:rPr lang="en-US" dirty="0"/>
              <a:t> 300루트2를 </a:t>
            </a:r>
            <a:r>
              <a:rPr lang="en-US" dirty="0" err="1"/>
              <a:t>중심으로</a:t>
            </a:r>
            <a:r>
              <a:rPr lang="en-US" dirty="0"/>
              <a:t> </a:t>
            </a:r>
            <a:r>
              <a:rPr lang="en-US" dirty="0" err="1"/>
              <a:t>하여</a:t>
            </a:r>
            <a:r>
              <a:rPr lang="en-US" dirty="0"/>
              <a:t> 70%에 </a:t>
            </a:r>
            <a:r>
              <a:rPr lang="en-US" dirty="0" err="1"/>
              <a:t>해당하는</a:t>
            </a:r>
            <a:r>
              <a:rPr lang="en-US" dirty="0"/>
              <a:t> </a:t>
            </a:r>
            <a:r>
              <a:rPr lang="en-US" dirty="0" err="1"/>
              <a:t>거리로</a:t>
            </a:r>
            <a:r>
              <a:rPr lang="en-US" dirty="0"/>
              <a:t> 420루트2에서 그 </a:t>
            </a:r>
            <a:r>
              <a:rPr lang="en-US" dirty="0" err="1"/>
              <a:t>후로는</a:t>
            </a:r>
            <a:r>
              <a:rPr lang="en-US" dirty="0"/>
              <a:t> </a:t>
            </a:r>
            <a:r>
              <a:rPr lang="en-US" dirty="0" err="1"/>
              <a:t>가깝다의</a:t>
            </a:r>
            <a:r>
              <a:rPr lang="en-US" dirty="0"/>
              <a:t> </a:t>
            </a:r>
            <a:r>
              <a:rPr lang="en-US" dirty="0" err="1"/>
              <a:t>소속도가</a:t>
            </a:r>
            <a:r>
              <a:rPr lang="en-US" dirty="0"/>
              <a:t> 0%, </a:t>
            </a:r>
            <a:r>
              <a:rPr lang="en-US" dirty="0" err="1"/>
              <a:t>멀다의</a:t>
            </a:r>
            <a:r>
              <a:rPr lang="en-US" dirty="0"/>
              <a:t> </a:t>
            </a:r>
            <a:r>
              <a:rPr lang="en-US" dirty="0" err="1"/>
              <a:t>소속도가</a:t>
            </a:r>
            <a:r>
              <a:rPr lang="en-US" dirty="0"/>
              <a:t> 100%를 </a:t>
            </a:r>
            <a:r>
              <a:rPr lang="en-US" dirty="0" err="1"/>
              <a:t>의미합니다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임의의 좌표 </a:t>
            </a:r>
            <a:r>
              <a:rPr lang="en-US" dirty="0"/>
              <a:t>X1</a:t>
            </a:r>
            <a:r>
              <a:rPr lang="ko-KR" altLang="en-US" dirty="0"/>
              <a:t>에 대한 소속도 함수에 대한 결과는 모서리 </a:t>
            </a:r>
            <a:r>
              <a:rPr lang="en-US" altLang="ko-KR" dirty="0"/>
              <a:t>A</a:t>
            </a:r>
            <a:r>
              <a:rPr lang="ko-KR" altLang="en-US" dirty="0"/>
              <a:t>과의 거리가 약 </a:t>
            </a:r>
            <a:r>
              <a:rPr lang="en-US" altLang="ko-KR" dirty="0"/>
              <a:t>348</a:t>
            </a:r>
            <a:r>
              <a:rPr lang="ko-KR" altLang="en-US" dirty="0"/>
              <a:t>픽셀로 약 </a:t>
            </a:r>
            <a:r>
              <a:rPr lang="en-US" altLang="ko-KR" dirty="0"/>
              <a:t>72% </a:t>
            </a:r>
            <a:r>
              <a:rPr lang="ko-KR" altLang="en-US" dirty="0"/>
              <a:t>가깝고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28% </a:t>
            </a:r>
            <a:r>
              <a:rPr lang="ko-KR" altLang="en-US" dirty="0"/>
              <a:t>멀고</a:t>
            </a:r>
            <a:r>
              <a:rPr lang="en-US" altLang="ko-KR" dirty="0"/>
              <a:t>, </a:t>
            </a:r>
            <a:r>
              <a:rPr lang="ko-KR" altLang="en-US" dirty="0"/>
              <a:t>모서리 </a:t>
            </a:r>
            <a:r>
              <a:rPr lang="en-US" altLang="ko-KR" dirty="0"/>
              <a:t>B</a:t>
            </a:r>
            <a:r>
              <a:rPr lang="ko-KR" altLang="en-US" dirty="0"/>
              <a:t>와의 거리는 약 </a:t>
            </a:r>
            <a:r>
              <a:rPr lang="en-US" altLang="ko-KR" dirty="0"/>
              <a:t>302 </a:t>
            </a:r>
            <a:r>
              <a:rPr lang="ko-KR" altLang="en-US" dirty="0"/>
              <a:t>픽셀로 약 </a:t>
            </a:r>
            <a:r>
              <a:rPr lang="en-US" altLang="ko-KR" dirty="0"/>
              <a:t>86% </a:t>
            </a:r>
            <a:r>
              <a:rPr lang="ko-KR" altLang="en-US" dirty="0"/>
              <a:t>가깝고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약</a:t>
            </a:r>
            <a:r>
              <a:rPr lang="en-US" altLang="ko-KR" dirty="0"/>
              <a:t> 14%</a:t>
            </a:r>
            <a:r>
              <a:rPr lang="en-US" altLang="ko-KR" baseline="0" dirty="0"/>
              <a:t> </a:t>
            </a:r>
            <a:r>
              <a:rPr lang="ko-KR" altLang="en-US" baseline="0" dirty="0"/>
              <a:t>멉니다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또한 모서리 </a:t>
            </a:r>
            <a:r>
              <a:rPr lang="en-US" altLang="ko-KR" baseline="0" dirty="0"/>
              <a:t>C</a:t>
            </a:r>
            <a:r>
              <a:rPr lang="ko-KR" altLang="en-US" baseline="0" dirty="0"/>
              <a:t>와의 거리는 약 </a:t>
            </a:r>
            <a:r>
              <a:rPr lang="en-US" altLang="ko-KR" baseline="0" dirty="0"/>
              <a:t>576 </a:t>
            </a:r>
            <a:r>
              <a:rPr lang="ko-KR" altLang="en-US" baseline="0" dirty="0" err="1"/>
              <a:t>픽세로</a:t>
            </a:r>
            <a:r>
              <a:rPr lang="ko-KR" altLang="en-US" baseline="0" dirty="0"/>
              <a:t> 약 </a:t>
            </a:r>
            <a:r>
              <a:rPr lang="en-US" altLang="ko-KR" baseline="0" dirty="0"/>
              <a:t>5% </a:t>
            </a:r>
            <a:r>
              <a:rPr lang="ko-KR" altLang="en-US" baseline="0" dirty="0"/>
              <a:t>가깝고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약 </a:t>
            </a:r>
            <a:r>
              <a:rPr lang="en-US" altLang="ko-KR" baseline="0" dirty="0"/>
              <a:t>95% </a:t>
            </a:r>
            <a:r>
              <a:rPr lang="ko-KR" altLang="en-US" baseline="0" dirty="0"/>
              <a:t>멀고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모서리 </a:t>
            </a:r>
            <a:r>
              <a:rPr lang="en-US" altLang="ko-KR" baseline="0" dirty="0"/>
              <a:t>D</a:t>
            </a:r>
            <a:r>
              <a:rPr lang="ko-KR" altLang="en-US" baseline="0" dirty="0"/>
              <a:t>와의 거리는 약 </a:t>
            </a:r>
            <a:r>
              <a:rPr lang="en-US" altLang="ko-KR" baseline="0" dirty="0"/>
              <a:t>549</a:t>
            </a:r>
            <a:r>
              <a:rPr lang="ko-KR" altLang="en-US" baseline="0" dirty="0"/>
              <a:t>로 약 </a:t>
            </a:r>
            <a:r>
              <a:rPr lang="en-US" altLang="ko-KR" baseline="0" dirty="0"/>
              <a:t>13% </a:t>
            </a:r>
            <a:r>
              <a:rPr lang="ko-KR" altLang="en-US" baseline="0" dirty="0"/>
              <a:t>가깝고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약 </a:t>
            </a:r>
            <a:r>
              <a:rPr lang="en-US" altLang="ko-KR" baseline="0" dirty="0"/>
              <a:t>87% </a:t>
            </a:r>
            <a:r>
              <a:rPr lang="ko-KR" altLang="en-US" baseline="0" dirty="0"/>
              <a:t>멉니다</a:t>
            </a:r>
            <a:r>
              <a:rPr lang="en-US" altLang="ko-KR" baseline="0" dirty="0"/>
              <a:t>.</a:t>
            </a:r>
            <a:endParaRPr dirty="0"/>
          </a:p>
        </p:txBody>
      </p:sp>
      <p:sp>
        <p:nvSpPr>
          <p:cNvPr id="287" name="Google Shape;287;g64391e609a_1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4391e609a_1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이러한 것들을 이 표와 같이 퍼지</a:t>
            </a:r>
            <a:r>
              <a:rPr lang="ko-KR" altLang="en-US" baseline="0" dirty="0"/>
              <a:t> 규칙으로 나타내 보았습니다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X1</a:t>
            </a:r>
            <a:r>
              <a:rPr lang="ko-KR" altLang="en-US" baseline="0" dirty="0"/>
              <a:t>에 각 모서리에 대한 </a:t>
            </a:r>
            <a:r>
              <a:rPr lang="ko-KR" altLang="en-US" baseline="0" dirty="0" err="1"/>
              <a:t>소속도의</a:t>
            </a:r>
            <a:r>
              <a:rPr lang="ko-KR" altLang="en-US" baseline="0" dirty="0"/>
              <a:t> 퍼지 규칙이다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이렇게 구해준 </a:t>
            </a:r>
            <a:r>
              <a:rPr lang="ko-KR" altLang="en-US" dirty="0" err="1"/>
              <a:t>소속도는</a:t>
            </a:r>
            <a:r>
              <a:rPr lang="ko-KR" altLang="en-US" dirty="0"/>
              <a:t> 각 퍼지 규칙에 맞게 적용해줍니다</a:t>
            </a:r>
            <a:r>
              <a:rPr lang="en-US" altLang="ko-KR" dirty="0"/>
              <a:t>.</a:t>
            </a:r>
            <a:r>
              <a:rPr lang="ko-KR" altLang="en-US" baseline="0" dirty="0"/>
              <a:t> 그리고 각 규칙에서 가장 작은 값을 도출 해줍니다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err="1"/>
              <a:t>퍼지화를</a:t>
            </a:r>
            <a:r>
              <a:rPr lang="ko-KR" altLang="en-US" baseline="0" dirty="0"/>
              <a:t> 통해 추론한 값은 화면의 표와 같습니다</a:t>
            </a:r>
            <a:r>
              <a:rPr lang="en-US" altLang="ko-KR" baseline="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화면의 표는 </a:t>
            </a:r>
            <a:r>
              <a:rPr lang="en-US" altLang="ko-KR" baseline="0" dirty="0"/>
              <a:t>X1</a:t>
            </a:r>
            <a:r>
              <a:rPr lang="ko-KR" altLang="en-US" baseline="0" dirty="0"/>
              <a:t>의 각 모서리에 대한 퍼지 규칙이며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퍼지 규칙에 대한 결과값은 각 결과값의 가작 작은 값을 구합니다</a:t>
            </a:r>
            <a:r>
              <a:rPr lang="en-US" altLang="ko-KR" baseline="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따라서 </a:t>
            </a:r>
            <a:r>
              <a:rPr lang="en-US" baseline="0" dirty="0"/>
              <a:t>R1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A</a:t>
            </a:r>
            <a:r>
              <a:rPr lang="ko-KR" altLang="en-US" baseline="0" dirty="0"/>
              <a:t>에</a:t>
            </a:r>
            <a:r>
              <a:rPr lang="en-US" altLang="ko-KR" baseline="0" dirty="0"/>
              <a:t> </a:t>
            </a:r>
            <a:r>
              <a:rPr lang="ko-KR" altLang="en-US" baseline="0" dirty="0"/>
              <a:t>가깝다는 규칙이기 때문에 모서리 </a:t>
            </a:r>
            <a:r>
              <a:rPr lang="en-US" altLang="ko-KR" baseline="0" dirty="0"/>
              <a:t>A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14</a:t>
            </a:r>
            <a:r>
              <a:rPr lang="ko-KR" altLang="en-US" baseline="0" dirty="0"/>
              <a:t>만큼 </a:t>
            </a:r>
            <a:r>
              <a:rPr lang="ko-KR" altLang="en-US" baseline="0" dirty="0" err="1"/>
              <a:t>가깝다를</a:t>
            </a:r>
            <a:r>
              <a:rPr lang="ko-KR" altLang="en-US" baseline="0" dirty="0"/>
              <a:t> 의미합니다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R2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B</a:t>
            </a:r>
            <a:r>
              <a:rPr lang="ko-KR" altLang="en-US" baseline="0" dirty="0"/>
              <a:t>에 가깝다는 규칙이기 때문에 모서리 </a:t>
            </a:r>
            <a:r>
              <a:rPr lang="en-US" altLang="ko-KR" baseline="0" dirty="0"/>
              <a:t>B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28</a:t>
            </a:r>
            <a:r>
              <a:rPr lang="ko-KR" altLang="en-US" baseline="0" dirty="0"/>
              <a:t>만큼 </a:t>
            </a:r>
            <a:r>
              <a:rPr lang="ko-KR" altLang="en-US" baseline="0" dirty="0" err="1"/>
              <a:t>가깝다를</a:t>
            </a:r>
            <a:r>
              <a:rPr lang="ko-KR" altLang="en-US" baseline="0" dirty="0"/>
              <a:t> 의미합니다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R3, R4</a:t>
            </a:r>
            <a:r>
              <a:rPr lang="ko-KR" altLang="en-US" baseline="0" dirty="0"/>
              <a:t>도 위와 마찬가지로 </a:t>
            </a:r>
            <a:r>
              <a:rPr lang="en-US" altLang="ko-KR" baseline="0" dirty="0"/>
              <a:t>C, D</a:t>
            </a:r>
            <a:r>
              <a:rPr lang="ko-KR" altLang="en-US" baseline="0" dirty="0"/>
              <a:t>에 가깝다는 규칙이기에</a:t>
            </a:r>
            <a:r>
              <a:rPr lang="en-US" altLang="ko-KR" baseline="0" dirty="0"/>
              <a:t>, </a:t>
            </a:r>
            <a:r>
              <a:rPr lang="ko-KR" altLang="en-US" baseline="0" dirty="0"/>
              <a:t>모서리 </a:t>
            </a:r>
            <a:r>
              <a:rPr lang="en-US" altLang="ko-KR" baseline="0" dirty="0"/>
              <a:t>C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만큼 가깝다</a:t>
            </a:r>
            <a:r>
              <a:rPr lang="en-US" altLang="ko-KR" baseline="0" dirty="0"/>
              <a:t>, </a:t>
            </a:r>
            <a:r>
              <a:rPr lang="ko-KR" altLang="en-US" baseline="0" dirty="0"/>
              <a:t>모서리 </a:t>
            </a:r>
            <a:r>
              <a:rPr lang="en-US" altLang="ko-KR" baseline="0" dirty="0"/>
              <a:t>D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13</a:t>
            </a:r>
            <a:r>
              <a:rPr lang="ko-KR" altLang="en-US" baseline="0" dirty="0"/>
              <a:t>만큼 가깝다는 결론이 도출이 됩니다</a:t>
            </a:r>
            <a:r>
              <a:rPr lang="en-US" altLang="ko-KR" baseline="0" dirty="0"/>
              <a:t>.</a:t>
            </a: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</p:txBody>
      </p:sp>
      <p:sp>
        <p:nvSpPr>
          <p:cNvPr id="300" name="Google Shape;300;g64391e609a_1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4391e609a_15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퍼지 추론에서 나온 결과를 퍼지 함수로 나타낸 것입니다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화면의 그래프에서 계산된 </a:t>
            </a:r>
            <a:r>
              <a:rPr lang="ko-KR" altLang="en-US" dirty="0" err="1"/>
              <a:t>소속도들에</a:t>
            </a:r>
            <a:r>
              <a:rPr lang="ko-KR" altLang="en-US" dirty="0"/>
              <a:t> 대해서 무게 중심을 구하고 그 무게중심의 </a:t>
            </a:r>
            <a:r>
              <a:rPr lang="en-US" altLang="ko-KR" dirty="0"/>
              <a:t>y</a:t>
            </a:r>
            <a:r>
              <a:rPr lang="ko-KR" altLang="en-US" dirty="0"/>
              <a:t>축 값이 </a:t>
            </a:r>
            <a:r>
              <a:rPr lang="en-US" altLang="ko-KR" dirty="0"/>
              <a:t>A</a:t>
            </a:r>
            <a:r>
              <a:rPr lang="ko-KR" altLang="en-US" dirty="0"/>
              <a:t>번지에 속하면 </a:t>
            </a:r>
            <a:r>
              <a:rPr lang="en-US" altLang="ko-KR" dirty="0"/>
              <a:t>A</a:t>
            </a:r>
            <a:r>
              <a:rPr lang="ko-KR" altLang="en-US" dirty="0"/>
              <a:t>에 가장 가깝다는 것을 의미합니다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X1</a:t>
            </a:r>
            <a:r>
              <a:rPr lang="ko-KR" altLang="en-US" dirty="0"/>
              <a:t>은 </a:t>
            </a:r>
            <a:r>
              <a:rPr lang="en-US" altLang="ko-KR" dirty="0"/>
              <a:t>y</a:t>
            </a:r>
            <a:r>
              <a:rPr lang="ko-KR" altLang="en-US" dirty="0" err="1"/>
              <a:t>축값이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번지에 많이 분포되어 있으므로 </a:t>
            </a:r>
            <a:r>
              <a:rPr lang="en-US" altLang="ko-KR" dirty="0"/>
              <a:t>B</a:t>
            </a:r>
            <a:r>
              <a:rPr lang="ko-KR" altLang="en-US" dirty="0"/>
              <a:t>에 가장 가깝다고 추론할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X</a:t>
            </a:r>
            <a:r>
              <a:rPr lang="ko-KR" altLang="en-US" dirty="0"/>
              <a:t>축은 퍼지 규칙에 대한 </a:t>
            </a:r>
            <a:r>
              <a:rPr lang="ko-KR" altLang="en-US" dirty="0" err="1"/>
              <a:t>소속도이고</a:t>
            </a:r>
            <a:r>
              <a:rPr lang="en-US" altLang="ko-KR" dirty="0"/>
              <a:t>, y</a:t>
            </a:r>
            <a:r>
              <a:rPr lang="ko-KR" altLang="en-US" dirty="0"/>
              <a:t>축은 </a:t>
            </a:r>
            <a:r>
              <a:rPr lang="ko-KR" altLang="en-US" dirty="0" err="1"/>
              <a:t>소속도들에</a:t>
            </a:r>
            <a:r>
              <a:rPr lang="ko-KR" altLang="en-US" dirty="0"/>
              <a:t> 대한 무게중심</a:t>
            </a:r>
            <a:r>
              <a:rPr lang="ko-KR" altLang="en-US" baseline="0" dirty="0"/>
              <a:t> 값이다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나머지 </a:t>
            </a:r>
            <a:r>
              <a:rPr lang="en-US" altLang="ko-KR" baseline="0" dirty="0"/>
              <a:t>11</a:t>
            </a:r>
            <a:r>
              <a:rPr lang="ko-KR" altLang="en-US" baseline="0" dirty="0"/>
              <a:t>개의 가구 또한 이러한 방법으로 결과를 도출할 수 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314" name="Google Shape;314;g64391e609a_15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4391e609a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4391e609a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다음은</a:t>
            </a:r>
            <a:r>
              <a:rPr lang="en-US" baseline="0" dirty="0"/>
              <a:t> </a:t>
            </a:r>
            <a:r>
              <a:rPr lang="ko-KR" altLang="en-US" baseline="0" dirty="0"/>
              <a:t>결론입니다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본 연구에서는 다음과 같은 사양의 컴퓨터에서 진행하였고</a:t>
            </a:r>
            <a:r>
              <a:rPr lang="en-US" altLang="ko-KR" baseline="0" dirty="0"/>
              <a:t>, Visual </a:t>
            </a:r>
            <a:r>
              <a:rPr lang="en-US" altLang="ko-KR" baseline="0" dirty="0" err="1"/>
              <a:t>Studio.Net</a:t>
            </a:r>
            <a:r>
              <a:rPr lang="en-US" altLang="ko-KR" baseline="0" dirty="0"/>
              <a:t> C# 2017 </a:t>
            </a:r>
            <a:r>
              <a:rPr lang="ko-KR" altLang="en-US" baseline="0" dirty="0"/>
              <a:t>버전을 사용하였습니다</a:t>
            </a:r>
            <a:r>
              <a:rPr lang="en-US" altLang="ko-KR" baseline="0" dirty="0"/>
              <a:t>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실행초기화면</a:t>
            </a:r>
            <a:r>
              <a:rPr lang="en-US" dirty="0"/>
              <a:t> </a:t>
            </a:r>
            <a:r>
              <a:rPr lang="en-US" dirty="0" err="1"/>
              <a:t>입니다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4391e609a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4391e609a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12</a:t>
            </a:r>
            <a:r>
              <a:rPr lang="ko-KR" altLang="en-US" sz="18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가지의 가구를 패널 위에 배치한 화면입니다</a:t>
            </a:r>
            <a:r>
              <a:rPr lang="en-US" altLang="ko-KR" sz="18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4391e609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4391e609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가구를 배치한</a:t>
            </a:r>
            <a:r>
              <a:rPr lang="ko-KR" altLang="en-US" sz="1800" baseline="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후에</a:t>
            </a:r>
            <a:r>
              <a:rPr lang="en-US" altLang="ko-KR" sz="1800" baseline="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, </a:t>
            </a:r>
            <a:r>
              <a:rPr lang="ko-KR" altLang="en-US" sz="1800" baseline="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가구에 색상을 적용시킨 화면입니다</a:t>
            </a:r>
            <a:r>
              <a:rPr lang="en-US" altLang="ko-KR" sz="1800" baseline="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</a:t>
            </a:r>
            <a:endParaRPr sz="1800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4391e609a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4391e609a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배치 완료 버튼을 누르면 색체 관련 심리 분석 결과 화면이 나타납니다</a:t>
            </a:r>
            <a:r>
              <a:rPr lang="en-US" altLang="ko-KR" dirty="0"/>
              <a:t>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왼쪽</a:t>
            </a:r>
            <a:r>
              <a:rPr lang="en-US" dirty="0"/>
              <a:t> 위 </a:t>
            </a:r>
            <a:r>
              <a:rPr lang="en-US" dirty="0" err="1"/>
              <a:t>부터</a:t>
            </a:r>
            <a:r>
              <a:rPr lang="en-US" dirty="0"/>
              <a:t> </a:t>
            </a:r>
            <a:r>
              <a:rPr lang="en-US" dirty="0" err="1"/>
              <a:t>첫번째</a:t>
            </a:r>
            <a:r>
              <a:rPr lang="en-US" dirty="0"/>
              <a:t>  </a:t>
            </a:r>
            <a:r>
              <a:rPr lang="ko-KR" altLang="en-US" dirty="0"/>
              <a:t>색상에 대해 </a:t>
            </a:r>
            <a:r>
              <a:rPr lang="en-US" dirty="0" err="1"/>
              <a:t>나는</a:t>
            </a:r>
            <a:r>
              <a:rPr lang="en-US" dirty="0"/>
              <a:t> </a:t>
            </a:r>
            <a:r>
              <a:rPr lang="en-US" dirty="0" err="1"/>
              <a:t>어떤</a:t>
            </a:r>
            <a:r>
              <a:rPr lang="en-US" dirty="0"/>
              <a:t> </a:t>
            </a:r>
            <a:r>
              <a:rPr lang="en-US" dirty="0" err="1"/>
              <a:t>사람인가에</a:t>
            </a:r>
            <a:r>
              <a:rPr lang="en-US" dirty="0"/>
              <a:t> </a:t>
            </a:r>
            <a:r>
              <a:rPr lang="en-US" dirty="0" err="1"/>
              <a:t>대해</a:t>
            </a:r>
            <a:r>
              <a:rPr lang="en-US" dirty="0"/>
              <a:t> </a:t>
            </a:r>
            <a:r>
              <a:rPr lang="ko-KR" altLang="en-US" dirty="0"/>
              <a:t>보여주고</a:t>
            </a:r>
            <a:r>
              <a:rPr lang="en-US" dirty="0"/>
              <a:t>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두번째</a:t>
            </a:r>
            <a:r>
              <a:rPr lang="en-US" dirty="0"/>
              <a:t> </a:t>
            </a:r>
            <a:r>
              <a:rPr lang="ko-KR" altLang="en-US" dirty="0"/>
              <a:t>색상에 대해 </a:t>
            </a:r>
            <a:r>
              <a:rPr lang="en-US" dirty="0" err="1"/>
              <a:t>목표달성을</a:t>
            </a:r>
            <a:r>
              <a:rPr lang="en-US" dirty="0"/>
              <a:t> </a:t>
            </a:r>
            <a:r>
              <a:rPr lang="en-US" dirty="0" err="1"/>
              <a:t>위해</a:t>
            </a:r>
            <a:r>
              <a:rPr lang="en-US" dirty="0"/>
              <a:t> </a:t>
            </a:r>
            <a:r>
              <a:rPr lang="en-US" dirty="0" err="1"/>
              <a:t>지금</a:t>
            </a:r>
            <a:r>
              <a:rPr lang="en-US" dirty="0"/>
              <a:t> </a:t>
            </a:r>
            <a:r>
              <a:rPr lang="en-US" dirty="0" err="1"/>
              <a:t>내가</a:t>
            </a:r>
            <a:r>
              <a:rPr lang="en-US" dirty="0"/>
              <a:t> </a:t>
            </a:r>
            <a:r>
              <a:rPr lang="en-US" dirty="0" err="1"/>
              <a:t>해야</a:t>
            </a:r>
            <a:r>
              <a:rPr lang="en-US" dirty="0"/>
              <a:t> </a:t>
            </a:r>
            <a:r>
              <a:rPr lang="en-US" dirty="0" err="1"/>
              <a:t>하는것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세번째</a:t>
            </a:r>
            <a:r>
              <a:rPr lang="en-US" dirty="0"/>
              <a:t> </a:t>
            </a:r>
            <a:r>
              <a:rPr lang="ko-KR" altLang="en-US" dirty="0"/>
              <a:t>색상에 대해서는</a:t>
            </a:r>
            <a:r>
              <a:rPr lang="en-US" dirty="0"/>
              <a:t> </a:t>
            </a:r>
            <a:r>
              <a:rPr lang="en-US" dirty="0" err="1"/>
              <a:t>현재</a:t>
            </a:r>
            <a:r>
              <a:rPr lang="en-US" dirty="0"/>
              <a:t> </a:t>
            </a:r>
            <a:r>
              <a:rPr lang="en-US" dirty="0" err="1"/>
              <a:t>내가</a:t>
            </a:r>
            <a:r>
              <a:rPr lang="en-US" dirty="0"/>
              <a:t> </a:t>
            </a:r>
            <a:r>
              <a:rPr lang="en-US" dirty="0" err="1"/>
              <a:t>처한</a:t>
            </a:r>
            <a:r>
              <a:rPr lang="en-US" dirty="0"/>
              <a:t> </a:t>
            </a:r>
            <a:r>
              <a:rPr lang="en-US" dirty="0" err="1"/>
              <a:t>상황을</a:t>
            </a:r>
            <a:r>
              <a:rPr lang="en-US" dirty="0"/>
              <a:t> </a:t>
            </a:r>
            <a:r>
              <a:rPr lang="ko-KR" altLang="en-US" dirty="0"/>
              <a:t>보여줍니다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마지막으로 </a:t>
            </a:r>
            <a:r>
              <a:rPr lang="en-US" dirty="0" err="1"/>
              <a:t>선택된</a:t>
            </a:r>
            <a:r>
              <a:rPr lang="en-US" dirty="0"/>
              <a:t> </a:t>
            </a:r>
            <a:r>
              <a:rPr lang="en-US" dirty="0" err="1"/>
              <a:t>색들간의</a:t>
            </a:r>
            <a:r>
              <a:rPr lang="en-US" dirty="0"/>
              <a:t> </a:t>
            </a:r>
            <a:r>
              <a:rPr lang="en-US" dirty="0" err="1"/>
              <a:t>조화</a:t>
            </a:r>
            <a:r>
              <a:rPr lang="ko-KR" altLang="en-US" dirty="0"/>
              <a:t>를</a:t>
            </a:r>
            <a:r>
              <a:rPr lang="en-US" dirty="0"/>
              <a:t> </a:t>
            </a:r>
            <a:r>
              <a:rPr lang="en-US" dirty="0" err="1"/>
              <a:t>보여줍니다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4391e609a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4391e609a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다음은</a:t>
            </a:r>
            <a:r>
              <a:rPr lang="en-US" dirty="0"/>
              <a:t> </a:t>
            </a:r>
            <a:r>
              <a:rPr lang="en-US" dirty="0" err="1"/>
              <a:t>가구배치</a:t>
            </a:r>
            <a:r>
              <a:rPr lang="en-US" dirty="0"/>
              <a:t> </a:t>
            </a:r>
            <a:r>
              <a:rPr lang="en-US" dirty="0" err="1"/>
              <a:t>결과화면입니다</a:t>
            </a:r>
            <a:r>
              <a:rPr lang="en-US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가구배치로</a:t>
            </a:r>
            <a:r>
              <a:rPr lang="en-US" dirty="0"/>
              <a:t> </a:t>
            </a:r>
            <a:r>
              <a:rPr lang="en-US" dirty="0" err="1"/>
              <a:t>읽을</a:t>
            </a:r>
            <a:r>
              <a:rPr lang="en-US" dirty="0"/>
              <a:t> 수 </a:t>
            </a:r>
            <a:r>
              <a:rPr lang="en-US" dirty="0" err="1"/>
              <a:t>있는</a:t>
            </a:r>
            <a:r>
              <a:rPr lang="en-US" dirty="0"/>
              <a:t> </a:t>
            </a:r>
            <a:r>
              <a:rPr lang="en-US" dirty="0" err="1"/>
              <a:t>가구들의</a:t>
            </a:r>
            <a:r>
              <a:rPr lang="en-US" dirty="0"/>
              <a:t> </a:t>
            </a:r>
            <a:r>
              <a:rPr lang="en-US" dirty="0" err="1"/>
              <a:t>location값을</a:t>
            </a:r>
            <a:r>
              <a:rPr lang="en-US" dirty="0"/>
              <a:t> </a:t>
            </a:r>
            <a:r>
              <a:rPr lang="en-US" dirty="0" err="1"/>
              <a:t>가져와</a:t>
            </a:r>
            <a:r>
              <a:rPr lang="en-US" dirty="0"/>
              <a:t> </a:t>
            </a:r>
            <a:r>
              <a:rPr lang="en-US" dirty="0" err="1"/>
              <a:t>계산한</a:t>
            </a:r>
            <a:r>
              <a:rPr lang="en-US" dirty="0"/>
              <a:t> </a:t>
            </a:r>
            <a:r>
              <a:rPr lang="en-US" dirty="0" err="1"/>
              <a:t>것에</a:t>
            </a:r>
            <a:r>
              <a:rPr lang="en-US" dirty="0"/>
              <a:t> </a:t>
            </a:r>
            <a:r>
              <a:rPr lang="en-US" dirty="0" err="1"/>
              <a:t>대해서</a:t>
            </a:r>
            <a:r>
              <a:rPr lang="en-US" dirty="0"/>
              <a:t> </a:t>
            </a:r>
            <a:r>
              <a:rPr lang="en-US" dirty="0" err="1"/>
              <a:t>저장해놨다가</a:t>
            </a:r>
            <a:r>
              <a:rPr lang="en-US" dirty="0"/>
              <a:t> </a:t>
            </a:r>
            <a:r>
              <a:rPr lang="en-US" dirty="0" err="1"/>
              <a:t>보여</a:t>
            </a:r>
            <a:r>
              <a:rPr lang="ko-KR" altLang="en-US" dirty="0" err="1"/>
              <a:t>줍니</a:t>
            </a:r>
            <a:r>
              <a:rPr lang="en-US" dirty="0"/>
              <a:t>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개선사항</a:t>
            </a:r>
            <a:r>
              <a:rPr lang="en-US" altLang="ko-KR" dirty="0"/>
              <a:t>…? </a:t>
            </a:r>
            <a:r>
              <a:rPr lang="ko-KR" altLang="en-US" dirty="0"/>
              <a:t>물어보기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4391e609a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퍼지란 애매하다, 모호하다 라는 뜻을 가지고 있으며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>
                <a:solidFill>
                  <a:schemeClr val="dk1"/>
                </a:solidFill>
              </a:rPr>
              <a:t>0</a:t>
            </a:r>
            <a:r>
              <a:rPr lang="ko-KR" altLang="en-US" sz="1000">
                <a:solidFill>
                  <a:schemeClr val="dk1"/>
                </a:solidFill>
              </a:rPr>
              <a:t>과 </a:t>
            </a:r>
            <a:r>
              <a:rPr lang="en-US" altLang="ko-KR" sz="1000">
                <a:solidFill>
                  <a:schemeClr val="dk1"/>
                </a:solidFill>
              </a:rPr>
              <a:t>1</a:t>
            </a:r>
            <a:r>
              <a:rPr lang="ko-KR" altLang="en-US" sz="1000">
                <a:solidFill>
                  <a:schemeClr val="dk1"/>
                </a:solidFill>
              </a:rPr>
              <a:t>로만 이루어진 것이 아닌 </a:t>
            </a:r>
            <a:r>
              <a:rPr lang="en-US" altLang="ko-KR" sz="1000">
                <a:solidFill>
                  <a:schemeClr val="dk1"/>
                </a:solidFill>
              </a:rPr>
              <a:t>0</a:t>
            </a:r>
            <a:r>
              <a:rPr lang="ko-KR" altLang="en-US" sz="1000">
                <a:solidFill>
                  <a:schemeClr val="dk1"/>
                </a:solidFill>
              </a:rPr>
              <a:t>과 </a:t>
            </a:r>
            <a:r>
              <a:rPr lang="en-US" altLang="ko-KR" sz="1000">
                <a:solidFill>
                  <a:schemeClr val="dk1"/>
                </a:solidFill>
              </a:rPr>
              <a:t>1</a:t>
            </a:r>
            <a:r>
              <a:rPr lang="ko-KR" altLang="en-US" sz="1000">
                <a:solidFill>
                  <a:schemeClr val="dk1"/>
                </a:solidFill>
              </a:rPr>
              <a:t>사이의 값으로</a:t>
            </a:r>
            <a:r>
              <a:rPr lang="en-US" altLang="ko-KR" sz="1000">
                <a:solidFill>
                  <a:schemeClr val="dk1"/>
                </a:solidFill>
              </a:rPr>
              <a:t>,</a:t>
            </a:r>
            <a:r>
              <a:rPr lang="ko-KR" altLang="en-US" sz="1000">
                <a:solidFill>
                  <a:schemeClr val="dk1"/>
                </a:solidFill>
              </a:rPr>
              <a:t> 애매한 것들의 값을 추론하는 것입니다</a:t>
            </a:r>
            <a:r>
              <a:rPr lang="en-US" altLang="ko-KR" sz="100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solidFill>
                  <a:schemeClr val="dk1"/>
                </a:solidFill>
              </a:rPr>
              <a:t>퍼지 기법은 다양한 연구로 사용되고 있으며</a:t>
            </a:r>
            <a:r>
              <a:rPr lang="en-US" altLang="ko-KR" sz="1000">
                <a:solidFill>
                  <a:schemeClr val="dk1"/>
                </a:solidFill>
              </a:rPr>
              <a:t>, </a:t>
            </a:r>
            <a:r>
              <a:rPr lang="ko-KR" altLang="en-US" sz="1000">
                <a:solidFill>
                  <a:schemeClr val="dk1"/>
                </a:solidFill>
              </a:rPr>
              <a:t>본 연구에서는 가구의 배치와 그에 사용된 색채가 어떤 색상에</a:t>
            </a:r>
            <a:r>
              <a:rPr lang="en-US" altLang="ko-KR" sz="1000">
                <a:solidFill>
                  <a:schemeClr val="dk1"/>
                </a:solidFill>
              </a:rPr>
              <a:t>,</a:t>
            </a:r>
            <a:r>
              <a:rPr lang="ko-KR" altLang="en-US" sz="1000">
                <a:solidFill>
                  <a:schemeClr val="dk1"/>
                </a:solidFill>
              </a:rPr>
              <a:t> 어느 정도 속하는지를 추론하기위해 적용됩니다</a:t>
            </a:r>
            <a:r>
              <a:rPr lang="en-US" altLang="ko-KR" sz="100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그리하여</a:t>
            </a:r>
            <a:r>
              <a:rPr lang="ko-KR" altLang="en-US" baseline="0"/>
              <a:t> 가구배치에 따른 성격유형을</a:t>
            </a:r>
            <a:r>
              <a:rPr lang="ko-KR" altLang="en-US"/>
              <a:t> 판단하기 위한 방법 중 하나로 퍼지화</a:t>
            </a:r>
            <a:r>
              <a:rPr lang="en-US" altLang="ko-KR"/>
              <a:t>, </a:t>
            </a:r>
            <a:r>
              <a:rPr lang="ko-KR" altLang="en-US"/>
              <a:t>퍼지추론</a:t>
            </a:r>
            <a:r>
              <a:rPr lang="en-US" altLang="ko-KR"/>
              <a:t>, </a:t>
            </a:r>
            <a:r>
              <a:rPr lang="ko-KR" altLang="en-US"/>
              <a:t>역퍼지화 순으로 진행하는 것을 제안합니다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261" name="Google Shape;261;g64391e609a_0_19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4391e609a_1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4391e609a_1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본 연구에서는 색채 분석을 위해 </a:t>
            </a:r>
            <a:r>
              <a:rPr lang="en-US" altLang="ko-KR"/>
              <a:t>CRR</a:t>
            </a:r>
            <a:r>
              <a:rPr lang="ko-KR" altLang="en-US"/>
              <a:t>분석법을 사용합니다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CRR 분석법이란,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300">
                <a:solidFill>
                  <a:schemeClr val="dk1"/>
                </a:solidFill>
              </a:rPr>
              <a:t>8가지 색상 중 3가지를 고르고</a:t>
            </a:r>
            <a:r>
              <a:rPr lang="en-US" sz="1300" baseline="0">
                <a:solidFill>
                  <a:schemeClr val="dk1"/>
                </a:solidFill>
              </a:rPr>
              <a:t> </a:t>
            </a:r>
            <a:r>
              <a:rPr lang="ko-KR" altLang="en-US" sz="1300" baseline="0">
                <a:solidFill>
                  <a:schemeClr val="dk1"/>
                </a:solidFill>
              </a:rPr>
              <a:t>해석하는 것으로</a:t>
            </a:r>
            <a:r>
              <a:rPr lang="en-US" altLang="ko-KR" sz="1300" baseline="0">
                <a:solidFill>
                  <a:schemeClr val="dk1"/>
                </a:solidFill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300">
                <a:solidFill>
                  <a:srgbClr val="666666"/>
                </a:solidFill>
              </a:rPr>
              <a:t>3</a:t>
            </a:r>
            <a:r>
              <a:rPr lang="en-US" sz="1300" u="sng">
                <a:solidFill>
                  <a:srgbClr val="666666"/>
                </a:solidFill>
              </a:rPr>
              <a:t>가지 색은 순서와 색의 </a:t>
            </a:r>
            <a:r>
              <a:rPr lang="en-US" sz="1300">
                <a:solidFill>
                  <a:srgbClr val="666666"/>
                </a:solidFill>
              </a:rPr>
              <a:t>조화에 따라 복합적인 해석이 가능합니다.</a:t>
            </a:r>
            <a:endParaRPr sz="13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391e609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여기에서 사용자가 입력한 COLOR값을 미리 선정한 8가지중 하나</a:t>
            </a:r>
            <a:r>
              <a:rPr lang="ko-KR" altLang="en-US"/>
              <a:t>를 </a:t>
            </a:r>
            <a:r>
              <a:rPr lang="en-US"/>
              <a:t>추론하기 위해서 FUZZY기법을 사용합니다.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2540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</a:endParaRPr>
          </a:p>
          <a:p>
            <a:pPr marL="0" lvl="0" indent="2540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161" name="Google Shape;161;g64391e609a_0_7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4391e609a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CRR분석법</a:t>
            </a:r>
            <a:r>
              <a:rPr lang="ko-KR" altLang="en-US"/>
              <a:t>에서 쓰이는 색상은 총 </a:t>
            </a:r>
            <a:r>
              <a:rPr lang="en-US" altLang="ko-KR"/>
              <a:t>8</a:t>
            </a:r>
            <a:r>
              <a:rPr lang="ko-KR" altLang="en-US"/>
              <a:t>개로 구성되어 있으며</a:t>
            </a:r>
            <a:r>
              <a:rPr lang="en-US" altLang="ko-KR"/>
              <a:t>, </a:t>
            </a:r>
            <a:r>
              <a:rPr lang="ko-KR" altLang="en-US"/>
              <a:t>색상과 그에 해당하는 성격 유형은</a:t>
            </a:r>
            <a:r>
              <a:rPr lang="en-US" baseline="0"/>
              <a:t> </a:t>
            </a:r>
            <a:r>
              <a:rPr lang="en-US"/>
              <a:t>다음과 같습니다.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/>
          </a:p>
        </p:txBody>
      </p:sp>
      <p:sp>
        <p:nvSpPr>
          <p:cNvPr id="174" name="Google Shape;174;g64391e609a_2_6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4391e609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2540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>
                <a:solidFill>
                  <a:schemeClr val="dk1"/>
                </a:solidFill>
              </a:rPr>
              <a:t>첫 번째로 많이 쓰인 색채는 </a:t>
            </a:r>
            <a:r>
              <a:rPr lang="ko-KR" altLang="en-US">
                <a:solidFill>
                  <a:schemeClr val="dk1"/>
                </a:solidFill>
              </a:rPr>
              <a:t>자신의 자아를 표현한 것입니다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en-US">
                <a:solidFill>
                  <a:schemeClr val="dk1"/>
                </a:solidFill>
              </a:rPr>
              <a:t> </a:t>
            </a:r>
          </a:p>
          <a:p>
            <a:pPr marL="0" lvl="0" indent="2540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  <a:defRPr/>
            </a:pPr>
            <a:r>
              <a:rPr lang="en-US">
                <a:solidFill>
                  <a:schemeClr val="dk1"/>
                </a:solidFill>
              </a:rPr>
              <a:t>두 번째로 많이 쓰인 색채는 </a:t>
            </a:r>
            <a:r>
              <a:rPr lang="ko-KR" altLang="en-US">
                <a:solidFill>
                  <a:schemeClr val="dk1"/>
                </a:solidFill>
              </a:rPr>
              <a:t>육체적</a:t>
            </a:r>
            <a:r>
              <a:rPr lang="en-US" altLang="ko-KR">
                <a:solidFill>
                  <a:schemeClr val="dk1"/>
                </a:solidFill>
              </a:rPr>
              <a:t>, </a:t>
            </a:r>
            <a:r>
              <a:rPr lang="ko-KR" altLang="en-US">
                <a:solidFill>
                  <a:schemeClr val="dk1"/>
                </a:solidFill>
              </a:rPr>
              <a:t>정신적</a:t>
            </a:r>
            <a:r>
              <a:rPr lang="en-US" altLang="ko-KR">
                <a:solidFill>
                  <a:schemeClr val="dk1"/>
                </a:solidFill>
              </a:rPr>
              <a:t>, </a:t>
            </a:r>
            <a:r>
              <a:rPr lang="ko-KR" altLang="en-US">
                <a:solidFill>
                  <a:schemeClr val="dk1"/>
                </a:solidFill>
              </a:rPr>
              <a:t>정서적인 면을 확인할 수 있으며</a:t>
            </a:r>
            <a:r>
              <a:rPr lang="en-US" altLang="ko-KR">
                <a:solidFill>
                  <a:schemeClr val="dk1"/>
                </a:solidFill>
              </a:rPr>
              <a:t>, </a:t>
            </a:r>
            <a:r>
              <a:rPr lang="ko-KR" altLang="en-US">
                <a:solidFill>
                  <a:schemeClr val="dk1"/>
                </a:solidFill>
              </a:rPr>
              <a:t>자신의 현재와 관련이 있습니다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</a:t>
            </a:r>
          </a:p>
          <a:p>
            <a:pPr marL="0" lvl="0" indent="25400" algn="l" rtl="0">
              <a:lnSpc>
                <a:spcPct val="130000"/>
              </a:lnSpc>
              <a:spcBef>
                <a:spcPts val="3000"/>
              </a:spcBef>
              <a:spcAft>
                <a:spcPts val="3000"/>
              </a:spcAft>
              <a:buNone/>
              <a:defRPr/>
            </a:pPr>
            <a:r>
              <a:rPr lang="en-US">
                <a:solidFill>
                  <a:schemeClr val="dk1"/>
                </a:solidFill>
              </a:rPr>
              <a:t>세 번째로 많이 쓰인 색채는 자신의 목표와 그 목표를 성취하기 위해 어떠한 노력이 필요한지를 나타냅니다.</a:t>
            </a:r>
          </a:p>
          <a:p>
            <a:pPr marL="0" lvl="0" indent="25400" algn="l" rtl="0">
              <a:lnSpc>
                <a:spcPct val="130000"/>
              </a:lnSpc>
              <a:spcBef>
                <a:spcPts val="3000"/>
              </a:spcBef>
              <a:spcAft>
                <a:spcPts val="3000"/>
              </a:spcAft>
              <a:buNone/>
              <a:defRPr/>
            </a:pPr>
            <a:endParaRPr lang="en-US">
              <a:solidFill>
                <a:schemeClr val="dk1"/>
              </a:solidFill>
            </a:endParaRPr>
          </a:p>
          <a:p>
            <a:pPr marL="0" lvl="0" indent="25400" algn="l" rtl="0">
              <a:lnSpc>
                <a:spcPct val="130000"/>
              </a:lnSpc>
              <a:spcBef>
                <a:spcPts val="3000"/>
              </a:spcBef>
              <a:spcAft>
                <a:spcPts val="3000"/>
              </a:spcAft>
              <a:buNone/>
              <a:defRPr/>
            </a:pPr>
            <a:endParaRPr lang="en-US">
              <a:solidFill>
                <a:schemeClr val="dk1"/>
              </a:solidFill>
            </a:endParaRPr>
          </a:p>
          <a:p>
            <a:pPr marL="0" lvl="0" indent="25400" algn="l" rtl="0">
              <a:lnSpc>
                <a:spcPct val="130000"/>
              </a:lnSpc>
              <a:spcBef>
                <a:spcPts val="3000"/>
              </a:spcBef>
              <a:spcAft>
                <a:spcPts val="300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9" name="Google Shape;199;g64391e609a_0_9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4391e609a_1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25400" algn="l" rtl="0">
              <a:lnSpc>
                <a:spcPct val="130000"/>
              </a:lnSpc>
              <a:spcBef>
                <a:spcPts val="3000"/>
              </a:spcBef>
              <a:spcAft>
                <a:spcPts val="30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chemeClr val="dk1"/>
                </a:solidFill>
              </a:rPr>
              <a:t>또한 분석한 결과에서</a:t>
            </a:r>
            <a:r>
              <a:rPr lang="ko-KR" altLang="en-US" baseline="0">
                <a:solidFill>
                  <a:schemeClr val="dk1"/>
                </a:solidFill>
              </a:rPr>
              <a:t> 세 가지 색 중 두 가지 색이 보색 관계를 이룰 때</a:t>
            </a:r>
            <a:r>
              <a:rPr lang="en-US" altLang="ko-KR" baseline="0">
                <a:solidFill>
                  <a:schemeClr val="dk1"/>
                </a:solidFill>
              </a:rPr>
              <a:t>, </a:t>
            </a:r>
            <a:r>
              <a:rPr lang="ko-KR" altLang="en-US" baseline="0">
                <a:solidFill>
                  <a:schemeClr val="dk1"/>
                </a:solidFill>
              </a:rPr>
              <a:t>색상 순서에 따라서도 의미가 달라집니다</a:t>
            </a:r>
            <a:r>
              <a:rPr lang="en-US" altLang="ko-KR" baseline="0">
                <a:solidFill>
                  <a:schemeClr val="dk1"/>
                </a:solidFill>
              </a:rPr>
              <a:t>. </a:t>
            </a:r>
          </a:p>
          <a:p>
            <a:pPr marL="0" lvl="0" indent="25400" algn="l" rtl="0">
              <a:lnSpc>
                <a:spcPct val="130000"/>
              </a:lnSpc>
              <a:spcBef>
                <a:spcPts val="3000"/>
              </a:spcBef>
              <a:spcAft>
                <a:spcPts val="30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baseline="0">
                <a:solidFill>
                  <a:schemeClr val="dk1"/>
                </a:solidFill>
              </a:rPr>
              <a:t>그리고 순서에 따른 의미는 다음의 표와 같습니다</a:t>
            </a:r>
            <a:r>
              <a:rPr lang="en-US" altLang="ko-KR" baseline="0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g64391e609a_12_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4391e609a_3_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4391e609a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다음은</a:t>
            </a:r>
            <a:r>
              <a:rPr lang="en-US"/>
              <a:t> 가구배치별 성격유형</a:t>
            </a:r>
            <a:r>
              <a:rPr lang="ko-KR" altLang="en-US"/>
              <a:t>이며</a:t>
            </a:r>
            <a:r>
              <a:rPr lang="en-US" altLang="ko-KR"/>
              <a:t>, </a:t>
            </a:r>
            <a:r>
              <a:rPr lang="ko-KR" altLang="en-US"/>
              <a:t>총 </a:t>
            </a:r>
            <a:r>
              <a:rPr lang="en-US" altLang="ko-KR"/>
              <a:t>16</a:t>
            </a:r>
            <a:r>
              <a:rPr lang="ko-KR" altLang="en-US"/>
              <a:t>가지의 경우를 나타내고 있습니다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이를 통하여 </a:t>
            </a:r>
            <a:r>
              <a:rPr lang="en-US" altLang="ko-KR"/>
              <a:t>MBTI</a:t>
            </a:r>
            <a:r>
              <a:rPr lang="en-US" altLang="ko-KR" baseline="0"/>
              <a:t> </a:t>
            </a:r>
            <a:r>
              <a:rPr lang="ko-KR" altLang="en-US" baseline="0"/>
              <a:t>성격 유형을 구할 수 있으며</a:t>
            </a:r>
            <a:r>
              <a:rPr lang="en-US" altLang="ko-KR" baseline="0"/>
              <a:t>, </a:t>
            </a:r>
            <a:r>
              <a:rPr lang="ko-KR" altLang="en-US" baseline="0"/>
              <a:t>예를 들어 컴퓨터가 중심이 되고</a:t>
            </a:r>
            <a:r>
              <a:rPr lang="en-US" altLang="ko-KR" baseline="0"/>
              <a:t>, </a:t>
            </a:r>
            <a:r>
              <a:rPr lang="ko-KR" altLang="en-US" baseline="0"/>
              <a:t>배치가 분산적이라면</a:t>
            </a:r>
            <a:r>
              <a:rPr lang="en-US" altLang="ko-KR" baseline="0"/>
              <a:t>,</a:t>
            </a:r>
            <a:r>
              <a:rPr lang="ko-KR" altLang="en-US" baseline="0"/>
              <a:t> 외향형이라는 것을 확인할 수 있습니다</a:t>
            </a:r>
            <a:r>
              <a:rPr lang="en-US" altLang="ko-KR" baseline="0"/>
              <a:t>.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4391e609a_16_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4391e609a_16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25400" algn="l" rtl="0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chemeClr val="dk1"/>
                </a:solidFill>
              </a:rPr>
              <a:t>앞에서 본</a:t>
            </a:r>
            <a:r>
              <a:rPr lang="ko-KR" altLang="en-US" baseline="0">
                <a:solidFill>
                  <a:schemeClr val="dk1"/>
                </a:solidFill>
              </a:rPr>
              <a:t> 표와 같이 성격 유형에 따른 가구 배치의 특징은 특정 가구를 중심으로 배치되어 있다는 공통점이 있습니다</a:t>
            </a:r>
            <a:r>
              <a:rPr lang="en-US" altLang="ko-KR" baseline="0">
                <a:solidFill>
                  <a:schemeClr val="dk1"/>
                </a:solidFill>
              </a:rPr>
              <a:t>.</a:t>
            </a:r>
          </a:p>
          <a:p>
            <a:pPr marL="0" lvl="0" indent="25400" algn="l" rtl="0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baseline="0">
                <a:solidFill>
                  <a:schemeClr val="dk1"/>
                </a:solidFill>
              </a:rPr>
              <a:t>그리하여 외향형</a:t>
            </a:r>
            <a:r>
              <a:rPr lang="en-US" altLang="ko-KR" baseline="0">
                <a:solidFill>
                  <a:schemeClr val="dk1"/>
                </a:solidFill>
              </a:rPr>
              <a:t>, </a:t>
            </a:r>
            <a:r>
              <a:rPr lang="ko-KR" altLang="en-US" baseline="0">
                <a:solidFill>
                  <a:schemeClr val="dk1"/>
                </a:solidFill>
              </a:rPr>
              <a:t>내향형</a:t>
            </a:r>
            <a:r>
              <a:rPr lang="en-US" altLang="ko-KR" baseline="0">
                <a:solidFill>
                  <a:schemeClr val="dk1"/>
                </a:solidFill>
              </a:rPr>
              <a:t>, </a:t>
            </a:r>
            <a:r>
              <a:rPr lang="ko-KR" altLang="en-US" baseline="0">
                <a:solidFill>
                  <a:schemeClr val="dk1"/>
                </a:solidFill>
              </a:rPr>
              <a:t>사고형</a:t>
            </a:r>
            <a:r>
              <a:rPr lang="en-US" altLang="ko-KR" baseline="0">
                <a:solidFill>
                  <a:schemeClr val="dk1"/>
                </a:solidFill>
              </a:rPr>
              <a:t>, </a:t>
            </a:r>
            <a:r>
              <a:rPr lang="ko-KR" altLang="en-US" baseline="0">
                <a:solidFill>
                  <a:schemeClr val="dk1"/>
                </a:solidFill>
              </a:rPr>
              <a:t>감정형</a:t>
            </a:r>
            <a:r>
              <a:rPr lang="en-US" altLang="ko-KR" baseline="0">
                <a:solidFill>
                  <a:schemeClr val="dk1"/>
                </a:solidFill>
              </a:rPr>
              <a:t>, </a:t>
            </a:r>
            <a:r>
              <a:rPr lang="ko-KR" altLang="en-US" baseline="0">
                <a:solidFill>
                  <a:schemeClr val="dk1"/>
                </a:solidFill>
              </a:rPr>
              <a:t>판단형</a:t>
            </a:r>
            <a:r>
              <a:rPr lang="en-US" altLang="ko-KR" baseline="0">
                <a:solidFill>
                  <a:schemeClr val="dk1"/>
                </a:solidFill>
              </a:rPr>
              <a:t>, </a:t>
            </a:r>
            <a:r>
              <a:rPr lang="ko-KR" altLang="en-US" baseline="0">
                <a:solidFill>
                  <a:schemeClr val="dk1"/>
                </a:solidFill>
              </a:rPr>
              <a:t>인식형에서는 유클리드 거리 측정법을 이용하여 각 유형의 특징별 중심이 되는 가구에 따른 다른 가구들의 거리를 측정하였습니다</a:t>
            </a:r>
            <a:r>
              <a:rPr lang="en-US" altLang="ko-KR" baseline="0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557D7-6AC6-40C1-9FD9-F7DBA4D51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18F098-AC8B-4686-8720-5FB3A28B0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74FB7-DC0C-4E6E-B355-8BED04A3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BDA3F-90FA-4638-9C9C-BB839F50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506B6-7E93-426F-80DD-4D72EC17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59F82-083A-4394-A967-87503DBB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D6B419-CD58-4A0A-BDF3-3571E5AFB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B1D1F-7FF1-45AC-AD21-8FDD3E58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E73B2-8213-47D7-8BBF-B6128B5F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DBFF9-2C1F-4F04-8205-7BB47E80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5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222CE1-256C-4389-A781-AEF3A42AD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AE1B98-7B8E-4CD9-91DD-29F5897CE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31E90-AE88-48AB-BF7C-935F17D4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C025D-7C48-4503-911B-89D189C3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2840A-1492-4880-A99E-517E71D8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3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AD9FD-BE6F-4D9E-B8F7-BC708BAC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345E9-393B-490F-96F2-EF2861777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7522D-8FDA-4EFD-B25B-1981183A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E9F68-B213-4504-BC6C-A430A34F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5EE3D-9082-4394-9189-49FEAEDD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9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14878-47C7-4BFB-A3AC-841DC089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FB40C-A79C-4F12-B4FD-F6853B81E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87068-949C-478B-9CD3-6C6D5CC1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29CCE-29BB-483B-95C4-70D175E8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AA3DF-9BE2-477B-A0A0-86792E1C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0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2B275-3588-4B10-9D61-64777120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F775-238F-4874-ABE0-8FC7AEB7C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40BB72-8155-4CAD-ADCF-59C5595E9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35522B-7C25-4A92-9C55-D347E73F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84D771-C55B-45FB-948C-85B37E40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3B096-8F77-4B0C-AEAC-F43D01DC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3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3551D-022A-499C-9CC7-D721BD9F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3737F-363D-4693-BEC6-BFF1CD87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40FCC2-501A-4ED8-8079-EF3787C9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EDADE9-35E9-4CEC-82E9-3C7A1BC4F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3B59D2-E319-4FF8-9707-47DED5234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2BE661-5057-4E40-8D7A-EE1E917F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CD7E7F-69D2-4E09-AD94-1EA836A2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2D5842-DE7F-44BE-8601-FC08469A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2C5C7-9760-4274-BCFA-A59CB51A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29ADE2-8549-4F00-9CDF-B27FE356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39FC4A-2C08-454A-8A7B-09A1C9B7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98BF98-CB30-4411-A4ED-FD36EF45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0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5A8456-E068-4650-ADC4-90799B0F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A1019B-0320-43BA-B42C-CF507F94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DD379E-3BD4-4CB4-A846-368C0E48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5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11DC4-02F4-4151-8EB0-50B372B6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58AB6-91CD-40D6-8997-4DFC8E063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CDF0F5-710C-45A5-995A-0C3AE3591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3C393C-9064-47A7-8C24-BF1E7433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4C803D-FB51-4D6F-87D3-C3321EE4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FF311B-8ECC-44EE-A33D-7E28DBEC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2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E7474-6CF1-4B46-ADF4-D92AA9DA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4EA9E0-C414-42F7-95E1-39EE9B993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73CE89-E3A2-4A6E-B312-7635BB108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07020-5B6E-48EF-9236-AA04ED98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9E3A93-117A-47E5-A84E-DE995A3B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F55242-B9AD-4EF3-B9E3-64BB6F03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1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DC190A-6176-4E3F-B18C-E1DB786E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7FC1E-5B27-4D0C-BADE-8700D66F7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35C40-C57C-4E08-B33F-B92A2E008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D64A-7390-47E3-8DBF-C4FEF7BFC6C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FAE78-1B5F-477C-AE52-BC3B78B8A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3963E-25F1-4C65-86B8-D8D043CDD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5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CFDA286-5FF6-4725-9116-7ED25B98AA51}"/>
              </a:ext>
            </a:extLst>
          </p:cNvPr>
          <p:cNvSpPr txBox="1"/>
          <p:nvPr/>
        </p:nvSpPr>
        <p:spPr>
          <a:xfrm>
            <a:off x="2439397" y="3078134"/>
            <a:ext cx="7313220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6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4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어린이를 위한 </a:t>
            </a:r>
            <a:r>
              <a:rPr lang="ko-KR" altLang="en-US" sz="3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지능형 </a:t>
            </a:r>
            <a:r>
              <a:rPr lang="ko-KR" altLang="en-US" sz="3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휴먼인터페이스</a:t>
            </a:r>
            <a:endParaRPr lang="en-US" altLang="ko-KR" sz="3600" spc="-1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50D5B7"/>
                  </a:gs>
                  <a:gs pos="80000">
                    <a:srgbClr val="067D68"/>
                  </a:gs>
                </a:gsLst>
                <a:lin ang="12000000" scaled="0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13AF07-D34B-423D-A58E-267FE621E3D4}"/>
              </a:ext>
            </a:extLst>
          </p:cNvPr>
          <p:cNvGrpSpPr/>
          <p:nvPr/>
        </p:nvGrpSpPr>
        <p:grpSpPr>
          <a:xfrm>
            <a:off x="5373224" y="1439289"/>
            <a:ext cx="1445561" cy="1445561"/>
            <a:chOff x="5300946" y="813760"/>
            <a:chExt cx="1590117" cy="1590117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9B00446-125F-4979-991A-3A4F646B32B1}"/>
                </a:ext>
              </a:extLst>
            </p:cNvPr>
            <p:cNvSpPr/>
            <p:nvPr/>
          </p:nvSpPr>
          <p:spPr>
            <a:xfrm>
              <a:off x="5300946" y="813760"/>
              <a:ext cx="1590117" cy="1590117"/>
            </a:xfrm>
            <a:prstGeom prst="ellipse">
              <a:avLst/>
            </a:prstGeom>
            <a:gradFill>
              <a:gsLst>
                <a:gs pos="0">
                  <a:srgbClr val="50D5B7"/>
                </a:gs>
                <a:gs pos="80000">
                  <a:srgbClr val="067D68"/>
                </a:gs>
              </a:gsLst>
              <a:lin ang="12000000" scaled="0"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FF6C2DC-7AB6-4CF6-BC45-3237C613CFDB}"/>
                </a:ext>
              </a:extLst>
            </p:cNvPr>
            <p:cNvSpPr/>
            <p:nvPr/>
          </p:nvSpPr>
          <p:spPr>
            <a:xfrm>
              <a:off x="5581804" y="1094617"/>
              <a:ext cx="1028402" cy="1028402"/>
            </a:xfrm>
            <a:prstGeom prst="ellipse">
              <a:avLst/>
            </a:prstGeom>
            <a:gradFill>
              <a:gsLst>
                <a:gs pos="0">
                  <a:srgbClr val="50D5B7"/>
                </a:gs>
                <a:gs pos="80000">
                  <a:srgbClr val="067D68"/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그래픽 19">
            <a:extLst>
              <a:ext uri="{FF2B5EF4-FFF2-40B4-BE49-F238E27FC236}">
                <a16:creationId xmlns:a16="http://schemas.microsoft.com/office/drawing/2014/main" id="{4CF6AF9F-4A7F-48AA-A2FD-07F46B420E57}"/>
              </a:ext>
            </a:extLst>
          </p:cNvPr>
          <p:cNvGrpSpPr/>
          <p:nvPr/>
        </p:nvGrpSpPr>
        <p:grpSpPr>
          <a:xfrm>
            <a:off x="5819284" y="1875817"/>
            <a:ext cx="553441" cy="553441"/>
            <a:chOff x="5334000" y="2051050"/>
            <a:chExt cx="1524000" cy="1524000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7848E2F-DDA9-4965-91E8-91331D0B3DDD}"/>
                </a:ext>
              </a:extLst>
            </p:cNvPr>
            <p:cNvSpPr/>
            <p:nvPr/>
          </p:nvSpPr>
          <p:spPr>
            <a:xfrm>
              <a:off x="5334000" y="2305050"/>
              <a:ext cx="1524000" cy="1016000"/>
            </a:xfrm>
            <a:custGeom>
              <a:avLst/>
              <a:gdLst>
                <a:gd name="connsiteX0" fmla="*/ 1294791 w 1524000"/>
                <a:gd name="connsiteY0" fmla="*/ 411328 h 1016000"/>
                <a:gd name="connsiteX1" fmla="*/ 865759 w 1524000"/>
                <a:gd name="connsiteY1" fmla="*/ 0 h 1016000"/>
                <a:gd name="connsiteX2" fmla="*/ 511531 w 1524000"/>
                <a:gd name="connsiteY2" fmla="*/ 178003 h 1016000"/>
                <a:gd name="connsiteX3" fmla="*/ 505689 w 1524000"/>
                <a:gd name="connsiteY3" fmla="*/ 175412 h 1016000"/>
                <a:gd name="connsiteX4" fmla="*/ 490347 w 1524000"/>
                <a:gd name="connsiteY4" fmla="*/ 168580 h 1016000"/>
                <a:gd name="connsiteX5" fmla="*/ 481635 w 1524000"/>
                <a:gd name="connsiteY5" fmla="*/ 165379 h 1016000"/>
                <a:gd name="connsiteX6" fmla="*/ 465912 w 1524000"/>
                <a:gd name="connsiteY6" fmla="*/ 160528 h 1016000"/>
                <a:gd name="connsiteX7" fmla="*/ 457149 w 1524000"/>
                <a:gd name="connsiteY7" fmla="*/ 158267 h 1016000"/>
                <a:gd name="connsiteX8" fmla="*/ 439699 w 1524000"/>
                <a:gd name="connsiteY8" fmla="*/ 155092 h 1016000"/>
                <a:gd name="connsiteX9" fmla="*/ 432029 w 1524000"/>
                <a:gd name="connsiteY9" fmla="*/ 153924 h 1016000"/>
                <a:gd name="connsiteX10" fmla="*/ 406400 w 1524000"/>
                <a:gd name="connsiteY10" fmla="*/ 152400 h 1016000"/>
                <a:gd name="connsiteX11" fmla="*/ 177800 w 1524000"/>
                <a:gd name="connsiteY11" fmla="*/ 381000 h 1016000"/>
                <a:gd name="connsiteX12" fmla="*/ 178206 w 1524000"/>
                <a:gd name="connsiteY12" fmla="*/ 390576 h 1016000"/>
                <a:gd name="connsiteX13" fmla="*/ 178206 w 1524000"/>
                <a:gd name="connsiteY13" fmla="*/ 390677 h 1016000"/>
                <a:gd name="connsiteX14" fmla="*/ 0 w 1524000"/>
                <a:gd name="connsiteY14" fmla="*/ 689712 h 1016000"/>
                <a:gd name="connsiteX15" fmla="*/ 326263 w 1524000"/>
                <a:gd name="connsiteY15" fmla="*/ 1016000 h 1016000"/>
                <a:gd name="connsiteX16" fmla="*/ 948766 w 1524000"/>
                <a:gd name="connsiteY16" fmla="*/ 1016000 h 1016000"/>
                <a:gd name="connsiteX17" fmla="*/ 956666 w 1524000"/>
                <a:gd name="connsiteY17" fmla="*/ 1015644 h 1016000"/>
                <a:gd name="connsiteX18" fmla="*/ 958240 w 1524000"/>
                <a:gd name="connsiteY18" fmla="*/ 1015441 h 1016000"/>
                <a:gd name="connsiteX19" fmla="*/ 961644 w 1524000"/>
                <a:gd name="connsiteY19" fmla="*/ 1015644 h 1016000"/>
                <a:gd name="connsiteX20" fmla="*/ 969493 w 1524000"/>
                <a:gd name="connsiteY20" fmla="*/ 1016000 h 1016000"/>
                <a:gd name="connsiteX21" fmla="*/ 1218489 w 1524000"/>
                <a:gd name="connsiteY21" fmla="*/ 1016000 h 1016000"/>
                <a:gd name="connsiteX22" fmla="*/ 1524000 w 1524000"/>
                <a:gd name="connsiteY22" fmla="*/ 710489 h 1016000"/>
                <a:gd name="connsiteX23" fmla="*/ 1294791 w 1524000"/>
                <a:gd name="connsiteY23" fmla="*/ 411328 h 1016000"/>
                <a:gd name="connsiteX24" fmla="*/ 1218489 w 1524000"/>
                <a:gd name="connsiteY24" fmla="*/ 965200 h 1016000"/>
                <a:gd name="connsiteX25" fmla="*/ 969493 w 1524000"/>
                <a:gd name="connsiteY25" fmla="*/ 965200 h 1016000"/>
                <a:gd name="connsiteX26" fmla="*/ 965073 w 1524000"/>
                <a:gd name="connsiteY26" fmla="*/ 964971 h 1016000"/>
                <a:gd name="connsiteX27" fmla="*/ 958190 w 1524000"/>
                <a:gd name="connsiteY27" fmla="*/ 964692 h 1016000"/>
                <a:gd name="connsiteX28" fmla="*/ 953160 w 1524000"/>
                <a:gd name="connsiteY28" fmla="*/ 964971 h 1016000"/>
                <a:gd name="connsiteX29" fmla="*/ 948766 w 1524000"/>
                <a:gd name="connsiteY29" fmla="*/ 965200 h 1016000"/>
                <a:gd name="connsiteX30" fmla="*/ 326263 w 1524000"/>
                <a:gd name="connsiteY30" fmla="*/ 965200 h 1016000"/>
                <a:gd name="connsiteX31" fmla="*/ 50800 w 1524000"/>
                <a:gd name="connsiteY31" fmla="*/ 689712 h 1016000"/>
                <a:gd name="connsiteX32" fmla="*/ 214198 w 1524000"/>
                <a:gd name="connsiteY32" fmla="*/ 429285 h 1016000"/>
                <a:gd name="connsiteX33" fmla="*/ 228600 w 1524000"/>
                <a:gd name="connsiteY33" fmla="*/ 422402 h 1016000"/>
                <a:gd name="connsiteX34" fmla="*/ 228600 w 1524000"/>
                <a:gd name="connsiteY34" fmla="*/ 406400 h 1016000"/>
                <a:gd name="connsiteX35" fmla="*/ 228981 w 1524000"/>
                <a:gd name="connsiteY35" fmla="*/ 396596 h 1016000"/>
                <a:gd name="connsiteX36" fmla="*/ 229210 w 1524000"/>
                <a:gd name="connsiteY36" fmla="*/ 392532 h 1016000"/>
                <a:gd name="connsiteX37" fmla="*/ 228905 w 1524000"/>
                <a:gd name="connsiteY37" fmla="*/ 387198 h 1016000"/>
                <a:gd name="connsiteX38" fmla="*/ 228600 w 1524000"/>
                <a:gd name="connsiteY38" fmla="*/ 381000 h 1016000"/>
                <a:gd name="connsiteX39" fmla="*/ 406400 w 1524000"/>
                <a:gd name="connsiteY39" fmla="*/ 203200 h 1016000"/>
                <a:gd name="connsiteX40" fmla="*/ 429692 w 1524000"/>
                <a:gd name="connsiteY40" fmla="*/ 204902 h 1016000"/>
                <a:gd name="connsiteX41" fmla="*/ 435610 w 1524000"/>
                <a:gd name="connsiteY41" fmla="*/ 205816 h 1016000"/>
                <a:gd name="connsiteX42" fmla="*/ 455651 w 1524000"/>
                <a:gd name="connsiteY42" fmla="*/ 210312 h 1016000"/>
                <a:gd name="connsiteX43" fmla="*/ 458343 w 1524000"/>
                <a:gd name="connsiteY43" fmla="*/ 210998 h 1016000"/>
                <a:gd name="connsiteX44" fmla="*/ 479552 w 1524000"/>
                <a:gd name="connsiteY44" fmla="*/ 219151 h 1016000"/>
                <a:gd name="connsiteX45" fmla="*/ 484886 w 1524000"/>
                <a:gd name="connsiteY45" fmla="*/ 221717 h 1016000"/>
                <a:gd name="connsiteX46" fmla="*/ 502717 w 1524000"/>
                <a:gd name="connsiteY46" fmla="*/ 231775 h 1016000"/>
                <a:gd name="connsiteX47" fmla="*/ 584200 w 1524000"/>
                <a:gd name="connsiteY47" fmla="*/ 381000 h 1016000"/>
                <a:gd name="connsiteX48" fmla="*/ 609600 w 1524000"/>
                <a:gd name="connsiteY48" fmla="*/ 406400 h 1016000"/>
                <a:gd name="connsiteX49" fmla="*/ 635000 w 1524000"/>
                <a:gd name="connsiteY49" fmla="*/ 381000 h 1016000"/>
                <a:gd name="connsiteX50" fmla="*/ 553720 w 1524000"/>
                <a:gd name="connsiteY50" fmla="*/ 206477 h 1016000"/>
                <a:gd name="connsiteX51" fmla="*/ 865759 w 1524000"/>
                <a:gd name="connsiteY51" fmla="*/ 50800 h 1016000"/>
                <a:gd name="connsiteX52" fmla="*/ 1242898 w 1524000"/>
                <a:gd name="connsiteY52" fmla="*/ 403555 h 1016000"/>
                <a:gd name="connsiteX53" fmla="*/ 1139190 w 1524000"/>
                <a:gd name="connsiteY53" fmla="*/ 406705 h 1016000"/>
                <a:gd name="connsiteX54" fmla="*/ 1117905 w 1524000"/>
                <a:gd name="connsiteY54" fmla="*/ 435635 h 1016000"/>
                <a:gd name="connsiteX55" fmla="*/ 1142975 w 1524000"/>
                <a:gd name="connsiteY55" fmla="*/ 457225 h 1016000"/>
                <a:gd name="connsiteX56" fmla="*/ 1146810 w 1524000"/>
                <a:gd name="connsiteY56" fmla="*/ 456921 h 1016000"/>
                <a:gd name="connsiteX57" fmla="*/ 1265784 w 1524000"/>
                <a:gd name="connsiteY57" fmla="*/ 456870 h 1016000"/>
                <a:gd name="connsiteX58" fmla="*/ 1473200 w 1524000"/>
                <a:gd name="connsiteY58" fmla="*/ 710489 h 1016000"/>
                <a:gd name="connsiteX59" fmla="*/ 1218489 w 1524000"/>
                <a:gd name="connsiteY59" fmla="*/ 9652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524000" h="1016000">
                  <a:moveTo>
                    <a:pt x="1294791" y="411328"/>
                  </a:moveTo>
                  <a:cubicBezTo>
                    <a:pt x="1281354" y="182728"/>
                    <a:pt x="1092911" y="0"/>
                    <a:pt x="865759" y="0"/>
                  </a:cubicBezTo>
                  <a:cubicBezTo>
                    <a:pt x="727837" y="0"/>
                    <a:pt x="594284" y="67640"/>
                    <a:pt x="511531" y="178003"/>
                  </a:cubicBezTo>
                  <a:cubicBezTo>
                    <a:pt x="509626" y="177013"/>
                    <a:pt x="507619" y="176327"/>
                    <a:pt x="505689" y="175412"/>
                  </a:cubicBezTo>
                  <a:cubicBezTo>
                    <a:pt x="500659" y="172974"/>
                    <a:pt x="495554" y="170663"/>
                    <a:pt x="490347" y="168580"/>
                  </a:cubicBezTo>
                  <a:cubicBezTo>
                    <a:pt x="487451" y="167437"/>
                    <a:pt x="484556" y="166395"/>
                    <a:pt x="481635" y="165379"/>
                  </a:cubicBezTo>
                  <a:cubicBezTo>
                    <a:pt x="476479" y="163576"/>
                    <a:pt x="471246" y="161976"/>
                    <a:pt x="465912" y="160528"/>
                  </a:cubicBezTo>
                  <a:cubicBezTo>
                    <a:pt x="462991" y="159741"/>
                    <a:pt x="460096" y="158928"/>
                    <a:pt x="457149" y="158267"/>
                  </a:cubicBezTo>
                  <a:cubicBezTo>
                    <a:pt x="451434" y="156972"/>
                    <a:pt x="445592" y="155981"/>
                    <a:pt x="439699" y="155092"/>
                  </a:cubicBezTo>
                  <a:cubicBezTo>
                    <a:pt x="437134" y="154711"/>
                    <a:pt x="434619" y="154203"/>
                    <a:pt x="432029" y="153924"/>
                  </a:cubicBezTo>
                  <a:cubicBezTo>
                    <a:pt x="423596" y="152984"/>
                    <a:pt x="415061" y="152400"/>
                    <a:pt x="406400" y="152400"/>
                  </a:cubicBezTo>
                  <a:cubicBezTo>
                    <a:pt x="280340" y="152400"/>
                    <a:pt x="177800" y="254940"/>
                    <a:pt x="177800" y="381000"/>
                  </a:cubicBezTo>
                  <a:cubicBezTo>
                    <a:pt x="177800" y="384226"/>
                    <a:pt x="178003" y="387401"/>
                    <a:pt x="178206" y="390576"/>
                  </a:cubicBezTo>
                  <a:lnTo>
                    <a:pt x="178206" y="390677"/>
                  </a:lnTo>
                  <a:cubicBezTo>
                    <a:pt x="72568" y="448285"/>
                    <a:pt x="0" y="568935"/>
                    <a:pt x="0" y="689712"/>
                  </a:cubicBezTo>
                  <a:cubicBezTo>
                    <a:pt x="0" y="869620"/>
                    <a:pt x="146355" y="1016000"/>
                    <a:pt x="326263" y="1016000"/>
                  </a:cubicBezTo>
                  <a:lnTo>
                    <a:pt x="948766" y="1016000"/>
                  </a:lnTo>
                  <a:cubicBezTo>
                    <a:pt x="951408" y="1016000"/>
                    <a:pt x="954024" y="1015848"/>
                    <a:pt x="956666" y="1015644"/>
                  </a:cubicBezTo>
                  <a:lnTo>
                    <a:pt x="958240" y="1015441"/>
                  </a:lnTo>
                  <a:lnTo>
                    <a:pt x="961644" y="1015644"/>
                  </a:lnTo>
                  <a:cubicBezTo>
                    <a:pt x="964235" y="1015848"/>
                    <a:pt x="966826" y="1016000"/>
                    <a:pt x="969493" y="1016000"/>
                  </a:cubicBezTo>
                  <a:lnTo>
                    <a:pt x="1218489" y="1016000"/>
                  </a:lnTo>
                  <a:cubicBezTo>
                    <a:pt x="1386942" y="1016000"/>
                    <a:pt x="1524000" y="878942"/>
                    <a:pt x="1524000" y="710489"/>
                  </a:cubicBezTo>
                  <a:cubicBezTo>
                    <a:pt x="1524000" y="571068"/>
                    <a:pt x="1426794" y="446024"/>
                    <a:pt x="1294791" y="411328"/>
                  </a:cubicBezTo>
                  <a:close/>
                  <a:moveTo>
                    <a:pt x="1218489" y="965200"/>
                  </a:moveTo>
                  <a:lnTo>
                    <a:pt x="969493" y="965200"/>
                  </a:lnTo>
                  <a:cubicBezTo>
                    <a:pt x="967994" y="965200"/>
                    <a:pt x="966546" y="965073"/>
                    <a:pt x="965073" y="964971"/>
                  </a:cubicBezTo>
                  <a:lnTo>
                    <a:pt x="958190" y="964692"/>
                  </a:lnTo>
                  <a:lnTo>
                    <a:pt x="953160" y="964971"/>
                  </a:lnTo>
                  <a:cubicBezTo>
                    <a:pt x="951713" y="965073"/>
                    <a:pt x="950239" y="965200"/>
                    <a:pt x="948766" y="965200"/>
                  </a:cubicBezTo>
                  <a:lnTo>
                    <a:pt x="326263" y="965200"/>
                  </a:lnTo>
                  <a:cubicBezTo>
                    <a:pt x="174371" y="965200"/>
                    <a:pt x="50800" y="841629"/>
                    <a:pt x="50800" y="689712"/>
                  </a:cubicBezTo>
                  <a:cubicBezTo>
                    <a:pt x="50800" y="584200"/>
                    <a:pt x="119507" y="474675"/>
                    <a:pt x="214198" y="429285"/>
                  </a:cubicBezTo>
                  <a:lnTo>
                    <a:pt x="228600" y="422402"/>
                  </a:lnTo>
                  <a:lnTo>
                    <a:pt x="228600" y="406400"/>
                  </a:lnTo>
                  <a:cubicBezTo>
                    <a:pt x="228600" y="403174"/>
                    <a:pt x="228803" y="399898"/>
                    <a:pt x="228981" y="396596"/>
                  </a:cubicBezTo>
                  <a:lnTo>
                    <a:pt x="229210" y="392532"/>
                  </a:lnTo>
                  <a:lnTo>
                    <a:pt x="228905" y="387198"/>
                  </a:lnTo>
                  <a:cubicBezTo>
                    <a:pt x="228752" y="385140"/>
                    <a:pt x="228600" y="383083"/>
                    <a:pt x="228600" y="381000"/>
                  </a:cubicBezTo>
                  <a:cubicBezTo>
                    <a:pt x="228600" y="282981"/>
                    <a:pt x="308381" y="203200"/>
                    <a:pt x="406400" y="203200"/>
                  </a:cubicBezTo>
                  <a:cubicBezTo>
                    <a:pt x="414249" y="203200"/>
                    <a:pt x="421996" y="203886"/>
                    <a:pt x="429692" y="204902"/>
                  </a:cubicBezTo>
                  <a:cubicBezTo>
                    <a:pt x="431673" y="205156"/>
                    <a:pt x="433654" y="205486"/>
                    <a:pt x="435610" y="205816"/>
                  </a:cubicBezTo>
                  <a:cubicBezTo>
                    <a:pt x="442392" y="206934"/>
                    <a:pt x="449072" y="208407"/>
                    <a:pt x="455651" y="210312"/>
                  </a:cubicBezTo>
                  <a:cubicBezTo>
                    <a:pt x="456540" y="210566"/>
                    <a:pt x="457454" y="210744"/>
                    <a:pt x="458343" y="210998"/>
                  </a:cubicBezTo>
                  <a:cubicBezTo>
                    <a:pt x="465582" y="213208"/>
                    <a:pt x="472643" y="216002"/>
                    <a:pt x="479552" y="219151"/>
                  </a:cubicBezTo>
                  <a:cubicBezTo>
                    <a:pt x="481355" y="219964"/>
                    <a:pt x="483108" y="220853"/>
                    <a:pt x="484886" y="221717"/>
                  </a:cubicBezTo>
                  <a:cubicBezTo>
                    <a:pt x="490982" y="224739"/>
                    <a:pt x="496951" y="228041"/>
                    <a:pt x="502717" y="231775"/>
                  </a:cubicBezTo>
                  <a:cubicBezTo>
                    <a:pt x="551663" y="263474"/>
                    <a:pt x="584200" y="318465"/>
                    <a:pt x="584200" y="381000"/>
                  </a:cubicBezTo>
                  <a:cubicBezTo>
                    <a:pt x="584200" y="395046"/>
                    <a:pt x="595554" y="406400"/>
                    <a:pt x="609600" y="406400"/>
                  </a:cubicBezTo>
                  <a:cubicBezTo>
                    <a:pt x="623646" y="406400"/>
                    <a:pt x="635000" y="395046"/>
                    <a:pt x="635000" y="381000"/>
                  </a:cubicBezTo>
                  <a:cubicBezTo>
                    <a:pt x="635000" y="311048"/>
                    <a:pt x="603352" y="248437"/>
                    <a:pt x="553720" y="206477"/>
                  </a:cubicBezTo>
                  <a:cubicBezTo>
                    <a:pt x="626542" y="111227"/>
                    <a:pt x="746455" y="50800"/>
                    <a:pt x="865759" y="50800"/>
                  </a:cubicBezTo>
                  <a:cubicBezTo>
                    <a:pt x="1062482" y="50800"/>
                    <a:pt x="1225855" y="206629"/>
                    <a:pt x="1242898" y="403555"/>
                  </a:cubicBezTo>
                  <a:cubicBezTo>
                    <a:pt x="1216939" y="401726"/>
                    <a:pt x="1178077" y="400787"/>
                    <a:pt x="1139190" y="406705"/>
                  </a:cubicBezTo>
                  <a:cubicBezTo>
                    <a:pt x="1125322" y="408813"/>
                    <a:pt x="1115797" y="421767"/>
                    <a:pt x="1117905" y="435635"/>
                  </a:cubicBezTo>
                  <a:cubicBezTo>
                    <a:pt x="1119810" y="448208"/>
                    <a:pt x="1130630" y="457225"/>
                    <a:pt x="1142975" y="457225"/>
                  </a:cubicBezTo>
                  <a:cubicBezTo>
                    <a:pt x="1144245" y="457225"/>
                    <a:pt x="1145540" y="457124"/>
                    <a:pt x="1146810" y="456921"/>
                  </a:cubicBezTo>
                  <a:cubicBezTo>
                    <a:pt x="1203376" y="448361"/>
                    <a:pt x="1262329" y="456387"/>
                    <a:pt x="1265784" y="456870"/>
                  </a:cubicBezTo>
                  <a:cubicBezTo>
                    <a:pt x="1384046" y="479349"/>
                    <a:pt x="1473200" y="588289"/>
                    <a:pt x="1473200" y="710489"/>
                  </a:cubicBezTo>
                  <a:cubicBezTo>
                    <a:pt x="1473200" y="850925"/>
                    <a:pt x="1358925" y="965200"/>
                    <a:pt x="1218489" y="96520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9AA17EE-051F-431D-ABA0-A26D3DBB2351}"/>
              </a:ext>
            </a:extLst>
          </p:cNvPr>
          <p:cNvSpPr txBox="1"/>
          <p:nvPr/>
        </p:nvSpPr>
        <p:spPr>
          <a:xfrm>
            <a:off x="4286660" y="3760431"/>
            <a:ext cx="3635932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Intelligent Human Interface for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Kids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BAA622-F1A4-4A67-8B5F-F0817ACF8B7F}"/>
              </a:ext>
            </a:extLst>
          </p:cNvPr>
          <p:cNvSpPr txBox="1"/>
          <p:nvPr/>
        </p:nvSpPr>
        <p:spPr>
          <a:xfrm>
            <a:off x="3897803" y="3760431"/>
            <a:ext cx="234360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06C69D-FDFA-496F-9CC3-BE688603CF26}"/>
              </a:ext>
            </a:extLst>
          </p:cNvPr>
          <p:cNvSpPr txBox="1"/>
          <p:nvPr/>
        </p:nvSpPr>
        <p:spPr>
          <a:xfrm>
            <a:off x="8077084" y="3760431"/>
            <a:ext cx="234360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80987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연구주제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2601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MBTI 심리검사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3023700" y="5653913"/>
            <a:ext cx="61446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algn="just"/>
            <a:r>
              <a:rPr lang="en-US" sz="30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Myers-Briggs Type Indicator</a:t>
            </a:r>
            <a:endParaRPr sz="24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263" y="1939063"/>
            <a:ext cx="5618674" cy="30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7136600" y="1864213"/>
            <a:ext cx="37083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외향-내향(E-I)</a:t>
            </a:r>
            <a:endParaRPr sz="2400"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/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정신적 에너지의 방향성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>
              <a:buClr>
                <a:schemeClr val="dk1"/>
              </a:buClr>
              <a:buSzPts val="1100"/>
            </a:pPr>
            <a:endParaRPr sz="1000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/>
            <a:r>
              <a:rPr lang="en-US" sz="2400" b="1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감각-직관(S-N)</a:t>
            </a:r>
            <a:endParaRPr sz="2400"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/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 정보 수집을 포함한 인식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>
              <a:buClr>
                <a:schemeClr val="dk1"/>
              </a:buClr>
              <a:buSzPts val="1100"/>
            </a:pPr>
            <a:endParaRPr sz="1000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/>
            <a:r>
              <a:rPr lang="en-US" sz="2400" b="1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사고-감정(T-F)</a:t>
            </a:r>
            <a:endParaRPr sz="2400"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/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 합리적  판단 및 결정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>
              <a:buClr>
                <a:schemeClr val="dk1"/>
              </a:buClr>
              <a:buSzPts val="1100"/>
            </a:pPr>
            <a:endParaRPr sz="1000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/>
            <a:r>
              <a:rPr lang="en-US" sz="2400" b="1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판단-인식(J-P)</a:t>
            </a:r>
            <a:endParaRPr sz="2400"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실생활에 적용되는 생활 양식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/>
            <a:endParaRPr sz="2400"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>
              <a:buClr>
                <a:schemeClr val="dk1"/>
              </a:buClr>
              <a:buSzPts val="1100"/>
            </a:pPr>
            <a:endParaRPr sz="2400"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/>
        </p:nvSpPr>
        <p:spPr>
          <a:xfrm>
            <a:off x="1882200" y="1877300"/>
            <a:ext cx="8427600" cy="44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3600">
                <a:solidFill>
                  <a:schemeClr val="dk1"/>
                </a:solidFill>
              </a:rPr>
              <a:t>Fuzzy</a:t>
            </a:r>
            <a:r>
              <a:rPr lang="en-US" sz="2400">
                <a:solidFill>
                  <a:schemeClr val="dk1"/>
                </a:solidFill>
              </a:rPr>
              <a:t>(애매하다, 모호하다 )</a:t>
            </a:r>
            <a:endParaRPr sz="2400">
              <a:solidFill>
                <a:schemeClr val="dk1"/>
              </a:solidFill>
            </a:endParaRPr>
          </a:p>
          <a:p>
            <a:pPr marL="457200"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pPr marL="457200" indent="-381000">
              <a:lnSpc>
                <a:spcPct val="115000"/>
              </a:lnSpc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이진논리 ( 0 , 1 ) 극복</a:t>
            </a:r>
            <a:endParaRPr sz="2400">
              <a:solidFill>
                <a:schemeClr val="dk1"/>
              </a:solidFill>
            </a:endParaRPr>
          </a:p>
          <a:p>
            <a:pPr marL="457200"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pPr marL="457200" indent="-381000">
              <a:lnSpc>
                <a:spcPct val="115000"/>
              </a:lnSpc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다치논리를 소속도로 나타내어 가능성 부여</a:t>
            </a:r>
            <a:endParaRPr sz="2400">
              <a:solidFill>
                <a:schemeClr val="dk1"/>
              </a:solidFill>
            </a:endParaRPr>
          </a:p>
          <a:p>
            <a:pPr marL="457200"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pPr marL="457200" indent="-381000">
              <a:lnSpc>
                <a:spcPct val="115000"/>
              </a:lnSpc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퍼지화 -&gt; 퍼지추론 -&gt; 역퍼지화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-1840050" y="43697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2601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Fuzzy 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1987075" y="1814250"/>
            <a:ext cx="8314200" cy="16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색채기반의 심리치료를 위해 개인이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ts val="1100"/>
            </a:pPr>
            <a:r>
              <a:rPr lang="en-US" sz="3000" b="1">
                <a:solidFill>
                  <a:schemeClr val="dk1"/>
                </a:solidFill>
                <a:highlight>
                  <a:srgbClr val="FFFFFF"/>
                </a:highlight>
              </a:rPr>
              <a:t>선호하는 색채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를 선정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lnSpc>
                <a:spcPct val="115000"/>
              </a:lnSpc>
              <a:spcBef>
                <a:spcPts val="1800"/>
              </a:spcBef>
            </a:pP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ts val="1100"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algn="r"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ts val="1100"/>
            </a:pPr>
            <a:r>
              <a:rPr lang="en-US" sz="3600" b="1">
                <a:solidFill>
                  <a:schemeClr val="dk1"/>
                </a:solidFill>
                <a:highlight>
                  <a:srgbClr val="FFFFFF"/>
                </a:highlight>
              </a:rPr>
              <a:t>선호하는색채</a:t>
            </a:r>
            <a:endParaRPr sz="36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-성별 연령 종교 환경 등에 영향을 받은 </a:t>
            </a:r>
            <a:r>
              <a:rPr lang="en-US" sz="2200" b="1">
                <a:solidFill>
                  <a:schemeClr val="dk1"/>
                </a:solidFill>
                <a:highlight>
                  <a:srgbClr val="FFFFFF"/>
                </a:highlight>
              </a:rPr>
              <a:t>주관적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이고 </a:t>
            </a:r>
            <a:r>
              <a:rPr lang="en-US" sz="2200" b="1">
                <a:solidFill>
                  <a:schemeClr val="dk1"/>
                </a:solidFill>
                <a:highlight>
                  <a:srgbClr val="FFFFFF"/>
                </a:highlight>
              </a:rPr>
              <a:t>개인적인 색채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25749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CRR 분석법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-1840050" y="43697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1434200" y="1836925"/>
            <a:ext cx="9051000" cy="21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algn="just">
              <a:lnSpc>
                <a:spcPct val="115000"/>
              </a:lnSpc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2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선호하는 색채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의 RGB 값에 </a:t>
            </a:r>
            <a:r>
              <a:rPr lang="en-US" sz="2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FUZZY기법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을 적용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algn="just">
              <a:lnSpc>
                <a:spcPct val="115000"/>
              </a:lnSpc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algn="just">
              <a:lnSpc>
                <a:spcPct val="115000"/>
              </a:lnSpc>
            </a:pP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-미리 </a:t>
            </a:r>
            <a:r>
              <a:rPr lang="en-US" sz="2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선정한 8가지색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중 하나를 추론해 낸다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151" y="3669375"/>
            <a:ext cx="6337101" cy="24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2601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CRR 분석법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8050" y="6189525"/>
            <a:ext cx="7860168" cy="5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101" y="1600038"/>
            <a:ext cx="5359875" cy="1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/>
        </p:nvSpPr>
        <p:spPr>
          <a:xfrm>
            <a:off x="1999725" y="1496295"/>
            <a:ext cx="81678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1. 빨강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남을 따르기보다 먼저 앞서 이끄는 성격으로 사교적이며 지도력있다.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8101" y="2250788"/>
            <a:ext cx="5359875" cy="1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 txBox="1"/>
          <p:nvPr/>
        </p:nvSpPr>
        <p:spPr>
          <a:xfrm>
            <a:off x="1999725" y="2132400"/>
            <a:ext cx="80169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2. 주황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>
                <a:solidFill>
                  <a:schemeClr val="dk1"/>
                </a:solidFill>
              </a:rPr>
              <a:t>경쾌하고 낙천적인 성격으로 활기차고 행복한 기질을 가진 사람이다. </a:t>
            </a:r>
            <a:endParaRPr>
              <a:solidFill>
                <a:schemeClr val="dk1"/>
              </a:solidFill>
            </a:endParaRPr>
          </a:p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8101" y="2871300"/>
            <a:ext cx="5359875" cy="1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8101" y="3437175"/>
            <a:ext cx="5359875" cy="1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/>
          <p:nvPr/>
        </p:nvSpPr>
        <p:spPr>
          <a:xfrm>
            <a:off x="1999725" y="2718225"/>
            <a:ext cx="81678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3. 노랑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>
                <a:solidFill>
                  <a:schemeClr val="dk1"/>
                </a:solidFill>
              </a:rPr>
              <a:t>  이성적이고 논리적으로 인생을 바라보며, 지적이고 분석적이다.</a:t>
            </a:r>
            <a:r>
              <a:rPr lang="en-US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1999725" y="3324700"/>
            <a:ext cx="82818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4. 초록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>
                <a:solidFill>
                  <a:schemeClr val="dk1"/>
                </a:solidFill>
              </a:rPr>
              <a:t>언제나 균형을 추구해 행동하기 전에 심사숙고하며 자발적으로 나서지 않는다.</a:t>
            </a:r>
            <a:endParaRPr>
              <a:solidFill>
                <a:schemeClr val="dk1"/>
              </a:solidFill>
            </a:endParaRPr>
          </a:p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68101" y="4052513"/>
            <a:ext cx="5359875" cy="1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 txBox="1"/>
          <p:nvPr/>
        </p:nvSpPr>
        <p:spPr>
          <a:xfrm>
            <a:off x="1999725" y="3936600"/>
            <a:ext cx="88998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5. 파랑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>
                <a:solidFill>
                  <a:schemeClr val="dk1"/>
                </a:solidFill>
              </a:rPr>
              <a:t>  겉으로 침착하고 차분한 모습으로 어려운 일도 수월하게 처리하며, 상황에 따라 참신한 상상력을 발휘한다.</a:t>
            </a:r>
            <a:endParaRPr>
              <a:solidFill>
                <a:schemeClr val="dk1"/>
              </a:solidFill>
            </a:endParaRPr>
          </a:p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68101" y="4704088"/>
            <a:ext cx="5359875" cy="1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 txBox="1"/>
          <p:nvPr/>
        </p:nvSpPr>
        <p:spPr>
          <a:xfrm>
            <a:off x="1999725" y="4546200"/>
            <a:ext cx="8167800" cy="13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6. 진청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>
                <a:solidFill>
                  <a:schemeClr val="dk1"/>
                </a:solidFill>
              </a:rPr>
              <a:t>부드럽고 온화하며 쉽게 흥분하지 않는 성격은 다른 이들에게 소극적인 사람으로 보인다</a:t>
            </a:r>
            <a:r>
              <a:rPr lang="en-US" sz="900">
                <a:solidFill>
                  <a:schemeClr val="dk1"/>
                </a:solidFill>
              </a:rPr>
              <a:t>.</a:t>
            </a:r>
            <a:endParaRPr sz="900">
              <a:solidFill>
                <a:schemeClr val="dk1"/>
              </a:solidFill>
            </a:endParaRPr>
          </a:p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68101" y="5429325"/>
            <a:ext cx="5359875" cy="1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/>
        </p:nvSpPr>
        <p:spPr>
          <a:xfrm>
            <a:off x="1999725" y="5264575"/>
            <a:ext cx="80169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7. 보라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>
                <a:solidFill>
                  <a:schemeClr val="dk1"/>
                </a:solidFill>
              </a:rPr>
              <a:t>신비함과 정신적 세계에 관심이 많아 영적인 면을 활용하지만 현실에는 잘 적응한다. </a:t>
            </a:r>
            <a:endParaRPr>
              <a:solidFill>
                <a:schemeClr val="dk1"/>
              </a:solidFill>
            </a:endParaRPr>
          </a:p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1999725" y="5943375"/>
            <a:ext cx="80169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8. </a:t>
            </a:r>
            <a:r>
              <a:rPr lang="en-US" b="1" dirty="0" err="1">
                <a:latin typeface="Malgun Gothic"/>
                <a:ea typeface="Malgun Gothic"/>
                <a:cs typeface="Malgun Gothic"/>
                <a:sym typeface="Malgun Gothic"/>
              </a:rPr>
              <a:t>자주</a:t>
            </a:r>
            <a:endParaRPr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친절하고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사려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깊은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사람으로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타인에게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사랑과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연민을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보낼</a:t>
            </a:r>
            <a:r>
              <a:rPr lang="en-US" dirty="0">
                <a:solidFill>
                  <a:schemeClr val="dk1"/>
                </a:solidFill>
              </a:rPr>
              <a:t> 줄 </a:t>
            </a:r>
            <a:r>
              <a:rPr lang="en-US" dirty="0" err="1">
                <a:solidFill>
                  <a:schemeClr val="dk1"/>
                </a:solidFill>
              </a:rPr>
              <a:t>아는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세상의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소금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같은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존재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68101" y="6085901"/>
            <a:ext cx="5359875" cy="1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2601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CRR 분석법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 rotWithShape="1">
          <a:blip r:embed="rId3">
            <a:alphaModFix/>
          </a:blip>
          <a:srcRect l="63901" t="16849" r="1673" b="69203"/>
          <a:stretch/>
        </p:blipFill>
        <p:spPr>
          <a:xfrm>
            <a:off x="6858350" y="2314237"/>
            <a:ext cx="2736300" cy="9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>
            <a:off x="2601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CRR 분석법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7" name="Google Shape;207;p23"/>
          <p:cNvGraphicFramePr/>
          <p:nvPr/>
        </p:nvGraphicFramePr>
        <p:xfrm>
          <a:off x="1753525" y="4409538"/>
          <a:ext cx="8611100" cy="20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6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err="1"/>
                        <a:t>빈도수</a:t>
                      </a:r>
                      <a:endParaRPr sz="1800" b="1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첫번째</a:t>
                      </a:r>
                      <a:endParaRPr sz="1800" b="1"/>
                    </a:p>
                  </a:txBody>
                  <a:tcPr marL="91425" marR="91425" marT="9142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두번째</a:t>
                      </a:r>
                      <a:endParaRPr sz="1800" b="1"/>
                    </a:p>
                  </a:txBody>
                  <a:tcPr marL="91425" marR="91425" marT="914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세번째</a:t>
                      </a:r>
                      <a:endParaRPr sz="1800" b="1"/>
                    </a:p>
                  </a:txBody>
                  <a:tcPr marL="91425" marR="91425" marT="914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000"/>
                        </a:spcBef>
                        <a:spcAft>
                          <a:spcPts val="3000"/>
                        </a:spcAft>
                        <a:buNone/>
                      </a:pPr>
                      <a:r>
                        <a:rPr lang="en-US" sz="1800" b="1" dirty="0" err="1">
                          <a:solidFill>
                            <a:schemeClr val="dk1"/>
                          </a:solidFill>
                        </a:rPr>
                        <a:t>의미</a:t>
                      </a:r>
                      <a:endParaRPr sz="18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자기표현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기본성격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상황에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따른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반응</a:t>
                      </a:r>
                      <a:endParaRPr sz="1800" dirty="0"/>
                    </a:p>
                  </a:txBody>
                  <a:tcPr marL="182875" marR="91425" marT="9142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254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4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254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-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현재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무의식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욕구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254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 (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육체적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정신적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정서적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182875" marR="91425" marT="914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254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4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254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자신의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목표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254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성취하기위한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방법</a:t>
                      </a:r>
                      <a:endParaRPr sz="1800" dirty="0"/>
                    </a:p>
                  </a:txBody>
                  <a:tcPr marL="182875" marR="91425" marT="914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8" name="Google Shape;2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475" y="1634801"/>
            <a:ext cx="3548506" cy="1969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3"/>
          <p:cNvCxnSpPr>
            <a:stCxn id="210" idx="3"/>
          </p:cNvCxnSpPr>
          <p:nvPr/>
        </p:nvCxnSpPr>
        <p:spPr>
          <a:xfrm>
            <a:off x="5732400" y="2052625"/>
            <a:ext cx="3185400" cy="466500"/>
          </a:xfrm>
          <a:prstGeom prst="bentConnector3">
            <a:avLst>
              <a:gd name="adj1" fmla="val 99999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3"/>
          <p:cNvCxnSpPr/>
          <p:nvPr/>
        </p:nvCxnSpPr>
        <p:spPr>
          <a:xfrm rot="10800000" flipH="1">
            <a:off x="5336400" y="2974000"/>
            <a:ext cx="2841600" cy="911400"/>
          </a:xfrm>
          <a:prstGeom prst="bentConnector3">
            <a:avLst>
              <a:gd name="adj1" fmla="val 99996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3"/>
          <p:cNvCxnSpPr/>
          <p:nvPr/>
        </p:nvCxnSpPr>
        <p:spPr>
          <a:xfrm rot="10800000">
            <a:off x="2813050" y="3303700"/>
            <a:ext cx="2583300" cy="581700"/>
          </a:xfrm>
          <a:prstGeom prst="bentConnector3">
            <a:avLst>
              <a:gd name="adj1" fmla="val 10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3"/>
          <p:cNvCxnSpPr/>
          <p:nvPr/>
        </p:nvCxnSpPr>
        <p:spPr>
          <a:xfrm rot="10800000" flipH="1">
            <a:off x="4606750" y="2947175"/>
            <a:ext cx="2788500" cy="625200"/>
          </a:xfrm>
          <a:prstGeom prst="bentConnector3">
            <a:avLst>
              <a:gd name="adj1" fmla="val 99614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3"/>
          <p:cNvCxnSpPr/>
          <p:nvPr/>
        </p:nvCxnSpPr>
        <p:spPr>
          <a:xfrm rot="10800000">
            <a:off x="4602050" y="3319400"/>
            <a:ext cx="2228400" cy="252900"/>
          </a:xfrm>
          <a:prstGeom prst="bentConnector3">
            <a:avLst>
              <a:gd name="adj1" fmla="val 99294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23"/>
          <p:cNvSpPr txBox="1"/>
          <p:nvPr/>
        </p:nvSpPr>
        <p:spPr>
          <a:xfrm>
            <a:off x="4445175" y="2815700"/>
            <a:ext cx="5916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2641550" y="2815700"/>
            <a:ext cx="5916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5336400" y="1791025"/>
            <a:ext cx="39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272" y="1370851"/>
            <a:ext cx="6881855" cy="308576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2601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CRR 분석법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7" name="Google Shape;227;p24"/>
          <p:cNvGraphicFramePr/>
          <p:nvPr/>
        </p:nvGraphicFramePr>
        <p:xfrm>
          <a:off x="1753525" y="4409539"/>
          <a:ext cx="8501250" cy="24964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6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색상 순서</a:t>
                      </a:r>
                      <a:endParaRPr sz="1800"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첫 번째+세 번째</a:t>
                      </a:r>
                      <a:endParaRPr sz="1800"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첫 번째+두 번째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두 번째+세 번째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000"/>
                        </a:spcBef>
                        <a:spcAft>
                          <a:spcPts val="300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의미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장기적 목표를 설정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-성공 가능성이 높음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-장애물을 극복해야 한다.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182875" marR="91425" marT="18287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-성격이 성장에 도움이 됨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-긍정적 결과 예상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182875" marR="91425" marT="18287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-현재 상황과 맞물려 있는 노력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-도전 과제를 극복후 바람직한 결과를 기대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182875" marR="91425" marT="18287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 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4" name="Google Shape;234;p25"/>
          <p:cNvGraphicFramePr/>
          <p:nvPr/>
        </p:nvGraphicFramePr>
        <p:xfrm>
          <a:off x="3639889" y="1499576"/>
          <a:ext cx="4912225" cy="2874145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47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1">
                          <a:highlight>
                            <a:srgbClr val="FFFFFF"/>
                          </a:highlight>
                        </a:rPr>
                        <a:t>성격유형</a:t>
                      </a:r>
                      <a:endParaRPr sz="18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2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2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1">
                          <a:highlight>
                            <a:srgbClr val="FFFFFF"/>
                          </a:highlight>
                        </a:rPr>
                        <a:t>특성</a:t>
                      </a:r>
                      <a:endParaRPr sz="18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2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2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외향형</a:t>
                      </a:r>
                      <a:endParaRPr b="1"/>
                    </a:p>
                  </a:txBody>
                  <a:tcPr marL="64775" marR="64775" marT="0" marB="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2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컴퓨터가 중심이 되며 분산배치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0" marB="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2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내향형</a:t>
                      </a:r>
                      <a:endParaRPr b="1"/>
                    </a:p>
                  </a:txBody>
                  <a:tcPr marL="64775" marR="64775" marT="0" marB="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침대가</a:t>
                      </a: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중심이</a:t>
                      </a: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되며</a:t>
                      </a: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밀집배치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0" marB="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감각형</a:t>
                      </a:r>
                      <a:endParaRPr b="1"/>
                    </a:p>
                  </a:txBody>
                  <a:tcPr marL="64775" marR="64775" marT="0" marB="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책상이 중심이 되며 한 모서리로 밀집배치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0" marB="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직관형</a:t>
                      </a:r>
                      <a:endParaRPr b="1"/>
                    </a:p>
                  </a:txBody>
                  <a:tcPr marL="64775" marR="64775" marT="0" marB="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각 모서리마다 고르게 분산되어 배치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0" marB="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사고형</a:t>
                      </a:r>
                      <a:endParaRPr b="1"/>
                    </a:p>
                  </a:txBody>
                  <a:tcPr marL="64775" marR="64775" marT="0" marB="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컴퓨터가 중심이 되며 밀집배치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0" marB="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감정형</a:t>
                      </a:r>
                      <a:endParaRPr b="1"/>
                    </a:p>
                  </a:txBody>
                  <a:tcPr marL="64775" marR="64775" marT="0" marB="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소파가 중심이 되며 분산배치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0" marB="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판단형</a:t>
                      </a:r>
                      <a:endParaRPr b="1"/>
                    </a:p>
                  </a:txBody>
                  <a:tcPr marL="64775" marR="64775" marT="0" marB="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컴퓨터와 TV가 가까이에 배치되어 있음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0" marB="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인식형</a:t>
                      </a:r>
                      <a:endParaRPr b="1"/>
                    </a:p>
                  </a:txBody>
                  <a:tcPr marL="64775" marR="64775" marT="0" marB="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컴퓨터와</a:t>
                      </a: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TV가</a:t>
                      </a: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멀리</a:t>
                      </a: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떨어져</a:t>
                      </a: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배치</a:t>
                      </a: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되어있음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0" marB="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5" name="Google Shape;235;p25"/>
          <p:cNvSpPr txBox="1"/>
          <p:nvPr/>
        </p:nvSpPr>
        <p:spPr>
          <a:xfrm>
            <a:off x="2601650" y="711175"/>
            <a:ext cx="4658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가구배치별 성격 유형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2601650" y="711175"/>
            <a:ext cx="5743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3600" dirty="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가구 간의 거리 구하기</a:t>
            </a:r>
            <a:r>
              <a:rPr lang="en-US" altLang="ko-KR" sz="3600" dirty="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</p:txBody>
      </p:sp>
      <p:sp>
        <p:nvSpPr>
          <p:cNvPr id="245" name="Google Shape;245;p26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653" y="3007985"/>
            <a:ext cx="6141225" cy="101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6"/>
          <p:cNvSpPr txBox="1"/>
          <p:nvPr/>
        </p:nvSpPr>
        <p:spPr>
          <a:xfrm>
            <a:off x="1601115" y="4189550"/>
            <a:ext cx="906691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100"/>
              </a:spcBef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87303" y="1445741"/>
            <a:ext cx="6078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외향형</a:t>
            </a:r>
            <a:r>
              <a:rPr lang="en-US" altLang="ko-KR" sz="2000" dirty="0"/>
              <a:t>, </a:t>
            </a:r>
            <a:r>
              <a:rPr lang="ko-KR" altLang="en-US" sz="2000" dirty="0"/>
              <a:t>내향형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사고형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감정형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판단형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인식형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2601650" y="711175"/>
            <a:ext cx="5743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3600" dirty="0" err="1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감각형</a:t>
            </a:r>
            <a:r>
              <a:rPr lang="ko-KR" altLang="en-US" sz="3600" dirty="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3600" dirty="0" err="1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직관형</a:t>
            </a:r>
            <a:endParaRPr sz="3600" dirty="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8" name="Google Shape;258;p27"/>
          <p:cNvGraphicFramePr/>
          <p:nvPr/>
        </p:nvGraphicFramePr>
        <p:xfrm>
          <a:off x="2099213" y="2619706"/>
          <a:ext cx="7976600" cy="29644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9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/>
                        <a:t>감각</a:t>
                      </a:r>
                      <a:endParaRPr sz="3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/>
                        <a:t>직관</a:t>
                      </a:r>
                      <a:endParaRPr sz="3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중심이 되는 가구</a:t>
                      </a:r>
                      <a:endParaRPr sz="24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책상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분산/ 집중</a:t>
                      </a:r>
                      <a:endParaRPr sz="24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집중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분산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기타 특성</a:t>
                      </a:r>
                      <a:endParaRPr sz="24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한 구석에 밀집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고르게 분포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4CD62916-F31E-4757-ABEF-FE4085CEDCB2}"/>
              </a:ext>
            </a:extLst>
          </p:cNvPr>
          <p:cNvGrpSpPr/>
          <p:nvPr/>
        </p:nvGrpSpPr>
        <p:grpSpPr>
          <a:xfrm>
            <a:off x="3945910" y="3037633"/>
            <a:ext cx="4300180" cy="543960"/>
            <a:chOff x="3941545" y="3157062"/>
            <a:chExt cx="4300180" cy="54396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40E25A2-680D-446D-AB48-A69CFFA2F9F1}"/>
                </a:ext>
              </a:extLst>
            </p:cNvPr>
            <p:cNvGrpSpPr/>
            <p:nvPr/>
          </p:nvGrpSpPr>
          <p:grpSpPr>
            <a:xfrm>
              <a:off x="3941545" y="3157063"/>
              <a:ext cx="779319" cy="189916"/>
              <a:chOff x="3729037" y="1562101"/>
              <a:chExt cx="857251" cy="252778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E854EBBB-583D-4163-97EE-F9CA45F0F70F}"/>
                  </a:ext>
                </a:extLst>
              </p:cNvPr>
              <p:cNvSpPr/>
              <p:nvPr/>
            </p:nvSpPr>
            <p:spPr>
              <a:xfrm>
                <a:off x="3729037" y="156210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2932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06CA923D-0B55-4235-A07A-2FE98C1D667A}"/>
                  </a:ext>
                </a:extLst>
              </p:cNvPr>
              <p:cNvSpPr/>
              <p:nvPr/>
            </p:nvSpPr>
            <p:spPr>
              <a:xfrm>
                <a:off x="3881437" y="168391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2932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4501056-CB62-4DD5-B064-FE81B3529E47}"/>
                </a:ext>
              </a:extLst>
            </p:cNvPr>
            <p:cNvGrpSpPr/>
            <p:nvPr/>
          </p:nvGrpSpPr>
          <p:grpSpPr>
            <a:xfrm flipH="1" flipV="1">
              <a:off x="7462406" y="3511106"/>
              <a:ext cx="779319" cy="189916"/>
              <a:chOff x="7689994" y="2042381"/>
              <a:chExt cx="857251" cy="252778"/>
            </a:xfrm>
          </p:grpSpPr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C1F4D130-8422-47ED-8729-92B58E16ECE1}"/>
                  </a:ext>
                </a:extLst>
              </p:cNvPr>
              <p:cNvSpPr/>
              <p:nvPr/>
            </p:nvSpPr>
            <p:spPr>
              <a:xfrm>
                <a:off x="7689994" y="204238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535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CEE296E7-58BF-4B96-A7B6-00301B8FB185}"/>
                  </a:ext>
                </a:extLst>
              </p:cNvPr>
              <p:cNvSpPr/>
              <p:nvPr/>
            </p:nvSpPr>
            <p:spPr>
              <a:xfrm>
                <a:off x="7842394" y="216419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535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D1425E7-9CAF-47EF-91C9-C76665449CDE}"/>
                </a:ext>
              </a:extLst>
            </p:cNvPr>
            <p:cNvSpPr/>
            <p:nvPr/>
          </p:nvSpPr>
          <p:spPr>
            <a:xfrm>
              <a:off x="4193067" y="3157062"/>
              <a:ext cx="3820496" cy="543877"/>
            </a:xfrm>
            <a:prstGeom prst="roundRect">
              <a:avLst>
                <a:gd name="adj" fmla="val 50000"/>
              </a:avLst>
            </a:prstGeom>
            <a:gradFill>
              <a:gsLst>
                <a:gs pos="16000">
                  <a:srgbClr val="29323C"/>
                </a:gs>
                <a:gs pos="100000">
                  <a:srgbClr val="535A6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7552C2-F1D3-4E4B-9DA6-8F960ACB597F}"/>
                </a:ext>
              </a:extLst>
            </p:cNvPr>
            <p:cNvSpPr txBox="1"/>
            <p:nvPr/>
          </p:nvSpPr>
          <p:spPr>
            <a:xfrm>
              <a:off x="5531203" y="3217807"/>
              <a:ext cx="114807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20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기획 배경</a:t>
              </a:r>
              <a:endParaRPr lang="en-US" altLang="ko-KR" sz="20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0ABDBE0-3B64-4910-BCC0-3E68058B0CC6}"/>
              </a:ext>
            </a:extLst>
          </p:cNvPr>
          <p:cNvSpPr txBox="1"/>
          <p:nvPr/>
        </p:nvSpPr>
        <p:spPr>
          <a:xfrm>
            <a:off x="4252386" y="3706818"/>
            <a:ext cx="3687228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브레이킹 슬라이드는 이전 목차와 다음 목차로 넘어갈 때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 턴 숨을 고르는 슬라이드라고 생각하시면 돼요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F4B365-AEA9-4397-955B-4948826FBD24}"/>
              </a:ext>
            </a:extLst>
          </p:cNvPr>
          <p:cNvSpPr/>
          <p:nvPr/>
        </p:nvSpPr>
        <p:spPr>
          <a:xfrm>
            <a:off x="5591742" y="2652585"/>
            <a:ext cx="137400" cy="137400"/>
          </a:xfrm>
          <a:prstGeom prst="ellipse">
            <a:avLst/>
          </a:prstGeom>
          <a:solidFill>
            <a:srgbClr val="2932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C31263A-60FD-4539-8D24-E8E7325803F2}"/>
              </a:ext>
            </a:extLst>
          </p:cNvPr>
          <p:cNvSpPr/>
          <p:nvPr/>
        </p:nvSpPr>
        <p:spPr>
          <a:xfrm>
            <a:off x="5156185" y="2652585"/>
            <a:ext cx="137400" cy="137400"/>
          </a:xfrm>
          <a:prstGeom prst="ellipse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3070B93-92FC-408A-926A-BD551435BC8E}"/>
              </a:ext>
            </a:extLst>
          </p:cNvPr>
          <p:cNvSpPr/>
          <p:nvPr/>
        </p:nvSpPr>
        <p:spPr>
          <a:xfrm>
            <a:off x="6027299" y="2652585"/>
            <a:ext cx="137400" cy="137400"/>
          </a:xfrm>
          <a:prstGeom prst="ellipse">
            <a:avLst/>
          </a:prstGeom>
          <a:solidFill>
            <a:srgbClr val="2932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FADC7F1-1CFA-4CE1-88DA-7E225B2D939C}"/>
              </a:ext>
            </a:extLst>
          </p:cNvPr>
          <p:cNvSpPr/>
          <p:nvPr/>
        </p:nvSpPr>
        <p:spPr>
          <a:xfrm>
            <a:off x="6461408" y="2652585"/>
            <a:ext cx="137400" cy="137400"/>
          </a:xfrm>
          <a:prstGeom prst="ellipse">
            <a:avLst/>
          </a:prstGeom>
          <a:solidFill>
            <a:srgbClr val="2932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CC52AE0-38F7-4F39-8F4D-BAF467DAEF3C}"/>
              </a:ext>
            </a:extLst>
          </p:cNvPr>
          <p:cNvSpPr/>
          <p:nvPr/>
        </p:nvSpPr>
        <p:spPr>
          <a:xfrm>
            <a:off x="6895519" y="2652585"/>
            <a:ext cx="137400" cy="137400"/>
          </a:xfrm>
          <a:prstGeom prst="ellipse">
            <a:avLst/>
          </a:prstGeom>
          <a:solidFill>
            <a:srgbClr val="2932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82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-1840050" y="43697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2601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패널 상태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0" name="Google Shape;280;p29"/>
          <p:cNvGrpSpPr/>
          <p:nvPr/>
        </p:nvGrpSpPr>
        <p:grpSpPr>
          <a:xfrm>
            <a:off x="3288862" y="1382400"/>
            <a:ext cx="5415934" cy="4622726"/>
            <a:chOff x="1764862" y="1382400"/>
            <a:chExt cx="5415934" cy="4622726"/>
          </a:xfrm>
        </p:grpSpPr>
        <p:sp>
          <p:nvSpPr>
            <p:cNvPr id="281" name="Google Shape;281;p29"/>
            <p:cNvSpPr txBox="1"/>
            <p:nvPr/>
          </p:nvSpPr>
          <p:spPr>
            <a:xfrm>
              <a:off x="5119725" y="2914025"/>
              <a:ext cx="753600" cy="7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82" name="Google Shape;282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64862" y="1382400"/>
              <a:ext cx="5415934" cy="4622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" name="Google Shape;283;p29"/>
            <p:cNvSpPr txBox="1"/>
            <p:nvPr/>
          </p:nvSpPr>
          <p:spPr>
            <a:xfrm>
              <a:off x="2885425" y="2509431"/>
              <a:ext cx="509100" cy="6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 sz="2400"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algn="ctr"/>
              <a:r>
                <a:rPr 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●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4" name="Google Shape;284;p29"/>
            <p:cNvSpPr txBox="1"/>
            <p:nvPr/>
          </p:nvSpPr>
          <p:spPr>
            <a:xfrm>
              <a:off x="3211500" y="2717400"/>
              <a:ext cx="1360500" cy="7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-US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(125,325)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51" y="1512150"/>
            <a:ext cx="7573325" cy="43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0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-1840050" y="43697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2601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퍼지화 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30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6338925" y="2914025"/>
            <a:ext cx="753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30"/>
          <p:cNvSpPr txBox="1"/>
          <p:nvPr/>
        </p:nvSpPr>
        <p:spPr>
          <a:xfrm>
            <a:off x="3204601" y="5678900"/>
            <a:ext cx="58704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X축 : 각 모서리에서 가구까지의 거리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Y축 : X축의 가깝다, 멀다에 대한 소속도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317525" y="1598649"/>
            <a:ext cx="12357" cy="35170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89371" y="1598649"/>
            <a:ext cx="12357" cy="35170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665322" y="1598649"/>
            <a:ext cx="12357" cy="35170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405826" y="1598649"/>
            <a:ext cx="12357" cy="35170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43832" y="1162941"/>
            <a:ext cx="1093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accent1"/>
                </a:solidFill>
              </a:rPr>
              <a:t>모서리 </a:t>
            </a:r>
            <a:r>
              <a:rPr lang="en-US" altLang="ko-KR" sz="1100" b="1" dirty="0">
                <a:solidFill>
                  <a:schemeClr val="accent1"/>
                </a:solidFill>
              </a:rPr>
              <a:t>B</a:t>
            </a:r>
            <a:r>
              <a:rPr lang="ko-KR" altLang="en-US" sz="1100" b="1" dirty="0">
                <a:solidFill>
                  <a:schemeClr val="accent1"/>
                </a:solidFill>
              </a:rPr>
              <a:t>에 대한 </a:t>
            </a:r>
            <a:r>
              <a:rPr lang="en-US" altLang="ko-KR" sz="1100" b="1" dirty="0">
                <a:solidFill>
                  <a:schemeClr val="accent1"/>
                </a:solidFill>
              </a:rPr>
              <a:t>X1</a:t>
            </a:r>
            <a:r>
              <a:rPr lang="ko-KR" altLang="en-US" sz="1100" b="1" dirty="0">
                <a:solidFill>
                  <a:schemeClr val="accent1"/>
                </a:solidFill>
              </a:rPr>
              <a:t>의 값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89324" y="1194451"/>
            <a:ext cx="1093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accent2"/>
                </a:solidFill>
              </a:rPr>
              <a:t>모서리 </a:t>
            </a:r>
            <a:r>
              <a:rPr lang="en-US" altLang="ko-KR" sz="1100" b="1" dirty="0">
                <a:solidFill>
                  <a:schemeClr val="accent2"/>
                </a:solidFill>
              </a:rPr>
              <a:t>A</a:t>
            </a:r>
            <a:r>
              <a:rPr lang="ko-KR" altLang="en-US" sz="1100" b="1" dirty="0">
                <a:solidFill>
                  <a:schemeClr val="accent2"/>
                </a:solidFill>
              </a:rPr>
              <a:t>에 대한 </a:t>
            </a:r>
            <a:r>
              <a:rPr lang="en-US" altLang="ko-KR" sz="1100" b="1" dirty="0">
                <a:solidFill>
                  <a:schemeClr val="accent2"/>
                </a:solidFill>
              </a:rPr>
              <a:t>X1</a:t>
            </a:r>
            <a:r>
              <a:rPr lang="ko-KR" altLang="en-US" sz="1100" b="1" dirty="0">
                <a:solidFill>
                  <a:schemeClr val="accent2"/>
                </a:solidFill>
              </a:rPr>
              <a:t>의 값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51039" y="1175835"/>
            <a:ext cx="1093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accent4"/>
                </a:solidFill>
              </a:rPr>
              <a:t>모서리 </a:t>
            </a:r>
            <a:r>
              <a:rPr lang="en-US" altLang="ko-KR" sz="1100" b="1" dirty="0">
                <a:solidFill>
                  <a:schemeClr val="accent4"/>
                </a:solidFill>
              </a:rPr>
              <a:t>D</a:t>
            </a:r>
            <a:r>
              <a:rPr lang="ko-KR" altLang="en-US" sz="1100" b="1" dirty="0">
                <a:solidFill>
                  <a:schemeClr val="accent4"/>
                </a:solidFill>
              </a:rPr>
              <a:t>에 대한 </a:t>
            </a:r>
            <a:r>
              <a:rPr lang="en-US" altLang="ko-KR" sz="1100" b="1" dirty="0">
                <a:solidFill>
                  <a:schemeClr val="accent4"/>
                </a:solidFill>
              </a:rPr>
              <a:t>X1</a:t>
            </a:r>
            <a:r>
              <a:rPr lang="ko-KR" altLang="en-US" sz="1100" b="1" dirty="0">
                <a:solidFill>
                  <a:schemeClr val="accent4"/>
                </a:solidFill>
              </a:rPr>
              <a:t>의 값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04262" y="1157219"/>
            <a:ext cx="1093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accent3"/>
                </a:solidFill>
              </a:rPr>
              <a:t>모서리 </a:t>
            </a:r>
            <a:r>
              <a:rPr lang="en-US" altLang="ko-KR" sz="1100" b="1" dirty="0">
                <a:solidFill>
                  <a:schemeClr val="accent3"/>
                </a:solidFill>
              </a:rPr>
              <a:t>C</a:t>
            </a:r>
            <a:r>
              <a:rPr lang="ko-KR" altLang="en-US" sz="1100" b="1" dirty="0">
                <a:solidFill>
                  <a:schemeClr val="accent3"/>
                </a:solidFill>
              </a:rPr>
              <a:t>에 대한 </a:t>
            </a:r>
            <a:r>
              <a:rPr lang="en-US" altLang="ko-KR" sz="1100" b="1" dirty="0">
                <a:solidFill>
                  <a:schemeClr val="accent3"/>
                </a:solidFill>
              </a:rPr>
              <a:t>X1</a:t>
            </a:r>
            <a:r>
              <a:rPr lang="ko-KR" altLang="en-US" sz="1100" b="1" dirty="0">
                <a:solidFill>
                  <a:schemeClr val="accent3"/>
                </a:solidFill>
              </a:rPr>
              <a:t>의 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-1826750" y="43697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2601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퍼지 추론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31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1601125" y="1357500"/>
            <a:ext cx="8427600" cy="44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30000"/>
              </a:lnSpc>
              <a:spcBef>
                <a:spcPts val="3000"/>
              </a:spcBef>
              <a:spcAft>
                <a:spcPts val="3000"/>
              </a:spcAft>
            </a:pPr>
            <a:endParaRPr sz="24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6338925" y="2914025"/>
            <a:ext cx="753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0" name="Google Shape;310;p31"/>
          <p:cNvGraphicFramePr/>
          <p:nvPr/>
        </p:nvGraphicFramePr>
        <p:xfrm>
          <a:off x="2476500" y="1812500"/>
          <a:ext cx="7239000" cy="4010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 anchor="ctr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/>
                        <a:t>A</a:t>
                      </a:r>
                      <a:endParaRPr sz="3000"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/>
                        <a:t>B</a:t>
                      </a:r>
                      <a:endParaRPr sz="3000" b="1"/>
                    </a:p>
                  </a:txBody>
                  <a:tcPr marL="91425" marR="91425" marT="91425" marB="91425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/>
                        <a:t>C</a:t>
                      </a:r>
                      <a:endParaRPr sz="3000" b="1"/>
                    </a:p>
                  </a:txBody>
                  <a:tcPr marL="91425" marR="91425" marT="91425" marB="91425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/>
                        <a:t>D</a:t>
                      </a:r>
                      <a:endParaRPr sz="3000" b="1"/>
                    </a:p>
                  </a:txBody>
                  <a:tcPr marL="91425" marR="91425" marT="91425" marB="91425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R1</a:t>
                      </a:r>
                      <a:endParaRPr sz="2400" b="1"/>
                    </a:p>
                  </a:txBody>
                  <a:tcPr marL="91425" marR="91425" marT="91425" marB="91425" anchor="ctr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가깝다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72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L="91425" marR="91425" marT="91425" marB="91425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95</a:t>
                      </a:r>
                      <a:endParaRPr sz="1800"/>
                    </a:p>
                  </a:txBody>
                  <a:tcPr marL="91425" marR="91425" marT="91425" marB="91425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</a:t>
                      </a:r>
                      <a:endParaRPr sz="1800"/>
                    </a:p>
                  </a:txBody>
                  <a:tcPr marL="91425" marR="91425" marT="91425" marB="91425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R2</a:t>
                      </a:r>
                      <a:endParaRPr sz="2400" b="1"/>
                    </a:p>
                  </a:txBody>
                  <a:tcPr marL="91425" marR="91425" marT="91425" marB="91425" anchor="ctr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가깝다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86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95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R3</a:t>
                      </a:r>
                      <a:endParaRPr sz="2400" b="1"/>
                    </a:p>
                  </a:txBody>
                  <a:tcPr marL="91425" marR="91425" marT="91425" marB="91425" anchor="ctr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가깝다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R4</a:t>
                      </a:r>
                      <a:endParaRPr sz="2400" b="1"/>
                    </a:p>
                  </a:txBody>
                  <a:tcPr marL="91425" marR="91425" marT="91425" marB="91425" anchor="ctr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L="91425" marR="91425" marT="91425" marB="91425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95</a:t>
                      </a:r>
                      <a:endParaRPr sz="1800"/>
                    </a:p>
                  </a:txBody>
                  <a:tcPr marL="91425" marR="91425" marT="91425" marB="91425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가깝다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L="91425" marR="91425" marT="91425" marB="91425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1" name="Google Shape;311;p31"/>
          <p:cNvSpPr txBox="1"/>
          <p:nvPr/>
        </p:nvSpPr>
        <p:spPr>
          <a:xfrm>
            <a:off x="3054450" y="6078950"/>
            <a:ext cx="6083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각 모서리에 대한 소속도 퍼지규칙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32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-1840050" y="43697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2601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3600" dirty="0" err="1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역퍼지화</a:t>
            </a:r>
            <a:r>
              <a:rPr lang="en-US" sz="3600" dirty="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3600" dirty="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p32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6338925" y="2914025"/>
            <a:ext cx="753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3" name="Google Shape;3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325" y="1479226"/>
            <a:ext cx="5166650" cy="52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실행 결과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307;p29"/>
          <p:cNvSpPr txBox="1"/>
          <p:nvPr/>
        </p:nvSpPr>
        <p:spPr>
          <a:xfrm>
            <a:off x="7087352" y="1821897"/>
            <a:ext cx="3318624" cy="392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42900">
              <a:lnSpc>
                <a:spcPct val="130000"/>
              </a:lnSpc>
              <a:spcBef>
                <a:spcPts val="900"/>
              </a:spcBef>
              <a:buClr>
                <a:schemeClr val="dk1"/>
              </a:buClr>
              <a:buSzPts val="1800"/>
              <a:buChar char="●"/>
            </a:pP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프로세서</a:t>
            </a:r>
            <a:r>
              <a:rPr lang="en-US" altLang="ko-KR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: </a:t>
            </a:r>
            <a:endParaRPr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Times New Roman"/>
            </a:endParaRPr>
          </a:p>
          <a:p>
            <a:pPr marL="457200">
              <a:lnSpc>
                <a:spcPct val="130000"/>
              </a:lnSpc>
              <a:spcBef>
                <a:spcPts val="900"/>
              </a:spcBef>
            </a:pPr>
            <a:r>
              <a:rPr lang="en-US" altLang="ko-KR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Intel I7-8750H</a:t>
            </a:r>
            <a:endParaRPr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342900">
              <a:lnSpc>
                <a:spcPct val="130000"/>
              </a:lnSpc>
              <a:spcBef>
                <a:spcPts val="900"/>
              </a:spcBef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메모리</a:t>
            </a:r>
            <a:r>
              <a:rPr lang="en-US" altLang="ko-KR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: </a:t>
            </a:r>
            <a:endParaRPr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Times New Roman"/>
            </a:endParaRPr>
          </a:p>
          <a:p>
            <a:pPr marL="457200">
              <a:lnSpc>
                <a:spcPct val="130000"/>
              </a:lnSpc>
              <a:spcBef>
                <a:spcPts val="900"/>
              </a:spcBef>
            </a:pP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8GB RAM</a:t>
            </a:r>
            <a:endParaRPr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Times New Roman"/>
            </a:endParaRPr>
          </a:p>
          <a:p>
            <a:pPr marL="457200" indent="-342900">
              <a:lnSpc>
                <a:spcPct val="130000"/>
              </a:lnSpc>
              <a:spcBef>
                <a:spcPts val="900"/>
              </a:spcBef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시스템</a:t>
            </a:r>
            <a:r>
              <a:rPr lang="en-US" altLang="ko-KR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:</a:t>
            </a:r>
            <a:endParaRPr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Times New Roman"/>
            </a:endParaRPr>
          </a:p>
          <a:p>
            <a:pPr marL="457200">
              <a:lnSpc>
                <a:spcPct val="130000"/>
              </a:lnSpc>
              <a:spcBef>
                <a:spcPts val="900"/>
              </a:spcBef>
            </a:pP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64bit </a:t>
            </a: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운영체제</a:t>
            </a:r>
            <a:endParaRPr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Times New Roman"/>
            </a:endParaRPr>
          </a:p>
          <a:p>
            <a:pPr marL="457200" indent="-342900">
              <a:lnSpc>
                <a:spcPct val="130000"/>
              </a:lnSpc>
              <a:spcBef>
                <a:spcPts val="900"/>
              </a:spcBef>
              <a:buClr>
                <a:schemeClr val="dk1"/>
              </a:buClr>
              <a:buSzPts val="1800"/>
              <a:buChar char="●"/>
            </a:pP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Visual</a:t>
            </a: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 </a:t>
            </a:r>
            <a:r>
              <a:rPr lang="en-US" altLang="ko-KR" dirty="0" err="1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Studio</a:t>
            </a:r>
            <a:r>
              <a:rPr lang="en-US" altLang="ko-KR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.NET</a:t>
            </a: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C# </a:t>
            </a:r>
            <a:r>
              <a:rPr lang="ko-KR" altLang="ko-KR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2017</a:t>
            </a:r>
            <a:endParaRPr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Malgun Gothic"/>
            </a:endParaRPr>
          </a:p>
        </p:txBody>
      </p:sp>
      <p:pic>
        <p:nvPicPr>
          <p:cNvPr id="11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883" y="2007249"/>
            <a:ext cx="4574533" cy="3442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35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실행 결과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1" y="1470750"/>
            <a:ext cx="6367899" cy="396098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5"/>
          <p:cNvSpPr txBox="1"/>
          <p:nvPr/>
        </p:nvSpPr>
        <p:spPr>
          <a:xfrm>
            <a:off x="5029200" y="5736525"/>
            <a:ext cx="21519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Nanum Gothic"/>
                <a:ea typeface="Nanum Gothic"/>
                <a:cs typeface="Nanum Gothic"/>
                <a:sym typeface="Nanum Gothic"/>
              </a:rPr>
              <a:t>가구배치 완료 화면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36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실행 결과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326" y="1470742"/>
            <a:ext cx="6367899" cy="396098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6"/>
          <p:cNvSpPr txBox="1"/>
          <p:nvPr/>
        </p:nvSpPr>
        <p:spPr>
          <a:xfrm>
            <a:off x="5257800" y="5736525"/>
            <a:ext cx="17163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Nanum Gothic"/>
                <a:ea typeface="Nanum Gothic"/>
                <a:cs typeface="Nanum Gothic"/>
                <a:sym typeface="Nanum Gothic"/>
              </a:rPr>
              <a:t>색상 적용 화면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37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실행 결과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889" y="3751503"/>
            <a:ext cx="3599725" cy="2570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4876" y="906898"/>
            <a:ext cx="3599725" cy="257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4714" y="906888"/>
            <a:ext cx="3599701" cy="25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4726" y="3751501"/>
            <a:ext cx="3599701" cy="25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7"/>
          <p:cNvSpPr txBox="1"/>
          <p:nvPr/>
        </p:nvSpPr>
        <p:spPr>
          <a:xfrm>
            <a:off x="5263343" y="6349025"/>
            <a:ext cx="16710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Nanum Gothic"/>
                <a:ea typeface="Nanum Gothic"/>
                <a:cs typeface="Nanum Gothic"/>
                <a:sym typeface="Nanum Gothic"/>
              </a:rPr>
              <a:t>색채 결과 화면 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38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실행 결과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976" y="1577287"/>
            <a:ext cx="6186051" cy="37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8"/>
          <p:cNvSpPr txBox="1"/>
          <p:nvPr/>
        </p:nvSpPr>
        <p:spPr>
          <a:xfrm>
            <a:off x="5067099" y="5701025"/>
            <a:ext cx="2041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Nanum Gothic"/>
                <a:ea typeface="Nanum Gothic"/>
                <a:cs typeface="Nanum Gothic"/>
                <a:sym typeface="Nanum Gothic"/>
              </a:rPr>
              <a:t>가구배치 결과 화면 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C4860B1-ED39-43BC-A980-F31F066BE54A}"/>
              </a:ext>
            </a:extLst>
          </p:cNvPr>
          <p:cNvSpPr txBox="1"/>
          <p:nvPr/>
        </p:nvSpPr>
        <p:spPr>
          <a:xfrm>
            <a:off x="4857524" y="2958897"/>
            <a:ext cx="2476961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9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Thank</a:t>
            </a:r>
            <a:r>
              <a:rPr lang="ko-KR" altLang="en-US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10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676D74"/>
                    </a:gs>
                    <a:gs pos="100000">
                      <a:srgbClr val="29323C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You :)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7B3866-9445-43CF-9A02-964090F8C8D6}"/>
              </a:ext>
            </a:extLst>
          </p:cNvPr>
          <p:cNvSpPr txBox="1"/>
          <p:nvPr/>
        </p:nvSpPr>
        <p:spPr>
          <a:xfrm>
            <a:off x="4938476" y="3525206"/>
            <a:ext cx="2315057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발표 들어줘서 넘나 고마워요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E5B7AC0-0B9A-4B83-83B8-15CC7C70F282}"/>
              </a:ext>
            </a:extLst>
          </p:cNvPr>
          <p:cNvCxnSpPr>
            <a:cxnSpLocks/>
          </p:cNvCxnSpPr>
          <p:nvPr/>
        </p:nvCxnSpPr>
        <p:spPr>
          <a:xfrm>
            <a:off x="5117259" y="2833687"/>
            <a:ext cx="1957490" cy="0"/>
          </a:xfrm>
          <a:prstGeom prst="line">
            <a:avLst/>
          </a:prstGeom>
          <a:ln w="444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F2D75E2-1EDD-47AF-A343-7F6F9E30F915}"/>
              </a:ext>
            </a:extLst>
          </p:cNvPr>
          <p:cNvCxnSpPr>
            <a:cxnSpLocks/>
          </p:cNvCxnSpPr>
          <p:nvPr/>
        </p:nvCxnSpPr>
        <p:spPr>
          <a:xfrm>
            <a:off x="5117259" y="4024312"/>
            <a:ext cx="1957490" cy="0"/>
          </a:xfrm>
          <a:prstGeom prst="line">
            <a:avLst/>
          </a:prstGeom>
          <a:ln w="444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59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0AA0430-B64C-4C75-B2B2-092CF63B8F68}"/>
              </a:ext>
            </a:extLst>
          </p:cNvPr>
          <p:cNvSpPr/>
          <p:nvPr/>
        </p:nvSpPr>
        <p:spPr>
          <a:xfrm>
            <a:off x="874715" y="2551113"/>
            <a:ext cx="2507726" cy="877887"/>
          </a:xfrm>
          <a:prstGeom prst="rect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8AD648F-F9B2-4BB2-8112-5423E9A5FB74}"/>
              </a:ext>
            </a:extLst>
          </p:cNvPr>
          <p:cNvSpPr/>
          <p:nvPr/>
        </p:nvSpPr>
        <p:spPr>
          <a:xfrm>
            <a:off x="874715" y="3484399"/>
            <a:ext cx="2507726" cy="877887"/>
          </a:xfrm>
          <a:prstGeom prst="rect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5ABB8338-DEE0-4CE7-8720-1971F3C53C0E}"/>
              </a:ext>
            </a:extLst>
          </p:cNvPr>
          <p:cNvSpPr/>
          <p:nvPr/>
        </p:nvSpPr>
        <p:spPr>
          <a:xfrm>
            <a:off x="874715" y="4417685"/>
            <a:ext cx="2507726" cy="877887"/>
          </a:xfrm>
          <a:prstGeom prst="rect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8D91C8A-6816-4B02-B891-B143B5757BD8}"/>
              </a:ext>
            </a:extLst>
          </p:cNvPr>
          <p:cNvSpPr/>
          <p:nvPr/>
        </p:nvSpPr>
        <p:spPr>
          <a:xfrm>
            <a:off x="874715" y="5350971"/>
            <a:ext cx="2507726" cy="877887"/>
          </a:xfrm>
          <a:prstGeom prst="rect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14EEA0BB-4CF4-484C-97DC-E6DD45528EE9}"/>
              </a:ext>
            </a:extLst>
          </p:cNvPr>
          <p:cNvSpPr/>
          <p:nvPr/>
        </p:nvSpPr>
        <p:spPr>
          <a:xfrm>
            <a:off x="4274250" y="2551113"/>
            <a:ext cx="2507726" cy="877887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92988676-84B8-408A-8795-D01BA945A659}"/>
              </a:ext>
            </a:extLst>
          </p:cNvPr>
          <p:cNvSpPr/>
          <p:nvPr/>
        </p:nvSpPr>
        <p:spPr>
          <a:xfrm>
            <a:off x="4274250" y="3484399"/>
            <a:ext cx="2507726" cy="877887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FF05AE5-EB2A-4358-B18C-D9FAB484401A}"/>
              </a:ext>
            </a:extLst>
          </p:cNvPr>
          <p:cNvSpPr/>
          <p:nvPr/>
        </p:nvSpPr>
        <p:spPr>
          <a:xfrm>
            <a:off x="4274250" y="4417685"/>
            <a:ext cx="2507726" cy="877887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F5A8327B-5D0F-4390-9F1A-AFD70846F5F7}"/>
              </a:ext>
            </a:extLst>
          </p:cNvPr>
          <p:cNvSpPr/>
          <p:nvPr/>
        </p:nvSpPr>
        <p:spPr>
          <a:xfrm>
            <a:off x="4274250" y="5350971"/>
            <a:ext cx="2507726" cy="877887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5025735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세계 시장의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스마트 기계의 발달 가속화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로 인한 변화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6548231" y="925772"/>
            <a:ext cx="5101076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세계 시장에서 스마트 기계의 발달 가속화로 인하여 옛날과 같은 활동이라도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다른 현상이 보여지고 있다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컴퓨터소프트웨어 업계에서는 이런 변화에 맞추어 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자신의 기술력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경쟁력을 높일 수 있는 프로그램 개발이 필요할 것으로 보인다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78518" y="408598"/>
            <a:ext cx="367408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947695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기획배경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A9C3BD4-9C37-4FB1-9EB0-B104144D52D6}"/>
              </a:ext>
            </a:extLst>
          </p:cNvPr>
          <p:cNvSpPr txBox="1"/>
          <p:nvPr/>
        </p:nvSpPr>
        <p:spPr>
          <a:xfrm>
            <a:off x="919740" y="2606512"/>
            <a:ext cx="1571264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학습지 선생님이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가정으로 방문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2CBF45C-FB04-4F27-99BA-363D473BE5C2}"/>
              </a:ext>
            </a:extLst>
          </p:cNvPr>
          <p:cNvSpPr txBox="1"/>
          <p:nvPr/>
        </p:nvSpPr>
        <p:spPr>
          <a:xfrm>
            <a:off x="919740" y="3539798"/>
            <a:ext cx="2436886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아이들이 놀이터 등과 같은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장소에서 모임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E22F81A-364B-4756-B349-7858F6D0D165}"/>
              </a:ext>
            </a:extLst>
          </p:cNvPr>
          <p:cNvSpPr txBox="1"/>
          <p:nvPr/>
        </p:nvSpPr>
        <p:spPr>
          <a:xfrm>
            <a:off x="919740" y="4473084"/>
            <a:ext cx="2385589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아이들끼리 연락을 하기 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위하여 집전화번호를 교환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4239801-D22C-44F4-A19C-CFEE98C73048}"/>
              </a:ext>
            </a:extLst>
          </p:cNvPr>
          <p:cNvSpPr txBox="1"/>
          <p:nvPr/>
        </p:nvSpPr>
        <p:spPr>
          <a:xfrm>
            <a:off x="919740" y="5406370"/>
            <a:ext cx="2194832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식당에 어린이들을 위한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놀이방이 마련되어 있음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CC9BD455-BF2A-47CF-98DF-075C36FA2361}"/>
              </a:ext>
            </a:extLst>
          </p:cNvPr>
          <p:cNvGrpSpPr/>
          <p:nvPr/>
        </p:nvGrpSpPr>
        <p:grpSpPr>
          <a:xfrm>
            <a:off x="3753902" y="2901186"/>
            <a:ext cx="177740" cy="177740"/>
            <a:chOff x="4398369" y="2901186"/>
            <a:chExt cx="177740" cy="177740"/>
          </a:xfrm>
        </p:grpSpPr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4B982150-4846-47E6-9574-D102AB3BC1F2}"/>
                </a:ext>
              </a:extLst>
            </p:cNvPr>
            <p:cNvCxnSpPr/>
            <p:nvPr/>
          </p:nvCxnSpPr>
          <p:spPr>
            <a:xfrm>
              <a:off x="4398369" y="2990056"/>
              <a:ext cx="177740" cy="0"/>
            </a:xfrm>
            <a:prstGeom prst="line">
              <a:avLst/>
            </a:prstGeom>
            <a:ln w="2857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40D37689-A841-4460-BDC9-8AE1B2F5E12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98369" y="2990056"/>
              <a:ext cx="177740" cy="0"/>
            </a:xfrm>
            <a:prstGeom prst="line">
              <a:avLst/>
            </a:prstGeom>
            <a:ln w="2857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760A7E84-38DA-4CBF-B9E3-3824298013D7}"/>
              </a:ext>
            </a:extLst>
          </p:cNvPr>
          <p:cNvGrpSpPr/>
          <p:nvPr/>
        </p:nvGrpSpPr>
        <p:grpSpPr>
          <a:xfrm>
            <a:off x="3753902" y="3834472"/>
            <a:ext cx="177740" cy="177740"/>
            <a:chOff x="4398369" y="3834472"/>
            <a:chExt cx="177740" cy="177740"/>
          </a:xfrm>
        </p:grpSpPr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482CD107-709D-4AAC-9430-FF1F06A69FEB}"/>
                </a:ext>
              </a:extLst>
            </p:cNvPr>
            <p:cNvCxnSpPr/>
            <p:nvPr/>
          </p:nvCxnSpPr>
          <p:spPr>
            <a:xfrm>
              <a:off x="4398369" y="3923342"/>
              <a:ext cx="177740" cy="0"/>
            </a:xfrm>
            <a:prstGeom prst="line">
              <a:avLst/>
            </a:prstGeom>
            <a:ln w="2857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F7267223-B961-4258-8EE6-99F7DF2B82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98369" y="3923342"/>
              <a:ext cx="177740" cy="0"/>
            </a:xfrm>
            <a:prstGeom prst="line">
              <a:avLst/>
            </a:prstGeom>
            <a:ln w="2857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B67FF62A-A9A5-43BF-8241-D8D433ACB597}"/>
              </a:ext>
            </a:extLst>
          </p:cNvPr>
          <p:cNvGrpSpPr/>
          <p:nvPr/>
        </p:nvGrpSpPr>
        <p:grpSpPr>
          <a:xfrm>
            <a:off x="3753902" y="4767758"/>
            <a:ext cx="177740" cy="177740"/>
            <a:chOff x="4398369" y="4767758"/>
            <a:chExt cx="177740" cy="177740"/>
          </a:xfrm>
        </p:grpSpPr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92B477EB-1E43-408F-984E-D12FC17FFED2}"/>
                </a:ext>
              </a:extLst>
            </p:cNvPr>
            <p:cNvCxnSpPr/>
            <p:nvPr/>
          </p:nvCxnSpPr>
          <p:spPr>
            <a:xfrm>
              <a:off x="4398369" y="4856628"/>
              <a:ext cx="177740" cy="0"/>
            </a:xfrm>
            <a:prstGeom prst="line">
              <a:avLst/>
            </a:prstGeom>
            <a:ln w="2857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4ECC891A-B83F-4168-B5F1-EC3864691E6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98369" y="4856628"/>
              <a:ext cx="177740" cy="0"/>
            </a:xfrm>
            <a:prstGeom prst="line">
              <a:avLst/>
            </a:prstGeom>
            <a:ln w="2857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D50664BC-0AA3-48C8-BDF3-C848D5A258C3}"/>
              </a:ext>
            </a:extLst>
          </p:cNvPr>
          <p:cNvGrpSpPr/>
          <p:nvPr/>
        </p:nvGrpSpPr>
        <p:grpSpPr>
          <a:xfrm>
            <a:off x="3753902" y="5701044"/>
            <a:ext cx="177740" cy="177740"/>
            <a:chOff x="4398369" y="5701044"/>
            <a:chExt cx="177740" cy="177740"/>
          </a:xfrm>
        </p:grpSpPr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FB2B4144-5842-4ABF-95B3-81C72AD54D8D}"/>
                </a:ext>
              </a:extLst>
            </p:cNvPr>
            <p:cNvCxnSpPr/>
            <p:nvPr/>
          </p:nvCxnSpPr>
          <p:spPr>
            <a:xfrm>
              <a:off x="4398369" y="5789914"/>
              <a:ext cx="177740" cy="0"/>
            </a:xfrm>
            <a:prstGeom prst="line">
              <a:avLst/>
            </a:prstGeom>
            <a:ln w="2857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C08D6DCF-DB23-4B2D-85EF-9B9A57EADA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98369" y="5789914"/>
              <a:ext cx="177740" cy="0"/>
            </a:xfrm>
            <a:prstGeom prst="line">
              <a:avLst/>
            </a:prstGeom>
            <a:ln w="2857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C5653228-9906-4DA6-8894-139718488CD9}"/>
              </a:ext>
            </a:extLst>
          </p:cNvPr>
          <p:cNvSpPr txBox="1"/>
          <p:nvPr/>
        </p:nvSpPr>
        <p:spPr>
          <a:xfrm>
            <a:off x="4335411" y="2606512"/>
            <a:ext cx="1864613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종이로 된 학습지를 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풀고 채점을 함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7572FBE-BCD8-496A-AEEC-68705500425A}"/>
              </a:ext>
            </a:extLst>
          </p:cNvPr>
          <p:cNvSpPr txBox="1"/>
          <p:nvPr/>
        </p:nvSpPr>
        <p:spPr>
          <a:xfrm>
            <a:off x="4335411" y="3539798"/>
            <a:ext cx="2194832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숨바꼭질</a:t>
            </a:r>
            <a:r>
              <a:rPr lang="en-US" altLang="ko-KR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잡기 놀이 등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활동적인 놀이활동을 함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B89AAC9-3FF7-4AA4-9CA8-DEB14FBD1480}"/>
              </a:ext>
            </a:extLst>
          </p:cNvPr>
          <p:cNvSpPr txBox="1"/>
          <p:nvPr/>
        </p:nvSpPr>
        <p:spPr>
          <a:xfrm>
            <a:off x="4335411" y="4473084"/>
            <a:ext cx="1571264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가정의 전화기로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서로 연락을 함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F543CF8-3857-4CD7-8E42-45EC28F7BF30}"/>
              </a:ext>
            </a:extLst>
          </p:cNvPr>
          <p:cNvSpPr txBox="1"/>
          <p:nvPr/>
        </p:nvSpPr>
        <p:spPr>
          <a:xfrm>
            <a:off x="4335411" y="5406370"/>
            <a:ext cx="2385589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어린이들은 식당에 방문해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놀이방을 이용함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F52E887-F7F0-424E-904F-DC77A54DFCC8}"/>
              </a:ext>
            </a:extLst>
          </p:cNvPr>
          <p:cNvSpPr txBox="1"/>
          <p:nvPr/>
        </p:nvSpPr>
        <p:spPr>
          <a:xfrm>
            <a:off x="785461" y="2189512"/>
            <a:ext cx="466794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과거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00EE566-3A0B-4F76-8FAF-13A397289496}"/>
              </a:ext>
            </a:extLst>
          </p:cNvPr>
          <p:cNvSpPr/>
          <p:nvPr/>
        </p:nvSpPr>
        <p:spPr>
          <a:xfrm>
            <a:off x="8809562" y="2551113"/>
            <a:ext cx="2507726" cy="877887"/>
          </a:xfrm>
          <a:prstGeom prst="rect">
            <a:avLst/>
          </a:prstGeom>
          <a:solidFill>
            <a:srgbClr val="067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679A3F17-6DD0-41FC-BB53-34B0B767F133}"/>
              </a:ext>
            </a:extLst>
          </p:cNvPr>
          <p:cNvSpPr/>
          <p:nvPr/>
        </p:nvSpPr>
        <p:spPr>
          <a:xfrm>
            <a:off x="8809562" y="3484399"/>
            <a:ext cx="2507726" cy="877887"/>
          </a:xfrm>
          <a:prstGeom prst="rect">
            <a:avLst/>
          </a:prstGeom>
          <a:solidFill>
            <a:srgbClr val="067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D02CBBC-03C2-4C4C-AC24-AC8D6B50A2B2}"/>
              </a:ext>
            </a:extLst>
          </p:cNvPr>
          <p:cNvSpPr/>
          <p:nvPr/>
        </p:nvSpPr>
        <p:spPr>
          <a:xfrm>
            <a:off x="8809562" y="4417685"/>
            <a:ext cx="2507726" cy="877887"/>
          </a:xfrm>
          <a:prstGeom prst="rect">
            <a:avLst/>
          </a:prstGeom>
          <a:solidFill>
            <a:srgbClr val="067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C2B9501-4710-4660-AE20-DAA1EF8D6915}"/>
              </a:ext>
            </a:extLst>
          </p:cNvPr>
          <p:cNvSpPr/>
          <p:nvPr/>
        </p:nvSpPr>
        <p:spPr>
          <a:xfrm>
            <a:off x="8809562" y="5350971"/>
            <a:ext cx="2507726" cy="877887"/>
          </a:xfrm>
          <a:prstGeom prst="rect">
            <a:avLst/>
          </a:prstGeom>
          <a:solidFill>
            <a:srgbClr val="067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E0A6E42A-7D6D-482D-86E3-B004FAC78D6C}"/>
              </a:ext>
            </a:extLst>
          </p:cNvPr>
          <p:cNvCxnSpPr>
            <a:cxnSpLocks/>
          </p:cNvCxnSpPr>
          <p:nvPr/>
        </p:nvCxnSpPr>
        <p:spPr>
          <a:xfrm>
            <a:off x="7348792" y="3032111"/>
            <a:ext cx="893953" cy="0"/>
          </a:xfrm>
          <a:prstGeom prst="line">
            <a:avLst/>
          </a:prstGeom>
          <a:ln w="28575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B20DB202-DD7B-4AD7-B132-3797B7BFAFFD}"/>
              </a:ext>
            </a:extLst>
          </p:cNvPr>
          <p:cNvCxnSpPr>
            <a:cxnSpLocks/>
          </p:cNvCxnSpPr>
          <p:nvPr/>
        </p:nvCxnSpPr>
        <p:spPr>
          <a:xfrm flipH="1" flipV="1">
            <a:off x="8181975" y="2948002"/>
            <a:ext cx="58389" cy="81745"/>
          </a:xfrm>
          <a:prstGeom prst="line">
            <a:avLst/>
          </a:prstGeom>
          <a:ln w="28575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DBED30EA-7415-43C9-816F-FBE3E1E8226E}"/>
              </a:ext>
            </a:extLst>
          </p:cNvPr>
          <p:cNvGrpSpPr/>
          <p:nvPr/>
        </p:nvGrpSpPr>
        <p:grpSpPr>
          <a:xfrm>
            <a:off x="7348792" y="3881288"/>
            <a:ext cx="893953" cy="84109"/>
            <a:chOff x="7348792" y="2905947"/>
            <a:chExt cx="893953" cy="84109"/>
          </a:xfrm>
        </p:grpSpPr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1EB247D8-EC6B-4D19-8252-9A635829D6D8}"/>
                </a:ext>
              </a:extLst>
            </p:cNvPr>
            <p:cNvCxnSpPr>
              <a:cxnSpLocks/>
            </p:cNvCxnSpPr>
            <p:nvPr/>
          </p:nvCxnSpPr>
          <p:spPr>
            <a:xfrm>
              <a:off x="7348792" y="2990056"/>
              <a:ext cx="893953" cy="0"/>
            </a:xfrm>
            <a:prstGeom prst="line">
              <a:avLst/>
            </a:prstGeom>
            <a:ln w="2857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89851B2A-11B6-4516-A414-B41B3EA2CE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1975" y="2905947"/>
              <a:ext cx="58389" cy="81745"/>
            </a:xfrm>
            <a:prstGeom prst="line">
              <a:avLst/>
            </a:prstGeom>
            <a:ln w="2857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DC246A77-AEAA-4EFC-8FEF-9D7AC022FCA9}"/>
              </a:ext>
            </a:extLst>
          </p:cNvPr>
          <p:cNvGrpSpPr/>
          <p:nvPr/>
        </p:nvGrpSpPr>
        <p:grpSpPr>
          <a:xfrm>
            <a:off x="7348792" y="4814574"/>
            <a:ext cx="893953" cy="84109"/>
            <a:chOff x="7348792" y="2905947"/>
            <a:chExt cx="893953" cy="84109"/>
          </a:xfrm>
        </p:grpSpPr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20A0CF15-EB74-4C39-9E14-10E4BFE3DF24}"/>
                </a:ext>
              </a:extLst>
            </p:cNvPr>
            <p:cNvCxnSpPr>
              <a:cxnSpLocks/>
            </p:cNvCxnSpPr>
            <p:nvPr/>
          </p:nvCxnSpPr>
          <p:spPr>
            <a:xfrm>
              <a:off x="7348792" y="2990056"/>
              <a:ext cx="893953" cy="0"/>
            </a:xfrm>
            <a:prstGeom prst="line">
              <a:avLst/>
            </a:prstGeom>
            <a:ln w="2857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C46C5205-B594-4C03-9C90-6B5FBF8E05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1975" y="2905947"/>
              <a:ext cx="58389" cy="81745"/>
            </a:xfrm>
            <a:prstGeom prst="line">
              <a:avLst/>
            </a:prstGeom>
            <a:ln w="2857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1ED2D965-4814-4D43-9E32-550C0883AEFD}"/>
              </a:ext>
            </a:extLst>
          </p:cNvPr>
          <p:cNvGrpSpPr/>
          <p:nvPr/>
        </p:nvGrpSpPr>
        <p:grpSpPr>
          <a:xfrm>
            <a:off x="7348792" y="5747860"/>
            <a:ext cx="893953" cy="84109"/>
            <a:chOff x="7348792" y="2905947"/>
            <a:chExt cx="893953" cy="84109"/>
          </a:xfrm>
        </p:grpSpPr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3C7CED78-4227-4D8B-A289-78904F58560B}"/>
                </a:ext>
              </a:extLst>
            </p:cNvPr>
            <p:cNvCxnSpPr>
              <a:cxnSpLocks/>
            </p:cNvCxnSpPr>
            <p:nvPr/>
          </p:nvCxnSpPr>
          <p:spPr>
            <a:xfrm>
              <a:off x="7348792" y="2990056"/>
              <a:ext cx="893953" cy="0"/>
            </a:xfrm>
            <a:prstGeom prst="line">
              <a:avLst/>
            </a:prstGeom>
            <a:ln w="2857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810327C7-5C44-4BA1-97E4-62B3E75819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1975" y="2905947"/>
              <a:ext cx="58389" cy="81745"/>
            </a:xfrm>
            <a:prstGeom prst="line">
              <a:avLst/>
            </a:prstGeom>
            <a:ln w="2857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C8BDFD33-6FF7-4622-922F-3D400C11A981}"/>
              </a:ext>
            </a:extLst>
          </p:cNvPr>
          <p:cNvSpPr txBox="1"/>
          <p:nvPr/>
        </p:nvSpPr>
        <p:spPr>
          <a:xfrm>
            <a:off x="8728833" y="2189512"/>
            <a:ext cx="466794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67D6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E10F1B3-D5CF-4EC6-BD93-03394135AC78}"/>
              </a:ext>
            </a:extLst>
          </p:cNvPr>
          <p:cNvSpPr txBox="1"/>
          <p:nvPr/>
        </p:nvSpPr>
        <p:spPr>
          <a:xfrm>
            <a:off x="8878836" y="2606512"/>
            <a:ext cx="1470274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Smart</a:t>
            </a: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학습지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3E86987-8317-4359-AF1F-9EB19A2A1836}"/>
              </a:ext>
            </a:extLst>
          </p:cNvPr>
          <p:cNvSpPr txBox="1"/>
          <p:nvPr/>
        </p:nvSpPr>
        <p:spPr>
          <a:xfrm>
            <a:off x="8860547" y="2948002"/>
            <a:ext cx="2363147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AI</a:t>
            </a:r>
            <a:r>
              <a:rPr lang="ko-KR" altLang="en-US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학습패턴을 분석하여 계획을 </a:t>
            </a:r>
            <a:endParaRPr lang="en-US" altLang="ko-KR" sz="11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세우고 인터넷기기를 활용하여 수업함</a:t>
            </a:r>
            <a:endParaRPr lang="en-US" altLang="ko-KR" sz="11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9487C911-2F87-4DC8-A4AD-833AED638860}"/>
              </a:ext>
            </a:extLst>
          </p:cNvPr>
          <p:cNvSpPr txBox="1"/>
          <p:nvPr/>
        </p:nvSpPr>
        <p:spPr>
          <a:xfrm>
            <a:off x="8876270" y="3545935"/>
            <a:ext cx="1572866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Online</a:t>
            </a: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Game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DEFB042-F5DB-4113-855C-B78D191BF3F5}"/>
              </a:ext>
            </a:extLst>
          </p:cNvPr>
          <p:cNvSpPr txBox="1"/>
          <p:nvPr/>
        </p:nvSpPr>
        <p:spPr>
          <a:xfrm>
            <a:off x="8857981" y="3887425"/>
            <a:ext cx="2494594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친구들과 온라인 상에서 만나 게임을 함</a:t>
            </a:r>
            <a:endParaRPr lang="en-US" altLang="ko-KR" sz="11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B99ECF1-3C4E-4860-8005-8DB55DDBFAEB}"/>
              </a:ext>
            </a:extLst>
          </p:cNvPr>
          <p:cNvSpPr txBox="1"/>
          <p:nvPr/>
        </p:nvSpPr>
        <p:spPr>
          <a:xfrm>
            <a:off x="8873704" y="4479008"/>
            <a:ext cx="1571264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Smart Phone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CAA7961-2EE6-4A5D-96F5-95A925B7BFAD}"/>
              </a:ext>
            </a:extLst>
          </p:cNvPr>
          <p:cNvSpPr txBox="1"/>
          <p:nvPr/>
        </p:nvSpPr>
        <p:spPr>
          <a:xfrm>
            <a:off x="8855415" y="4820498"/>
            <a:ext cx="2201244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각자 개인용 스마트폰을 이용하여 </a:t>
            </a:r>
            <a:endParaRPr lang="en-US" altLang="ko-KR" sz="11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통화는 물론 각종 메신저로 연락함</a:t>
            </a:r>
            <a:endParaRPr lang="en-US" altLang="ko-KR" sz="11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4ED2BB6-E0B7-4FE8-B8C4-177021C73939}"/>
              </a:ext>
            </a:extLst>
          </p:cNvPr>
          <p:cNvSpPr txBox="1"/>
          <p:nvPr/>
        </p:nvSpPr>
        <p:spPr>
          <a:xfrm>
            <a:off x="8877488" y="5405731"/>
            <a:ext cx="1164101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YouTube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DA8E89C-30D0-46AA-A640-9928C05246A1}"/>
              </a:ext>
            </a:extLst>
          </p:cNvPr>
          <p:cNvSpPr txBox="1"/>
          <p:nvPr/>
        </p:nvSpPr>
        <p:spPr>
          <a:xfrm>
            <a:off x="8859199" y="5747221"/>
            <a:ext cx="2133918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스마트기기로 유튜브를 시청하며</a:t>
            </a:r>
            <a:endParaRPr lang="en-US" altLang="ko-KR" sz="11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지루한 시간을 보냄</a:t>
            </a:r>
            <a:endParaRPr lang="en-US" altLang="ko-KR" sz="11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48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3504486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국내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/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외의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어린이 산업 시장 증가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추이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50D5B7"/>
                  </a:gs>
                  <a:gs pos="100000">
                    <a:srgbClr val="067D68"/>
                  </a:gs>
                </a:gsLst>
                <a:lin ang="0" scaled="0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6548231" y="925772"/>
            <a:ext cx="5521063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세계적으로 신생아 비율은 낮아지지만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어린이 산업 시장의 규모는 점점 증가하고있는 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추세이다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이는 부모들이 어린이 한 명당 투자하는 비용이 커지는 것을 의미하며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 어린이 산업 시장은 더욱 더 커질 전망이다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이러한 현상을 잘 이용하기 위하여 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프로그램의 대상을 어린이로 선정하였다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DBA8F7E-9207-4F51-B78B-123B09EAFEB1}"/>
              </a:ext>
            </a:extLst>
          </p:cNvPr>
          <p:cNvGrpSpPr/>
          <p:nvPr/>
        </p:nvGrpSpPr>
        <p:grpSpPr>
          <a:xfrm>
            <a:off x="878608" y="3775518"/>
            <a:ext cx="4878766" cy="2022463"/>
            <a:chOff x="878608" y="3775518"/>
            <a:chExt cx="4878766" cy="2022463"/>
          </a:xfrm>
        </p:grpSpPr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496EDCF9-1F8D-4604-AE24-F301904ADB5D}"/>
                </a:ext>
              </a:extLst>
            </p:cNvPr>
            <p:cNvSpPr/>
            <p:nvPr/>
          </p:nvSpPr>
          <p:spPr>
            <a:xfrm>
              <a:off x="878608" y="5416981"/>
              <a:ext cx="975754" cy="381000"/>
            </a:xfrm>
            <a:prstGeom prst="triangle">
              <a:avLst>
                <a:gd name="adj" fmla="val 100000"/>
              </a:avLst>
            </a:prstGeom>
            <a:solidFill>
              <a:srgbClr val="067D6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DFA6AD0A-607E-4F52-9AE4-64A72CD1BE17}"/>
                </a:ext>
              </a:extLst>
            </p:cNvPr>
            <p:cNvSpPr/>
            <p:nvPr/>
          </p:nvSpPr>
          <p:spPr>
            <a:xfrm>
              <a:off x="4781619" y="3775518"/>
              <a:ext cx="975755" cy="2022459"/>
            </a:xfrm>
            <a:custGeom>
              <a:avLst/>
              <a:gdLst>
                <a:gd name="connsiteX0" fmla="*/ 1016809 w 1016810"/>
                <a:gd name="connsiteY0" fmla="*/ 0 h 2022459"/>
                <a:gd name="connsiteX1" fmla="*/ 1016809 w 1016810"/>
                <a:gd name="connsiteY1" fmla="*/ 234950 h 2022459"/>
                <a:gd name="connsiteX2" fmla="*/ 1016810 w 1016810"/>
                <a:gd name="connsiteY2" fmla="*/ 234950 h 2022459"/>
                <a:gd name="connsiteX3" fmla="*/ 1016810 w 1016810"/>
                <a:gd name="connsiteY3" fmla="*/ 2022459 h 2022459"/>
                <a:gd name="connsiteX4" fmla="*/ 2 w 1016810"/>
                <a:gd name="connsiteY4" fmla="*/ 2022459 h 2022459"/>
                <a:gd name="connsiteX5" fmla="*/ 2 w 1016810"/>
                <a:gd name="connsiteY5" fmla="*/ 234950 h 2022459"/>
                <a:gd name="connsiteX6" fmla="*/ 0 w 1016810"/>
                <a:gd name="connsiteY6" fmla="*/ 234950 h 2022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6810" h="2022459">
                  <a:moveTo>
                    <a:pt x="1016809" y="0"/>
                  </a:moveTo>
                  <a:lnTo>
                    <a:pt x="1016809" y="234950"/>
                  </a:lnTo>
                  <a:lnTo>
                    <a:pt x="1016810" y="234950"/>
                  </a:lnTo>
                  <a:lnTo>
                    <a:pt x="1016810" y="2022459"/>
                  </a:lnTo>
                  <a:lnTo>
                    <a:pt x="2" y="2022459"/>
                  </a:lnTo>
                  <a:lnTo>
                    <a:pt x="2" y="234950"/>
                  </a:lnTo>
                  <a:lnTo>
                    <a:pt x="0" y="234950"/>
                  </a:lnTo>
                  <a:close/>
                </a:path>
              </a:pathLst>
            </a:custGeom>
            <a:solidFill>
              <a:srgbClr val="067D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871A8E68-1787-4FA3-873D-A0CFF64DBFEF}"/>
                </a:ext>
              </a:extLst>
            </p:cNvPr>
            <p:cNvSpPr/>
            <p:nvPr/>
          </p:nvSpPr>
          <p:spPr>
            <a:xfrm>
              <a:off x="1854362" y="5128067"/>
              <a:ext cx="975754" cy="669913"/>
            </a:xfrm>
            <a:custGeom>
              <a:avLst/>
              <a:gdLst>
                <a:gd name="connsiteX0" fmla="*/ 1016809 w 1016809"/>
                <a:gd name="connsiteY0" fmla="*/ 0 h 669913"/>
                <a:gd name="connsiteX1" fmla="*/ 1016809 w 1016809"/>
                <a:gd name="connsiteY1" fmla="*/ 288913 h 669913"/>
                <a:gd name="connsiteX2" fmla="*/ 1016808 w 1016809"/>
                <a:gd name="connsiteY2" fmla="*/ 288913 h 669913"/>
                <a:gd name="connsiteX3" fmla="*/ 1016808 w 1016809"/>
                <a:gd name="connsiteY3" fmla="*/ 669913 h 669913"/>
                <a:gd name="connsiteX4" fmla="*/ 0 w 1016809"/>
                <a:gd name="connsiteY4" fmla="*/ 669913 h 669913"/>
                <a:gd name="connsiteX5" fmla="*/ 0 w 1016809"/>
                <a:gd name="connsiteY5" fmla="*/ 288913 h 66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6809" h="669913">
                  <a:moveTo>
                    <a:pt x="1016809" y="0"/>
                  </a:moveTo>
                  <a:lnTo>
                    <a:pt x="1016809" y="288913"/>
                  </a:lnTo>
                  <a:lnTo>
                    <a:pt x="1016808" y="288913"/>
                  </a:lnTo>
                  <a:lnTo>
                    <a:pt x="1016808" y="669913"/>
                  </a:lnTo>
                  <a:lnTo>
                    <a:pt x="0" y="669913"/>
                  </a:lnTo>
                  <a:lnTo>
                    <a:pt x="0" y="288913"/>
                  </a:lnTo>
                  <a:close/>
                </a:path>
              </a:pathLst>
            </a:custGeom>
            <a:solidFill>
              <a:srgbClr val="067D6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5E64530E-4834-444A-A353-C48EC763D4DA}"/>
                </a:ext>
              </a:extLst>
            </p:cNvPr>
            <p:cNvSpPr/>
            <p:nvPr/>
          </p:nvSpPr>
          <p:spPr>
            <a:xfrm>
              <a:off x="2830114" y="4569268"/>
              <a:ext cx="975754" cy="1228711"/>
            </a:xfrm>
            <a:custGeom>
              <a:avLst/>
              <a:gdLst>
                <a:gd name="connsiteX0" fmla="*/ 1016809 w 1016809"/>
                <a:gd name="connsiteY0" fmla="*/ 0 h 1228711"/>
                <a:gd name="connsiteX1" fmla="*/ 1016809 w 1016809"/>
                <a:gd name="connsiteY1" fmla="*/ 558798 h 1228711"/>
                <a:gd name="connsiteX2" fmla="*/ 1016809 w 1016809"/>
                <a:gd name="connsiteY2" fmla="*/ 1228711 h 1228711"/>
                <a:gd name="connsiteX3" fmla="*/ 1 w 1016809"/>
                <a:gd name="connsiteY3" fmla="*/ 1228711 h 1228711"/>
                <a:gd name="connsiteX4" fmla="*/ 1 w 1016809"/>
                <a:gd name="connsiteY4" fmla="*/ 558798 h 1228711"/>
                <a:gd name="connsiteX5" fmla="*/ 0 w 1016809"/>
                <a:gd name="connsiteY5" fmla="*/ 558798 h 122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6809" h="1228711">
                  <a:moveTo>
                    <a:pt x="1016809" y="0"/>
                  </a:moveTo>
                  <a:lnTo>
                    <a:pt x="1016809" y="558798"/>
                  </a:lnTo>
                  <a:lnTo>
                    <a:pt x="1016809" y="1228711"/>
                  </a:lnTo>
                  <a:lnTo>
                    <a:pt x="1" y="1228711"/>
                  </a:lnTo>
                  <a:lnTo>
                    <a:pt x="1" y="558798"/>
                  </a:lnTo>
                  <a:lnTo>
                    <a:pt x="0" y="558798"/>
                  </a:lnTo>
                  <a:close/>
                </a:path>
              </a:pathLst>
            </a:custGeom>
            <a:solidFill>
              <a:srgbClr val="067D6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5ED642B1-8767-4030-BE9C-4BC279BE501A}"/>
                </a:ext>
              </a:extLst>
            </p:cNvPr>
            <p:cNvSpPr/>
            <p:nvPr/>
          </p:nvSpPr>
          <p:spPr>
            <a:xfrm>
              <a:off x="3805868" y="4010469"/>
              <a:ext cx="975754" cy="1787509"/>
            </a:xfrm>
            <a:custGeom>
              <a:avLst/>
              <a:gdLst>
                <a:gd name="connsiteX0" fmla="*/ 1016809 w 1016809"/>
                <a:gd name="connsiteY0" fmla="*/ 0 h 1787509"/>
                <a:gd name="connsiteX1" fmla="*/ 1016809 w 1016809"/>
                <a:gd name="connsiteY1" fmla="*/ 558797 h 1787509"/>
                <a:gd name="connsiteX2" fmla="*/ 1016809 w 1016809"/>
                <a:gd name="connsiteY2" fmla="*/ 558798 h 1787509"/>
                <a:gd name="connsiteX3" fmla="*/ 1016809 w 1016809"/>
                <a:gd name="connsiteY3" fmla="*/ 1787509 h 1787509"/>
                <a:gd name="connsiteX4" fmla="*/ 1 w 1016809"/>
                <a:gd name="connsiteY4" fmla="*/ 1787509 h 1787509"/>
                <a:gd name="connsiteX5" fmla="*/ 1 w 1016809"/>
                <a:gd name="connsiteY5" fmla="*/ 558798 h 1787509"/>
                <a:gd name="connsiteX6" fmla="*/ 0 w 1016809"/>
                <a:gd name="connsiteY6" fmla="*/ 558798 h 1787509"/>
                <a:gd name="connsiteX7" fmla="*/ 1 w 1016809"/>
                <a:gd name="connsiteY7" fmla="*/ 558798 h 1787509"/>
                <a:gd name="connsiteX8" fmla="*/ 1 w 1016809"/>
                <a:gd name="connsiteY8" fmla="*/ 558797 h 1787509"/>
                <a:gd name="connsiteX9" fmla="*/ 2 w 1016809"/>
                <a:gd name="connsiteY9" fmla="*/ 558797 h 178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6809" h="1787509">
                  <a:moveTo>
                    <a:pt x="1016809" y="0"/>
                  </a:moveTo>
                  <a:lnTo>
                    <a:pt x="1016809" y="558797"/>
                  </a:lnTo>
                  <a:lnTo>
                    <a:pt x="1016809" y="558798"/>
                  </a:lnTo>
                  <a:lnTo>
                    <a:pt x="1016809" y="1787509"/>
                  </a:lnTo>
                  <a:lnTo>
                    <a:pt x="1" y="1787509"/>
                  </a:lnTo>
                  <a:lnTo>
                    <a:pt x="1" y="558798"/>
                  </a:lnTo>
                  <a:lnTo>
                    <a:pt x="0" y="558798"/>
                  </a:lnTo>
                  <a:lnTo>
                    <a:pt x="1" y="558798"/>
                  </a:lnTo>
                  <a:lnTo>
                    <a:pt x="1" y="558797"/>
                  </a:lnTo>
                  <a:lnTo>
                    <a:pt x="2" y="558797"/>
                  </a:lnTo>
                  <a:close/>
                </a:path>
              </a:pathLst>
            </a:custGeom>
            <a:solidFill>
              <a:srgbClr val="067D68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2D09C276-0439-4674-BCDE-303DA9BE31B5}"/>
              </a:ext>
            </a:extLst>
          </p:cNvPr>
          <p:cNvSpPr txBox="1"/>
          <p:nvPr/>
        </p:nvSpPr>
        <p:spPr>
          <a:xfrm>
            <a:off x="1126362" y="5939158"/>
            <a:ext cx="521297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>
                    <a:alpha val="7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2002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3D51434-5028-442F-8ABF-9C40E020451E}"/>
              </a:ext>
            </a:extLst>
          </p:cNvPr>
          <p:cNvSpPr txBox="1"/>
          <p:nvPr/>
        </p:nvSpPr>
        <p:spPr>
          <a:xfrm>
            <a:off x="2088969" y="5939158"/>
            <a:ext cx="516488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>
                    <a:alpha val="7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2007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812CB06-3C2C-4D89-9C01-9BE5133BB565}"/>
              </a:ext>
            </a:extLst>
          </p:cNvPr>
          <p:cNvSpPr txBox="1"/>
          <p:nvPr/>
        </p:nvSpPr>
        <p:spPr>
          <a:xfrm>
            <a:off x="3078825" y="5939158"/>
            <a:ext cx="489236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>
                    <a:alpha val="7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1AEB177-21A7-4224-93CF-4C654C247754}"/>
              </a:ext>
            </a:extLst>
          </p:cNvPr>
          <p:cNvSpPr txBox="1"/>
          <p:nvPr/>
        </p:nvSpPr>
        <p:spPr>
          <a:xfrm>
            <a:off x="4046240" y="5939158"/>
            <a:ext cx="500457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>
                    <a:alpha val="7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2017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5B74494-A9F8-40E9-B12C-3CBD80CAE990}"/>
              </a:ext>
            </a:extLst>
          </p:cNvPr>
          <p:cNvSpPr txBox="1"/>
          <p:nvPr/>
        </p:nvSpPr>
        <p:spPr>
          <a:xfrm>
            <a:off x="5016061" y="5939158"/>
            <a:ext cx="506869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>
                    <a:alpha val="7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2019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5C7C14F2-5BAD-4E96-BCD1-4C9CB6699A9D}"/>
              </a:ext>
            </a:extLst>
          </p:cNvPr>
          <p:cNvCxnSpPr>
            <a:cxnSpLocks/>
          </p:cNvCxnSpPr>
          <p:nvPr/>
        </p:nvCxnSpPr>
        <p:spPr>
          <a:xfrm>
            <a:off x="880960" y="2207817"/>
            <a:ext cx="1141885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C099BC59-6ECB-4505-94C0-DB5653C92344}"/>
              </a:ext>
            </a:extLst>
          </p:cNvPr>
          <p:cNvSpPr txBox="1"/>
          <p:nvPr/>
        </p:nvSpPr>
        <p:spPr>
          <a:xfrm>
            <a:off x="777388" y="2354535"/>
            <a:ext cx="1701107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국내 </a:t>
            </a:r>
            <a:r>
              <a:rPr lang="ko-KR" altLang="en-US" sz="16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키즈산업</a:t>
            </a: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규모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690C59F-A86E-4B60-B73A-46217B67E089}"/>
              </a:ext>
            </a:extLst>
          </p:cNvPr>
          <p:cNvSpPr txBox="1"/>
          <p:nvPr/>
        </p:nvSpPr>
        <p:spPr>
          <a:xfrm>
            <a:off x="791233" y="2673541"/>
            <a:ext cx="1726755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출처 </a:t>
            </a: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 KT</a:t>
            </a:r>
            <a:r>
              <a:rPr lang="ko-KR" altLang="en-US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경제경영연구소</a:t>
            </a: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7968AA7-56D0-42B3-8A76-02C3AED28425}"/>
              </a:ext>
            </a:extLst>
          </p:cNvPr>
          <p:cNvCxnSpPr>
            <a:cxnSpLocks/>
          </p:cNvCxnSpPr>
          <p:nvPr/>
        </p:nvCxnSpPr>
        <p:spPr>
          <a:xfrm>
            <a:off x="6096000" y="2207817"/>
            <a:ext cx="0" cy="35913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7AA49B7-590D-4D08-887E-12D6C57355F8}"/>
              </a:ext>
            </a:extLst>
          </p:cNvPr>
          <p:cNvSpPr txBox="1"/>
          <p:nvPr/>
        </p:nvSpPr>
        <p:spPr>
          <a:xfrm>
            <a:off x="4966368" y="3410528"/>
            <a:ext cx="78739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40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 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 a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FA2BE4C-DC6D-4143-B8E7-4EC55CEF036E}"/>
              </a:ext>
            </a:extLst>
          </p:cNvPr>
          <p:cNvSpPr txBox="1"/>
          <p:nvPr/>
        </p:nvSpPr>
        <p:spPr>
          <a:xfrm>
            <a:off x="3961683" y="3745261"/>
            <a:ext cx="524503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40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67D6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2DA013E-37BC-476F-98B0-5782E19C33A4}"/>
              </a:ext>
            </a:extLst>
          </p:cNvPr>
          <p:cNvSpPr txBox="1"/>
          <p:nvPr/>
        </p:nvSpPr>
        <p:spPr>
          <a:xfrm>
            <a:off x="2992264" y="4322910"/>
            <a:ext cx="508473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27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67D6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23F37CC-6DA7-4F93-B680-89F3C7983FCF}"/>
              </a:ext>
            </a:extLst>
          </p:cNvPr>
          <p:cNvSpPr txBox="1"/>
          <p:nvPr/>
        </p:nvSpPr>
        <p:spPr>
          <a:xfrm>
            <a:off x="2022845" y="4769178"/>
            <a:ext cx="482824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19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67D6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23194CD-D6A1-4AE8-978B-981D117442A8}"/>
              </a:ext>
            </a:extLst>
          </p:cNvPr>
          <p:cNvSpPr txBox="1"/>
          <p:nvPr/>
        </p:nvSpPr>
        <p:spPr>
          <a:xfrm>
            <a:off x="1146400" y="5150277"/>
            <a:ext cx="420308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67D6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1BBB369-6CE1-4283-B439-F178ED48DF9A}"/>
              </a:ext>
            </a:extLst>
          </p:cNvPr>
          <p:cNvSpPr txBox="1"/>
          <p:nvPr/>
        </p:nvSpPr>
        <p:spPr>
          <a:xfrm>
            <a:off x="791233" y="2887121"/>
            <a:ext cx="731290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단위 </a:t>
            </a: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</a:t>
            </a: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E7D490AD-14A2-4C32-902C-AB2380A642CF}"/>
              </a:ext>
            </a:extLst>
          </p:cNvPr>
          <p:cNvCxnSpPr>
            <a:cxnSpLocks/>
          </p:cNvCxnSpPr>
          <p:nvPr/>
        </p:nvCxnSpPr>
        <p:spPr>
          <a:xfrm>
            <a:off x="6364268" y="2207817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0E424D7E-0579-4A26-887C-641E206AC6B1}"/>
              </a:ext>
            </a:extLst>
          </p:cNvPr>
          <p:cNvSpPr txBox="1"/>
          <p:nvPr/>
        </p:nvSpPr>
        <p:spPr>
          <a:xfrm>
            <a:off x="6279168" y="2354535"/>
            <a:ext cx="2770310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중국 </a:t>
            </a:r>
            <a:r>
              <a:rPr lang="ko-KR" altLang="en-US" sz="1600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유아용품</a:t>
            </a: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시장규모 증가추이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2D8CFCC-5CC1-4747-81FB-684F4484B446}"/>
              </a:ext>
            </a:extLst>
          </p:cNvPr>
          <p:cNvSpPr txBox="1"/>
          <p:nvPr/>
        </p:nvSpPr>
        <p:spPr>
          <a:xfrm>
            <a:off x="6293013" y="2673541"/>
            <a:ext cx="129234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출처 </a:t>
            </a: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 </a:t>
            </a:r>
            <a:r>
              <a:rPr lang="en-US" altLang="ko-KR" sz="105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iresearch</a:t>
            </a: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CF52CC2-E019-4846-B334-2DDA5E2BEA74}"/>
              </a:ext>
            </a:extLst>
          </p:cNvPr>
          <p:cNvSpPr txBox="1"/>
          <p:nvPr/>
        </p:nvSpPr>
        <p:spPr>
          <a:xfrm>
            <a:off x="6293013" y="2887121"/>
            <a:ext cx="1010213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단위 </a:t>
            </a: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 위안</a:t>
            </a: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sp>
        <p:nvSpPr>
          <p:cNvPr id="185" name="이등변 삼각형 184">
            <a:extLst>
              <a:ext uri="{FF2B5EF4-FFF2-40B4-BE49-F238E27FC236}">
                <a16:creationId xmlns:a16="http://schemas.microsoft.com/office/drawing/2014/main" id="{CF73960F-AE58-4B8A-A1F5-663606EDA571}"/>
              </a:ext>
            </a:extLst>
          </p:cNvPr>
          <p:cNvSpPr/>
          <p:nvPr/>
        </p:nvSpPr>
        <p:spPr>
          <a:xfrm>
            <a:off x="6438522" y="5492076"/>
            <a:ext cx="975754" cy="305905"/>
          </a:xfrm>
          <a:prstGeom prst="triangle">
            <a:avLst>
              <a:gd name="adj" fmla="val 100000"/>
            </a:avLst>
          </a:prstGeom>
          <a:solidFill>
            <a:srgbClr val="29323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자유형: 도형 185">
            <a:extLst>
              <a:ext uri="{FF2B5EF4-FFF2-40B4-BE49-F238E27FC236}">
                <a16:creationId xmlns:a16="http://schemas.microsoft.com/office/drawing/2014/main" id="{FA3793BC-A502-4074-A5B5-239976057AC6}"/>
              </a:ext>
            </a:extLst>
          </p:cNvPr>
          <p:cNvSpPr/>
          <p:nvPr/>
        </p:nvSpPr>
        <p:spPr>
          <a:xfrm>
            <a:off x="10341533" y="4174145"/>
            <a:ext cx="975755" cy="1623833"/>
          </a:xfrm>
          <a:custGeom>
            <a:avLst/>
            <a:gdLst>
              <a:gd name="connsiteX0" fmla="*/ 1016809 w 1016810"/>
              <a:gd name="connsiteY0" fmla="*/ 0 h 2022459"/>
              <a:gd name="connsiteX1" fmla="*/ 1016809 w 1016810"/>
              <a:gd name="connsiteY1" fmla="*/ 234950 h 2022459"/>
              <a:gd name="connsiteX2" fmla="*/ 1016810 w 1016810"/>
              <a:gd name="connsiteY2" fmla="*/ 234950 h 2022459"/>
              <a:gd name="connsiteX3" fmla="*/ 1016810 w 1016810"/>
              <a:gd name="connsiteY3" fmla="*/ 2022459 h 2022459"/>
              <a:gd name="connsiteX4" fmla="*/ 2 w 1016810"/>
              <a:gd name="connsiteY4" fmla="*/ 2022459 h 2022459"/>
              <a:gd name="connsiteX5" fmla="*/ 2 w 1016810"/>
              <a:gd name="connsiteY5" fmla="*/ 234950 h 2022459"/>
              <a:gd name="connsiteX6" fmla="*/ 0 w 1016810"/>
              <a:gd name="connsiteY6" fmla="*/ 234950 h 2022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6810" h="2022459">
                <a:moveTo>
                  <a:pt x="1016809" y="0"/>
                </a:moveTo>
                <a:lnTo>
                  <a:pt x="1016809" y="234950"/>
                </a:lnTo>
                <a:lnTo>
                  <a:pt x="1016810" y="234950"/>
                </a:lnTo>
                <a:lnTo>
                  <a:pt x="1016810" y="2022459"/>
                </a:lnTo>
                <a:lnTo>
                  <a:pt x="2" y="2022459"/>
                </a:lnTo>
                <a:lnTo>
                  <a:pt x="2" y="234950"/>
                </a:lnTo>
                <a:lnTo>
                  <a:pt x="0" y="234950"/>
                </a:lnTo>
                <a:close/>
              </a:path>
            </a:pathLst>
          </a:cu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자유형: 도형 186">
            <a:extLst>
              <a:ext uri="{FF2B5EF4-FFF2-40B4-BE49-F238E27FC236}">
                <a16:creationId xmlns:a16="http://schemas.microsoft.com/office/drawing/2014/main" id="{E0711E38-C131-4619-8AE2-B514BF3678AA}"/>
              </a:ext>
            </a:extLst>
          </p:cNvPr>
          <p:cNvSpPr/>
          <p:nvPr/>
        </p:nvSpPr>
        <p:spPr>
          <a:xfrm>
            <a:off x="7414276" y="5260107"/>
            <a:ext cx="975754" cy="537873"/>
          </a:xfrm>
          <a:custGeom>
            <a:avLst/>
            <a:gdLst>
              <a:gd name="connsiteX0" fmla="*/ 1016809 w 1016809"/>
              <a:gd name="connsiteY0" fmla="*/ 0 h 669913"/>
              <a:gd name="connsiteX1" fmla="*/ 1016809 w 1016809"/>
              <a:gd name="connsiteY1" fmla="*/ 288913 h 669913"/>
              <a:gd name="connsiteX2" fmla="*/ 1016808 w 1016809"/>
              <a:gd name="connsiteY2" fmla="*/ 288913 h 669913"/>
              <a:gd name="connsiteX3" fmla="*/ 1016808 w 1016809"/>
              <a:gd name="connsiteY3" fmla="*/ 669913 h 669913"/>
              <a:gd name="connsiteX4" fmla="*/ 0 w 1016809"/>
              <a:gd name="connsiteY4" fmla="*/ 669913 h 669913"/>
              <a:gd name="connsiteX5" fmla="*/ 0 w 1016809"/>
              <a:gd name="connsiteY5" fmla="*/ 288913 h 66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809" h="669913">
                <a:moveTo>
                  <a:pt x="1016809" y="0"/>
                </a:moveTo>
                <a:lnTo>
                  <a:pt x="1016809" y="288913"/>
                </a:lnTo>
                <a:lnTo>
                  <a:pt x="1016808" y="288913"/>
                </a:lnTo>
                <a:lnTo>
                  <a:pt x="1016808" y="669913"/>
                </a:lnTo>
                <a:lnTo>
                  <a:pt x="0" y="669913"/>
                </a:lnTo>
                <a:lnTo>
                  <a:pt x="0" y="288913"/>
                </a:lnTo>
                <a:close/>
              </a:path>
            </a:pathLst>
          </a:custGeom>
          <a:solidFill>
            <a:srgbClr val="29323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자유형: 도형 187">
            <a:extLst>
              <a:ext uri="{FF2B5EF4-FFF2-40B4-BE49-F238E27FC236}">
                <a16:creationId xmlns:a16="http://schemas.microsoft.com/office/drawing/2014/main" id="{B530EDC4-5BBB-4B25-ADC2-3604366B7D6F}"/>
              </a:ext>
            </a:extLst>
          </p:cNvPr>
          <p:cNvSpPr/>
          <p:nvPr/>
        </p:nvSpPr>
        <p:spPr>
          <a:xfrm>
            <a:off x="8390028" y="4811447"/>
            <a:ext cx="975754" cy="986532"/>
          </a:xfrm>
          <a:custGeom>
            <a:avLst/>
            <a:gdLst>
              <a:gd name="connsiteX0" fmla="*/ 1016809 w 1016809"/>
              <a:gd name="connsiteY0" fmla="*/ 0 h 1228711"/>
              <a:gd name="connsiteX1" fmla="*/ 1016809 w 1016809"/>
              <a:gd name="connsiteY1" fmla="*/ 558798 h 1228711"/>
              <a:gd name="connsiteX2" fmla="*/ 1016809 w 1016809"/>
              <a:gd name="connsiteY2" fmla="*/ 1228711 h 1228711"/>
              <a:gd name="connsiteX3" fmla="*/ 1 w 1016809"/>
              <a:gd name="connsiteY3" fmla="*/ 1228711 h 1228711"/>
              <a:gd name="connsiteX4" fmla="*/ 1 w 1016809"/>
              <a:gd name="connsiteY4" fmla="*/ 558798 h 1228711"/>
              <a:gd name="connsiteX5" fmla="*/ 0 w 1016809"/>
              <a:gd name="connsiteY5" fmla="*/ 558798 h 1228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809" h="1228711">
                <a:moveTo>
                  <a:pt x="1016809" y="0"/>
                </a:moveTo>
                <a:lnTo>
                  <a:pt x="1016809" y="558798"/>
                </a:lnTo>
                <a:lnTo>
                  <a:pt x="1016809" y="1228711"/>
                </a:lnTo>
                <a:lnTo>
                  <a:pt x="1" y="1228711"/>
                </a:lnTo>
                <a:lnTo>
                  <a:pt x="1" y="558798"/>
                </a:lnTo>
                <a:lnTo>
                  <a:pt x="0" y="558798"/>
                </a:lnTo>
                <a:close/>
              </a:path>
            </a:pathLst>
          </a:custGeom>
          <a:solidFill>
            <a:srgbClr val="29323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자유형: 도형 188">
            <a:extLst>
              <a:ext uri="{FF2B5EF4-FFF2-40B4-BE49-F238E27FC236}">
                <a16:creationId xmlns:a16="http://schemas.microsoft.com/office/drawing/2014/main" id="{87420954-ADF4-4C36-B090-61268D8F60BD}"/>
              </a:ext>
            </a:extLst>
          </p:cNvPr>
          <p:cNvSpPr/>
          <p:nvPr/>
        </p:nvSpPr>
        <p:spPr>
          <a:xfrm>
            <a:off x="9365782" y="4362787"/>
            <a:ext cx="975754" cy="1435191"/>
          </a:xfrm>
          <a:custGeom>
            <a:avLst/>
            <a:gdLst>
              <a:gd name="connsiteX0" fmla="*/ 1016809 w 1016809"/>
              <a:gd name="connsiteY0" fmla="*/ 0 h 1787509"/>
              <a:gd name="connsiteX1" fmla="*/ 1016809 w 1016809"/>
              <a:gd name="connsiteY1" fmla="*/ 558797 h 1787509"/>
              <a:gd name="connsiteX2" fmla="*/ 1016809 w 1016809"/>
              <a:gd name="connsiteY2" fmla="*/ 558798 h 1787509"/>
              <a:gd name="connsiteX3" fmla="*/ 1016809 w 1016809"/>
              <a:gd name="connsiteY3" fmla="*/ 1787509 h 1787509"/>
              <a:gd name="connsiteX4" fmla="*/ 1 w 1016809"/>
              <a:gd name="connsiteY4" fmla="*/ 1787509 h 1787509"/>
              <a:gd name="connsiteX5" fmla="*/ 1 w 1016809"/>
              <a:gd name="connsiteY5" fmla="*/ 558798 h 1787509"/>
              <a:gd name="connsiteX6" fmla="*/ 0 w 1016809"/>
              <a:gd name="connsiteY6" fmla="*/ 558798 h 1787509"/>
              <a:gd name="connsiteX7" fmla="*/ 1 w 1016809"/>
              <a:gd name="connsiteY7" fmla="*/ 558798 h 1787509"/>
              <a:gd name="connsiteX8" fmla="*/ 1 w 1016809"/>
              <a:gd name="connsiteY8" fmla="*/ 558797 h 1787509"/>
              <a:gd name="connsiteX9" fmla="*/ 2 w 1016809"/>
              <a:gd name="connsiteY9" fmla="*/ 558797 h 178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6809" h="1787509">
                <a:moveTo>
                  <a:pt x="1016809" y="0"/>
                </a:moveTo>
                <a:lnTo>
                  <a:pt x="1016809" y="558797"/>
                </a:lnTo>
                <a:lnTo>
                  <a:pt x="1016809" y="558798"/>
                </a:lnTo>
                <a:lnTo>
                  <a:pt x="1016809" y="1787509"/>
                </a:lnTo>
                <a:lnTo>
                  <a:pt x="1" y="1787509"/>
                </a:lnTo>
                <a:lnTo>
                  <a:pt x="1" y="558798"/>
                </a:lnTo>
                <a:lnTo>
                  <a:pt x="0" y="558798"/>
                </a:lnTo>
                <a:lnTo>
                  <a:pt x="1" y="558798"/>
                </a:lnTo>
                <a:lnTo>
                  <a:pt x="1" y="558797"/>
                </a:lnTo>
                <a:lnTo>
                  <a:pt x="2" y="558797"/>
                </a:lnTo>
                <a:close/>
              </a:path>
            </a:pathLst>
          </a:custGeom>
          <a:solidFill>
            <a:srgbClr val="29323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F0E2583-EA9B-43B2-9B16-47BC26E63CC1}"/>
              </a:ext>
            </a:extLst>
          </p:cNvPr>
          <p:cNvSpPr txBox="1"/>
          <p:nvPr/>
        </p:nvSpPr>
        <p:spPr>
          <a:xfrm>
            <a:off x="6679376" y="5934938"/>
            <a:ext cx="494046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>
                    <a:alpha val="7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2010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42CB2AE-4AC3-4DD1-8B14-B6E9854706B2}"/>
              </a:ext>
            </a:extLst>
          </p:cNvPr>
          <p:cNvSpPr txBox="1"/>
          <p:nvPr/>
        </p:nvSpPr>
        <p:spPr>
          <a:xfrm>
            <a:off x="7648719" y="5934938"/>
            <a:ext cx="506869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>
                    <a:alpha val="7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A2F3E3A-4F4B-436F-9A0B-22A0CC041785}"/>
              </a:ext>
            </a:extLst>
          </p:cNvPr>
          <p:cNvSpPr txBox="1"/>
          <p:nvPr/>
        </p:nvSpPr>
        <p:spPr>
          <a:xfrm>
            <a:off x="8624471" y="5934938"/>
            <a:ext cx="506869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>
                    <a:alpha val="7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2015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061E01B-DE64-4C37-B5B2-8B5F734B3F9B}"/>
              </a:ext>
            </a:extLst>
          </p:cNvPr>
          <p:cNvSpPr txBox="1"/>
          <p:nvPr/>
        </p:nvSpPr>
        <p:spPr>
          <a:xfrm>
            <a:off x="9603431" y="5934938"/>
            <a:ext cx="500457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>
                    <a:alpha val="7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2017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4D51C6D-1989-412B-8A2F-D3120521C7E8}"/>
              </a:ext>
            </a:extLst>
          </p:cNvPr>
          <p:cNvSpPr txBox="1"/>
          <p:nvPr/>
        </p:nvSpPr>
        <p:spPr>
          <a:xfrm>
            <a:off x="10575976" y="5934938"/>
            <a:ext cx="506869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>
                    <a:alpha val="7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2019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C4FE0AA-9079-411C-836D-F87DC19CA348}"/>
              </a:ext>
            </a:extLst>
          </p:cNvPr>
          <p:cNvSpPr txBox="1"/>
          <p:nvPr/>
        </p:nvSpPr>
        <p:spPr>
          <a:xfrm>
            <a:off x="10540197" y="3715003"/>
            <a:ext cx="77136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3.02 + a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317AB835-BB07-409A-A9E2-F1D8DE363FE5}"/>
              </a:ext>
            </a:extLst>
          </p:cNvPr>
          <p:cNvSpPr txBox="1"/>
          <p:nvPr/>
        </p:nvSpPr>
        <p:spPr>
          <a:xfrm>
            <a:off x="9535512" y="4049410"/>
            <a:ext cx="502061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2.39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C1193BA-8269-4836-955D-D45CB217C246}"/>
              </a:ext>
            </a:extLst>
          </p:cNvPr>
          <p:cNvSpPr txBox="1"/>
          <p:nvPr/>
        </p:nvSpPr>
        <p:spPr>
          <a:xfrm>
            <a:off x="8566093" y="4507179"/>
            <a:ext cx="470000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1.92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A73BF04-E573-41D7-B39A-48808D40E38A}"/>
              </a:ext>
            </a:extLst>
          </p:cNvPr>
          <p:cNvSpPr txBox="1"/>
          <p:nvPr/>
        </p:nvSpPr>
        <p:spPr>
          <a:xfrm>
            <a:off x="7596674" y="4838702"/>
            <a:ext cx="47320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1.43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EBC4856-B5BE-4B6B-9995-FB8CDA957721}"/>
              </a:ext>
            </a:extLst>
          </p:cNvPr>
          <p:cNvSpPr txBox="1"/>
          <p:nvPr/>
        </p:nvSpPr>
        <p:spPr>
          <a:xfrm>
            <a:off x="6720229" y="5219801"/>
            <a:ext cx="482824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1.00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4156AE5-09BF-4A2E-8B26-C3CFEE558761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4C28B4-06D4-4981-901E-15C2062331AB}"/>
              </a:ext>
            </a:extLst>
          </p:cNvPr>
          <p:cNvSpPr txBox="1"/>
          <p:nvPr/>
        </p:nvSpPr>
        <p:spPr>
          <a:xfrm>
            <a:off x="878518" y="408598"/>
            <a:ext cx="367408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4214D9-AFBF-4D11-8B19-E6B84CFFFE2B}"/>
              </a:ext>
            </a:extLst>
          </p:cNvPr>
          <p:cNvSpPr txBox="1"/>
          <p:nvPr/>
        </p:nvSpPr>
        <p:spPr>
          <a:xfrm>
            <a:off x="1294202" y="374743"/>
            <a:ext cx="947695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기획배경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701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4CD62916-F31E-4757-ABEF-FE4085CEDCB2}"/>
              </a:ext>
            </a:extLst>
          </p:cNvPr>
          <p:cNvGrpSpPr/>
          <p:nvPr/>
        </p:nvGrpSpPr>
        <p:grpSpPr>
          <a:xfrm>
            <a:off x="3945910" y="3037633"/>
            <a:ext cx="4300180" cy="543960"/>
            <a:chOff x="3941545" y="3157062"/>
            <a:chExt cx="4300180" cy="54396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40E25A2-680D-446D-AB48-A69CFFA2F9F1}"/>
                </a:ext>
              </a:extLst>
            </p:cNvPr>
            <p:cNvGrpSpPr/>
            <p:nvPr/>
          </p:nvGrpSpPr>
          <p:grpSpPr>
            <a:xfrm>
              <a:off x="3941545" y="3157063"/>
              <a:ext cx="779319" cy="189916"/>
              <a:chOff x="3729037" y="1562101"/>
              <a:chExt cx="857251" cy="252778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E854EBBB-583D-4163-97EE-F9CA45F0F70F}"/>
                  </a:ext>
                </a:extLst>
              </p:cNvPr>
              <p:cNvSpPr/>
              <p:nvPr/>
            </p:nvSpPr>
            <p:spPr>
              <a:xfrm>
                <a:off x="3729037" y="156210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2932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06CA923D-0B55-4235-A07A-2FE98C1D667A}"/>
                  </a:ext>
                </a:extLst>
              </p:cNvPr>
              <p:cNvSpPr/>
              <p:nvPr/>
            </p:nvSpPr>
            <p:spPr>
              <a:xfrm>
                <a:off x="3881437" y="168391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2932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4501056-CB62-4DD5-B064-FE81B3529E47}"/>
                </a:ext>
              </a:extLst>
            </p:cNvPr>
            <p:cNvGrpSpPr/>
            <p:nvPr/>
          </p:nvGrpSpPr>
          <p:grpSpPr>
            <a:xfrm flipH="1" flipV="1">
              <a:off x="7462406" y="3511106"/>
              <a:ext cx="779319" cy="189916"/>
              <a:chOff x="7689994" y="2042381"/>
              <a:chExt cx="857251" cy="252778"/>
            </a:xfrm>
          </p:grpSpPr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C1F4D130-8422-47ED-8729-92B58E16ECE1}"/>
                  </a:ext>
                </a:extLst>
              </p:cNvPr>
              <p:cNvSpPr/>
              <p:nvPr/>
            </p:nvSpPr>
            <p:spPr>
              <a:xfrm>
                <a:off x="7689994" y="204238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535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CEE296E7-58BF-4B96-A7B6-00301B8FB185}"/>
                  </a:ext>
                </a:extLst>
              </p:cNvPr>
              <p:cNvSpPr/>
              <p:nvPr/>
            </p:nvSpPr>
            <p:spPr>
              <a:xfrm>
                <a:off x="7842394" y="216419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535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D1425E7-9CAF-47EF-91C9-C76665449CDE}"/>
                </a:ext>
              </a:extLst>
            </p:cNvPr>
            <p:cNvSpPr/>
            <p:nvPr/>
          </p:nvSpPr>
          <p:spPr>
            <a:xfrm>
              <a:off x="4193067" y="3157062"/>
              <a:ext cx="3820496" cy="543877"/>
            </a:xfrm>
            <a:prstGeom prst="roundRect">
              <a:avLst>
                <a:gd name="adj" fmla="val 50000"/>
              </a:avLst>
            </a:prstGeom>
            <a:gradFill>
              <a:gsLst>
                <a:gs pos="16000">
                  <a:srgbClr val="29323C"/>
                </a:gs>
                <a:gs pos="100000">
                  <a:srgbClr val="535A6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7552C2-F1D3-4E4B-9DA6-8F960ACB597F}"/>
                </a:ext>
              </a:extLst>
            </p:cNvPr>
            <p:cNvSpPr txBox="1"/>
            <p:nvPr/>
          </p:nvSpPr>
          <p:spPr>
            <a:xfrm>
              <a:off x="5303575" y="3217807"/>
              <a:ext cx="16033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20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프로그램 소개</a:t>
              </a:r>
              <a:endParaRPr lang="en-US" altLang="ko-KR" sz="20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0ABDBE0-3B64-4910-BCC0-3E68058B0CC6}"/>
              </a:ext>
            </a:extLst>
          </p:cNvPr>
          <p:cNvSpPr txBox="1"/>
          <p:nvPr/>
        </p:nvSpPr>
        <p:spPr>
          <a:xfrm>
            <a:off x="4252386" y="3706818"/>
            <a:ext cx="3687228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브레이킹 슬라이드는 이전 목차와 다음 목차로 넘어갈 때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 턴 숨을 고르는 슬라이드라고 생각하시면 돼요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F4B365-AEA9-4397-955B-4948826FBD24}"/>
              </a:ext>
            </a:extLst>
          </p:cNvPr>
          <p:cNvSpPr/>
          <p:nvPr/>
        </p:nvSpPr>
        <p:spPr>
          <a:xfrm>
            <a:off x="5159081" y="2652585"/>
            <a:ext cx="137400" cy="137400"/>
          </a:xfrm>
          <a:prstGeom prst="ellipse">
            <a:avLst/>
          </a:prstGeom>
          <a:solidFill>
            <a:srgbClr val="2932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C31263A-60FD-4539-8D24-E8E7325803F2}"/>
              </a:ext>
            </a:extLst>
          </p:cNvPr>
          <p:cNvSpPr/>
          <p:nvPr/>
        </p:nvSpPr>
        <p:spPr>
          <a:xfrm>
            <a:off x="5593190" y="2652585"/>
            <a:ext cx="137400" cy="137400"/>
          </a:xfrm>
          <a:prstGeom prst="ellipse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3070B93-92FC-408A-926A-BD551435BC8E}"/>
              </a:ext>
            </a:extLst>
          </p:cNvPr>
          <p:cNvSpPr/>
          <p:nvPr/>
        </p:nvSpPr>
        <p:spPr>
          <a:xfrm>
            <a:off x="6027299" y="2652585"/>
            <a:ext cx="137400" cy="137400"/>
          </a:xfrm>
          <a:prstGeom prst="ellipse">
            <a:avLst/>
          </a:prstGeom>
          <a:solidFill>
            <a:srgbClr val="2932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FADC7F1-1CFA-4CE1-88DA-7E225B2D939C}"/>
              </a:ext>
            </a:extLst>
          </p:cNvPr>
          <p:cNvSpPr/>
          <p:nvPr/>
        </p:nvSpPr>
        <p:spPr>
          <a:xfrm>
            <a:off x="6461408" y="2652585"/>
            <a:ext cx="137400" cy="137400"/>
          </a:xfrm>
          <a:prstGeom prst="ellipse">
            <a:avLst/>
          </a:prstGeom>
          <a:solidFill>
            <a:srgbClr val="2932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CC52AE0-38F7-4F39-8F4D-BAF467DAEF3C}"/>
              </a:ext>
            </a:extLst>
          </p:cNvPr>
          <p:cNvSpPr/>
          <p:nvPr/>
        </p:nvSpPr>
        <p:spPr>
          <a:xfrm>
            <a:off x="6895519" y="2652585"/>
            <a:ext cx="137400" cy="137400"/>
          </a:xfrm>
          <a:prstGeom prst="ellipse">
            <a:avLst/>
          </a:prstGeom>
          <a:solidFill>
            <a:srgbClr val="2932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3727302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어린이를 위한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꽃키우기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자연학습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6548231" y="925772"/>
            <a:ext cx="5638082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총 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일동안 씨앗을 고르고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이름을 지어주고 햇볕 쬐기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물주기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비료주기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음악듣기 등 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식물이 자라기 위한 환경을 만드는 작업을 수행하며 키워 나가는 방식으로 진행된다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D-12, D-6, D-DAY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서 경험할 수 있는 작은 이벤트와 진행방식은 어린이들로 하여금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식물에 대한 간단한 지식을 습득할 수 있도록 도와준다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BF52A15-E8B9-4836-A8AB-DDB2808FEED7}"/>
              </a:ext>
            </a:extLst>
          </p:cNvPr>
          <p:cNvSpPr/>
          <p:nvPr/>
        </p:nvSpPr>
        <p:spPr>
          <a:xfrm>
            <a:off x="887466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B57DB3-1EBF-42D6-AB67-486ED9FE10F0}"/>
              </a:ext>
            </a:extLst>
          </p:cNvPr>
          <p:cNvSpPr txBox="1"/>
          <p:nvPr/>
        </p:nvSpPr>
        <p:spPr>
          <a:xfrm>
            <a:off x="872950" y="408598"/>
            <a:ext cx="396263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797ADE-5456-4D5E-8B83-E8DC901452DB}"/>
              </a:ext>
            </a:extLst>
          </p:cNvPr>
          <p:cNvSpPr txBox="1"/>
          <p:nvPr/>
        </p:nvSpPr>
        <p:spPr>
          <a:xfrm>
            <a:off x="1303061" y="374743"/>
            <a:ext cx="4003019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 소개 </a:t>
            </a:r>
            <a:r>
              <a:rPr lang="en-US" altLang="ko-KR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– </a:t>
            </a:r>
            <a:r>
              <a:rPr lang="ko-KR" altLang="en-US" sz="16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꽃키우기</a:t>
            </a:r>
            <a:r>
              <a:rPr lang="en-US" altLang="ko-KR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자연학습</a:t>
            </a:r>
            <a:r>
              <a:rPr lang="en-US" altLang="ko-KR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2E7E1725-3D7E-4C47-9A94-BE6781DF0493}"/>
              </a:ext>
            </a:extLst>
          </p:cNvPr>
          <p:cNvSpPr/>
          <p:nvPr/>
        </p:nvSpPr>
        <p:spPr>
          <a:xfrm>
            <a:off x="886256" y="3520110"/>
            <a:ext cx="2016462" cy="2016462"/>
          </a:xfrm>
          <a:prstGeom prst="ellipse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DAE95CE-DCA8-42CB-AB0B-5E61DE7B7A82}"/>
              </a:ext>
            </a:extLst>
          </p:cNvPr>
          <p:cNvSpPr/>
          <p:nvPr/>
        </p:nvSpPr>
        <p:spPr>
          <a:xfrm>
            <a:off x="9289282" y="3520110"/>
            <a:ext cx="2016462" cy="2016462"/>
          </a:xfrm>
          <a:prstGeom prst="ellipse">
            <a:avLst/>
          </a:prstGeom>
          <a:solidFill>
            <a:srgbClr val="067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74D0BE8-471C-4E1A-8C40-2368BC6E1945}"/>
              </a:ext>
            </a:extLst>
          </p:cNvPr>
          <p:cNvCxnSpPr>
            <a:cxnSpLocks/>
          </p:cNvCxnSpPr>
          <p:nvPr/>
        </p:nvCxnSpPr>
        <p:spPr>
          <a:xfrm>
            <a:off x="880960" y="2329659"/>
            <a:ext cx="1908000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DF7F089-5D07-4B5C-839C-2DBFF424C62B}"/>
              </a:ext>
            </a:extLst>
          </p:cNvPr>
          <p:cNvCxnSpPr>
            <a:cxnSpLocks/>
          </p:cNvCxnSpPr>
          <p:nvPr/>
        </p:nvCxnSpPr>
        <p:spPr>
          <a:xfrm>
            <a:off x="3404798" y="2329659"/>
            <a:ext cx="5390065" cy="0"/>
          </a:xfrm>
          <a:prstGeom prst="line">
            <a:avLst/>
          </a:prstGeom>
          <a:ln w="19050" cap="rnd">
            <a:solidFill>
              <a:srgbClr val="4855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D42EB7D-0C3C-413A-94BA-8041419F267C}"/>
              </a:ext>
            </a:extLst>
          </p:cNvPr>
          <p:cNvCxnSpPr>
            <a:cxnSpLocks/>
          </p:cNvCxnSpPr>
          <p:nvPr/>
        </p:nvCxnSpPr>
        <p:spPr>
          <a:xfrm>
            <a:off x="9410700" y="2329659"/>
            <a:ext cx="1906588" cy="0"/>
          </a:xfrm>
          <a:prstGeom prst="line">
            <a:avLst/>
          </a:prstGeom>
          <a:ln w="19050" cap="rnd">
            <a:solidFill>
              <a:srgbClr val="067D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DB7FAB7-3882-45D8-93F9-4DF7BDDA2776}"/>
              </a:ext>
            </a:extLst>
          </p:cNvPr>
          <p:cNvSpPr txBox="1"/>
          <p:nvPr/>
        </p:nvSpPr>
        <p:spPr>
          <a:xfrm>
            <a:off x="777388" y="2392635"/>
            <a:ext cx="851515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시작단계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4157E8-EE9F-4E52-A31C-28D438BE8878}"/>
              </a:ext>
            </a:extLst>
          </p:cNvPr>
          <p:cNvSpPr txBox="1"/>
          <p:nvPr/>
        </p:nvSpPr>
        <p:spPr>
          <a:xfrm>
            <a:off x="765577" y="2702906"/>
            <a:ext cx="1843774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씨앗을 고르고 이름을 </a:t>
            </a:r>
            <a:r>
              <a:rPr lang="ko-KR" altLang="en-US" sz="11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정해줌</a:t>
            </a:r>
            <a:endParaRPr lang="en-US" altLang="ko-KR" sz="11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17B20B-CDBA-48DA-AF38-25174DA83827}"/>
              </a:ext>
            </a:extLst>
          </p:cNvPr>
          <p:cNvSpPr txBox="1"/>
          <p:nvPr/>
        </p:nvSpPr>
        <p:spPr>
          <a:xfrm>
            <a:off x="3310088" y="2392635"/>
            <a:ext cx="851515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중간단계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BD91B0-6E71-41C2-A58B-7C586799907C}"/>
              </a:ext>
            </a:extLst>
          </p:cNvPr>
          <p:cNvSpPr txBox="1"/>
          <p:nvPr/>
        </p:nvSpPr>
        <p:spPr>
          <a:xfrm>
            <a:off x="3298277" y="2702906"/>
            <a:ext cx="3603872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식물이 자라기 위한 환경을 만드는 작업 수행 및 이벤트 진행</a:t>
            </a:r>
            <a:endParaRPr lang="en-US" altLang="ko-KR" sz="11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7AD6D59-55DF-4502-99C4-13FC69DF6D1E}"/>
              </a:ext>
            </a:extLst>
          </p:cNvPr>
          <p:cNvSpPr txBox="1"/>
          <p:nvPr/>
        </p:nvSpPr>
        <p:spPr>
          <a:xfrm>
            <a:off x="9301093" y="2392635"/>
            <a:ext cx="518091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결과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67D6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5E11B1-4A94-4CAA-9651-1C634F130184}"/>
              </a:ext>
            </a:extLst>
          </p:cNvPr>
          <p:cNvSpPr txBox="1"/>
          <p:nvPr/>
        </p:nvSpPr>
        <p:spPr>
          <a:xfrm>
            <a:off x="9289282" y="2702906"/>
            <a:ext cx="1263487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키우기 성공 </a:t>
            </a:r>
            <a:r>
              <a:rPr lang="en-US" altLang="ko-KR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 </a:t>
            </a:r>
            <a:r>
              <a:rPr lang="ko-KR" altLang="en-US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실패</a:t>
            </a:r>
            <a:endParaRPr lang="en-US" altLang="ko-KR" sz="11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67D6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992B9B9A-05F0-4C05-B543-BC95642F800B}"/>
              </a:ext>
            </a:extLst>
          </p:cNvPr>
          <p:cNvSpPr/>
          <p:nvPr/>
        </p:nvSpPr>
        <p:spPr>
          <a:xfrm>
            <a:off x="3272307" y="3520110"/>
            <a:ext cx="2016462" cy="2016462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B4EF0388-2246-44BA-9FAB-27F38E88BEB5}"/>
              </a:ext>
            </a:extLst>
          </p:cNvPr>
          <p:cNvSpPr/>
          <p:nvPr/>
        </p:nvSpPr>
        <p:spPr>
          <a:xfrm>
            <a:off x="5087768" y="3520110"/>
            <a:ext cx="2016462" cy="2016462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D542065-CBF7-435A-AE66-F9F2646F177B}"/>
              </a:ext>
            </a:extLst>
          </p:cNvPr>
          <p:cNvSpPr/>
          <p:nvPr/>
        </p:nvSpPr>
        <p:spPr>
          <a:xfrm>
            <a:off x="6903230" y="3520110"/>
            <a:ext cx="2016462" cy="2016462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1096CE-D88D-408E-BEA3-4C613DA4F3C4}"/>
              </a:ext>
            </a:extLst>
          </p:cNvPr>
          <p:cNvSpPr txBox="1"/>
          <p:nvPr/>
        </p:nvSpPr>
        <p:spPr>
          <a:xfrm>
            <a:off x="1552085" y="4245187"/>
            <a:ext cx="684804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씨앗 </a:t>
            </a:r>
            <a:br>
              <a:rPr lang="en-US" altLang="ko-KR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</a:b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정하기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D28335-72F5-4BB3-BE6E-A844BF37FA89}"/>
              </a:ext>
            </a:extLst>
          </p:cNvPr>
          <p:cNvSpPr txBox="1"/>
          <p:nvPr/>
        </p:nvSpPr>
        <p:spPr>
          <a:xfrm>
            <a:off x="3656264" y="4363681"/>
            <a:ext cx="1271503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환경 작업 수행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87771EE-AF45-4E83-8445-D64E63E5F635}"/>
              </a:ext>
            </a:extLst>
          </p:cNvPr>
          <p:cNvSpPr txBox="1"/>
          <p:nvPr/>
        </p:nvSpPr>
        <p:spPr>
          <a:xfrm>
            <a:off x="5478139" y="4363681"/>
            <a:ext cx="1258678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Event 1, 2, 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B5F960-AB92-4B9E-8066-EB17BD6FEFD8}"/>
              </a:ext>
            </a:extLst>
          </p:cNvPr>
          <p:cNvSpPr txBox="1"/>
          <p:nvPr/>
        </p:nvSpPr>
        <p:spPr>
          <a:xfrm>
            <a:off x="7287187" y="4245187"/>
            <a:ext cx="1271503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간단한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자연 지식 습득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ABF8B98-B17C-4580-9E82-AA5FACE7FC3F}"/>
              </a:ext>
            </a:extLst>
          </p:cNvPr>
          <p:cNvSpPr txBox="1"/>
          <p:nvPr/>
        </p:nvSpPr>
        <p:spPr>
          <a:xfrm>
            <a:off x="10038468" y="4363681"/>
            <a:ext cx="518092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결과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41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3727302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어린이를 위한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꽃키우기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자연학습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6548231" y="925772"/>
            <a:ext cx="5628464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간단한 조작법과 진행방법은 프로그램을 처음 접하는 어린이들에게 부담감을 덜어주며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 제작한 귀엽고 재미있는 이미지와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Gif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어린이들의 흥미를 유발한다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씨앗에 이름을 지어주는 활동으로 어린이들이 프로그램에 애착을 갖게 하고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학습 게임이라는 것을 인지하게 하여 보호자에게 브랜드 이미지를 긍정적이게 설정한다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이는 향후 출시될 관련 프로그램으로의 진입장벽을 낮춰줄 것이다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ACF108-CB16-4E93-833F-518EC206B085}"/>
              </a:ext>
            </a:extLst>
          </p:cNvPr>
          <p:cNvSpPr txBox="1"/>
          <p:nvPr/>
        </p:nvSpPr>
        <p:spPr>
          <a:xfrm>
            <a:off x="2764801" y="3162551"/>
            <a:ext cx="1228221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간단한 조작법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688D705-F271-4CB5-B308-A048A97809AE}"/>
              </a:ext>
            </a:extLst>
          </p:cNvPr>
          <p:cNvGrpSpPr/>
          <p:nvPr/>
        </p:nvGrpSpPr>
        <p:grpSpPr>
          <a:xfrm>
            <a:off x="3317617" y="3665096"/>
            <a:ext cx="122586" cy="35179"/>
            <a:chOff x="7797901" y="4148138"/>
            <a:chExt cx="148330" cy="75410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842817A-A821-4607-8F60-0C782418F9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2066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F1D5603-A479-403B-AF3D-3BF59A237C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7901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8DC1D723-AA39-4356-B8C0-FF0963DF8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402" y="3920943"/>
            <a:ext cx="3234444" cy="59038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EAC0F20-CF7C-4826-B9BF-26E380780D23}"/>
              </a:ext>
            </a:extLst>
          </p:cNvPr>
          <p:cNvSpPr txBox="1"/>
          <p:nvPr/>
        </p:nvSpPr>
        <p:spPr>
          <a:xfrm>
            <a:off x="4481912" y="3162551"/>
            <a:ext cx="1394934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간단한 진행방법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40C59EF-464E-4ADA-AC75-58C35BEE4C69}"/>
              </a:ext>
            </a:extLst>
          </p:cNvPr>
          <p:cNvGrpSpPr/>
          <p:nvPr/>
        </p:nvGrpSpPr>
        <p:grpSpPr>
          <a:xfrm>
            <a:off x="5118084" y="3665096"/>
            <a:ext cx="122586" cy="35179"/>
            <a:chOff x="7797901" y="4148138"/>
            <a:chExt cx="148330" cy="75410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F5B44EC-D9A1-4522-A927-29D4663546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2066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140F7CD-7B8E-4268-A0E0-BC8DFE4020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7901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18F427F-799F-49F5-9323-247B4520A8BE}"/>
              </a:ext>
            </a:extLst>
          </p:cNvPr>
          <p:cNvSpPr txBox="1"/>
          <p:nvPr/>
        </p:nvSpPr>
        <p:spPr>
          <a:xfrm>
            <a:off x="6365736" y="3162551"/>
            <a:ext cx="1228221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귀여운 이미지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FF28A2E-CB19-498A-B1B6-CBBE6F5633A7}"/>
              </a:ext>
            </a:extLst>
          </p:cNvPr>
          <p:cNvGrpSpPr/>
          <p:nvPr/>
        </p:nvGrpSpPr>
        <p:grpSpPr>
          <a:xfrm>
            <a:off x="6918552" y="3665096"/>
            <a:ext cx="122586" cy="35179"/>
            <a:chOff x="7797901" y="4148138"/>
            <a:chExt cx="148330" cy="75410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95E20B6D-D6C5-4464-BFD7-5752E5D3BF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2066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B210E9B-C1A4-429D-A28C-7783188A6B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7901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>
            <a:extLst>
              <a:ext uri="{FF2B5EF4-FFF2-40B4-BE49-F238E27FC236}">
                <a16:creationId xmlns:a16="http://schemas.microsoft.com/office/drawing/2014/main" id="{CC3D536F-DF59-45B9-9A0F-8C2CED0D1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337" y="3920943"/>
            <a:ext cx="1473017" cy="59038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2408822-DD35-4C47-A58D-DBB405A6C5DF}"/>
              </a:ext>
            </a:extLst>
          </p:cNvPr>
          <p:cNvSpPr txBox="1"/>
          <p:nvPr/>
        </p:nvSpPr>
        <p:spPr>
          <a:xfrm>
            <a:off x="8166203" y="3162551"/>
            <a:ext cx="1228221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이름을 </a:t>
            </a:r>
            <a:r>
              <a:rPr lang="ko-KR" altLang="en-US" sz="14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지어줌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C42635C-8E14-483C-A91F-16F93204B7BA}"/>
              </a:ext>
            </a:extLst>
          </p:cNvPr>
          <p:cNvGrpSpPr/>
          <p:nvPr/>
        </p:nvGrpSpPr>
        <p:grpSpPr>
          <a:xfrm>
            <a:off x="8719019" y="3665096"/>
            <a:ext cx="122586" cy="35179"/>
            <a:chOff x="7797901" y="4148138"/>
            <a:chExt cx="148330" cy="75410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FC8B76B-845E-42CC-BB04-2C64F5207E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2066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9D2E306D-25D1-483D-8EE9-E3C87EEA1E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7901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그림 71">
            <a:extLst>
              <a:ext uri="{FF2B5EF4-FFF2-40B4-BE49-F238E27FC236}">
                <a16:creationId xmlns:a16="http://schemas.microsoft.com/office/drawing/2014/main" id="{F003DBC4-7E11-4E0D-8D1A-A73A41A3D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804" y="3920943"/>
            <a:ext cx="1473017" cy="590384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C076DD3-1346-4228-9169-B0F147DAA24C}"/>
              </a:ext>
            </a:extLst>
          </p:cNvPr>
          <p:cNvSpPr txBox="1"/>
          <p:nvPr/>
        </p:nvSpPr>
        <p:spPr>
          <a:xfrm>
            <a:off x="9966670" y="3162551"/>
            <a:ext cx="1228221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학습게임 강조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8DA0399-CE5F-47C4-BAC0-59E301312E79}"/>
              </a:ext>
            </a:extLst>
          </p:cNvPr>
          <p:cNvGrpSpPr/>
          <p:nvPr/>
        </p:nvGrpSpPr>
        <p:grpSpPr>
          <a:xfrm>
            <a:off x="10519486" y="3665096"/>
            <a:ext cx="122586" cy="35179"/>
            <a:chOff x="7797901" y="4148138"/>
            <a:chExt cx="148330" cy="75410"/>
          </a:xfrm>
        </p:grpSpPr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03EC74FB-56D1-4473-ABBA-5BFBB5EAE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2066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27BA462F-11C3-4B47-976B-1DBF123041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7901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그림 84">
            <a:extLst>
              <a:ext uri="{FF2B5EF4-FFF2-40B4-BE49-F238E27FC236}">
                <a16:creationId xmlns:a16="http://schemas.microsoft.com/office/drawing/2014/main" id="{28A060DA-EAD8-4B5D-ADD9-9B58AF6E3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271" y="3920943"/>
            <a:ext cx="1473017" cy="590384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454009B9-A1FB-4347-B5AC-253FF7018771}"/>
              </a:ext>
            </a:extLst>
          </p:cNvPr>
          <p:cNvSpPr txBox="1"/>
          <p:nvPr/>
        </p:nvSpPr>
        <p:spPr>
          <a:xfrm>
            <a:off x="2607550" y="4051475"/>
            <a:ext cx="3191900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낯선 프로그램에 대한 부담감을 덜어준다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667C6AD-03DE-4C9C-8F16-1406F0E91085}"/>
              </a:ext>
            </a:extLst>
          </p:cNvPr>
          <p:cNvSpPr txBox="1"/>
          <p:nvPr/>
        </p:nvSpPr>
        <p:spPr>
          <a:xfrm>
            <a:off x="6532446" y="4051475"/>
            <a:ext cx="894797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흥미 유발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94D4F2-D11E-43DE-AD63-4168C000685B}"/>
              </a:ext>
            </a:extLst>
          </p:cNvPr>
          <p:cNvSpPr txBox="1"/>
          <p:nvPr/>
        </p:nvSpPr>
        <p:spPr>
          <a:xfrm>
            <a:off x="8332910" y="4051475"/>
            <a:ext cx="894797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애착 형성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46126C-6092-46B8-B269-0BF81BA26511}"/>
              </a:ext>
            </a:extLst>
          </p:cNvPr>
          <p:cNvSpPr txBox="1"/>
          <p:nvPr/>
        </p:nvSpPr>
        <p:spPr>
          <a:xfrm>
            <a:off x="10050022" y="4051475"/>
            <a:ext cx="1061509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긍정적 인식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247DF48-681E-4C13-A253-77681FB54823}"/>
              </a:ext>
            </a:extLst>
          </p:cNvPr>
          <p:cNvCxnSpPr>
            <a:cxnSpLocks/>
          </p:cNvCxnSpPr>
          <p:nvPr/>
        </p:nvCxnSpPr>
        <p:spPr>
          <a:xfrm>
            <a:off x="883141" y="2527958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891D69E-5835-4FFB-B60F-5563DFF96892}"/>
              </a:ext>
            </a:extLst>
          </p:cNvPr>
          <p:cNvSpPr txBox="1"/>
          <p:nvPr/>
        </p:nvSpPr>
        <p:spPr>
          <a:xfrm>
            <a:off x="777388" y="2589027"/>
            <a:ext cx="152798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꽃 키우기 프로그램의</a:t>
            </a:r>
            <a:b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</a:b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특징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164552F-2300-4891-94DB-21F82D87C1B6}"/>
              </a:ext>
            </a:extLst>
          </p:cNvPr>
          <p:cNvCxnSpPr>
            <a:cxnSpLocks/>
          </p:cNvCxnSpPr>
          <p:nvPr/>
        </p:nvCxnSpPr>
        <p:spPr>
          <a:xfrm>
            <a:off x="883141" y="3920943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DCEAC73-A75B-43D8-ABA7-1C38DA61C1B0}"/>
              </a:ext>
            </a:extLst>
          </p:cNvPr>
          <p:cNvSpPr txBox="1"/>
          <p:nvPr/>
        </p:nvSpPr>
        <p:spPr>
          <a:xfrm>
            <a:off x="777388" y="3982012"/>
            <a:ext cx="1067921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가져오는 효과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5E75D8B-5188-4BF6-8F44-F73A859DA104}"/>
              </a:ext>
            </a:extLst>
          </p:cNvPr>
          <p:cNvCxnSpPr>
            <a:cxnSpLocks/>
          </p:cNvCxnSpPr>
          <p:nvPr/>
        </p:nvCxnSpPr>
        <p:spPr>
          <a:xfrm>
            <a:off x="878514" y="5073987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0ACE793-5BCC-44AD-ABE9-C299AA31F8A7}"/>
              </a:ext>
            </a:extLst>
          </p:cNvPr>
          <p:cNvSpPr txBox="1"/>
          <p:nvPr/>
        </p:nvSpPr>
        <p:spPr>
          <a:xfrm>
            <a:off x="815639" y="5135056"/>
            <a:ext cx="1067921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궁극적인 효과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F464787-E3F9-4582-859B-53DAEFB1BA69}"/>
              </a:ext>
            </a:extLst>
          </p:cNvPr>
          <p:cNvSpPr/>
          <p:nvPr/>
        </p:nvSpPr>
        <p:spPr>
          <a:xfrm>
            <a:off x="2642402" y="5073987"/>
            <a:ext cx="8674885" cy="1143534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D0AE3B0-7C9A-416D-99AA-EA3B97932CE7}"/>
              </a:ext>
            </a:extLst>
          </p:cNvPr>
          <p:cNvSpPr txBox="1"/>
          <p:nvPr/>
        </p:nvSpPr>
        <p:spPr>
          <a:xfrm>
            <a:off x="4550340" y="5481094"/>
            <a:ext cx="4859023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향후 출시될 관련 프로그램의 진입장벽을 낮춰 줌</a:t>
            </a:r>
            <a:endParaRPr lang="en-US" altLang="ko-KR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2CCDA77-C1D7-4B43-A251-00060658CEF5}"/>
              </a:ext>
            </a:extLst>
          </p:cNvPr>
          <p:cNvSpPr/>
          <p:nvPr/>
        </p:nvSpPr>
        <p:spPr>
          <a:xfrm>
            <a:off x="887466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1214170-A079-42E7-BD22-3D984FD83A5F}"/>
              </a:ext>
            </a:extLst>
          </p:cNvPr>
          <p:cNvSpPr txBox="1"/>
          <p:nvPr/>
        </p:nvSpPr>
        <p:spPr>
          <a:xfrm>
            <a:off x="872950" y="408598"/>
            <a:ext cx="396263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03842A-098C-4E21-887D-0913CC1957E6}"/>
              </a:ext>
            </a:extLst>
          </p:cNvPr>
          <p:cNvSpPr txBox="1"/>
          <p:nvPr/>
        </p:nvSpPr>
        <p:spPr>
          <a:xfrm>
            <a:off x="1303061" y="374743"/>
            <a:ext cx="4003019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 소개 </a:t>
            </a:r>
            <a:r>
              <a:rPr lang="en-US" altLang="ko-KR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– </a:t>
            </a:r>
            <a:r>
              <a:rPr lang="ko-KR" altLang="en-US" sz="16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꽃키우기</a:t>
            </a:r>
            <a:r>
              <a:rPr lang="en-US" altLang="ko-KR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자연학습</a:t>
            </a:r>
            <a:r>
              <a:rPr lang="en-US" altLang="ko-KR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7B141D7C-3D0E-4085-BD22-6CCDC852B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212" y="2375562"/>
            <a:ext cx="798384" cy="798384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E21B55EC-D56B-4F69-83C2-85BB44A1A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57" y="2317472"/>
            <a:ext cx="784964" cy="7849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651F4C-17F8-4772-BBA5-75781E5DC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842" y="2375562"/>
            <a:ext cx="750002" cy="7500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D94533-6F11-47CA-88CD-DE2BF56C52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65" y="2393853"/>
            <a:ext cx="708133" cy="7081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55C998E-2731-44F0-8917-4CBABA2C10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230" y="2333031"/>
            <a:ext cx="986511" cy="9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8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3727302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어린이를 위한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꽃키우기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자연학습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6548231" y="925772"/>
            <a:ext cx="4597734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데이터베이스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관련 이벤트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진행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브랜드 확장을 향후 개발 과제로 삼아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 프로그램에서 상업적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기술적 가치를 더하여 경쟁력을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높일것이다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2CCDA77-C1D7-4B43-A251-00060658CEF5}"/>
              </a:ext>
            </a:extLst>
          </p:cNvPr>
          <p:cNvSpPr/>
          <p:nvPr/>
        </p:nvSpPr>
        <p:spPr>
          <a:xfrm>
            <a:off x="887466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1214170-A079-42E7-BD22-3D984FD83A5F}"/>
              </a:ext>
            </a:extLst>
          </p:cNvPr>
          <p:cNvSpPr txBox="1"/>
          <p:nvPr/>
        </p:nvSpPr>
        <p:spPr>
          <a:xfrm>
            <a:off x="872950" y="408598"/>
            <a:ext cx="396263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03842A-098C-4E21-887D-0913CC1957E6}"/>
              </a:ext>
            </a:extLst>
          </p:cNvPr>
          <p:cNvSpPr txBox="1"/>
          <p:nvPr/>
        </p:nvSpPr>
        <p:spPr>
          <a:xfrm>
            <a:off x="1303061" y="374743"/>
            <a:ext cx="4003019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 소개 </a:t>
            </a:r>
            <a:r>
              <a:rPr lang="en-US" altLang="ko-KR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– </a:t>
            </a:r>
            <a:r>
              <a:rPr lang="ko-KR" altLang="en-US" sz="16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꽃키우기</a:t>
            </a:r>
            <a:r>
              <a:rPr lang="en-US" altLang="ko-KR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자연학습</a:t>
            </a:r>
            <a:r>
              <a:rPr lang="en-US" altLang="ko-KR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E66100-EF8E-4C6E-8EB1-16DCACE235F0}"/>
              </a:ext>
            </a:extLst>
          </p:cNvPr>
          <p:cNvSpPr txBox="1"/>
          <p:nvPr/>
        </p:nvSpPr>
        <p:spPr>
          <a:xfrm>
            <a:off x="479068" y="2884323"/>
            <a:ext cx="3722675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</a:t>
            </a:r>
            <a:r>
              <a:rPr lang="en-US" altLang="ko-KR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FF746B-FD68-4B9B-A1A5-489AEC9FD661}"/>
              </a:ext>
            </a:extLst>
          </p:cNvPr>
          <p:cNvSpPr txBox="1"/>
          <p:nvPr/>
        </p:nvSpPr>
        <p:spPr>
          <a:xfrm>
            <a:off x="754238" y="2985889"/>
            <a:ext cx="2648719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베이스 확장 </a:t>
            </a:r>
            <a:endParaRPr lang="en-US" altLang="ko-KR" sz="2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53A079-9B5B-480E-817B-9AE2DE7DAB28}"/>
              </a:ext>
            </a:extLst>
          </p:cNvPr>
          <p:cNvSpPr txBox="1"/>
          <p:nvPr/>
        </p:nvSpPr>
        <p:spPr>
          <a:xfrm>
            <a:off x="4943031" y="2985889"/>
            <a:ext cx="372267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관련 이벤트 진행 </a:t>
            </a:r>
            <a:endParaRPr lang="en-US" altLang="ko-KR" sz="2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25C8B1-A7AA-46D3-B424-041E01F1C349}"/>
              </a:ext>
            </a:extLst>
          </p:cNvPr>
          <p:cNvSpPr txBox="1"/>
          <p:nvPr/>
        </p:nvSpPr>
        <p:spPr>
          <a:xfrm>
            <a:off x="9130628" y="2996865"/>
            <a:ext cx="372267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브랜드 확장</a:t>
            </a:r>
            <a:endParaRPr lang="en-US" altLang="ko-KR" sz="2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02AC31-99E5-48D9-ACDE-F0600457546C}"/>
              </a:ext>
            </a:extLst>
          </p:cNvPr>
          <p:cNvSpPr txBox="1"/>
          <p:nvPr/>
        </p:nvSpPr>
        <p:spPr>
          <a:xfrm>
            <a:off x="4466398" y="2895298"/>
            <a:ext cx="3722675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</a:t>
            </a:r>
            <a:r>
              <a:rPr lang="en-US" altLang="ko-KR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3D04E6-A364-49C6-95DA-E736EB5EDE2B}"/>
              </a:ext>
            </a:extLst>
          </p:cNvPr>
          <p:cNvSpPr txBox="1"/>
          <p:nvPr/>
        </p:nvSpPr>
        <p:spPr>
          <a:xfrm>
            <a:off x="8304957" y="2884323"/>
            <a:ext cx="3722675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</a:t>
            </a:r>
            <a:r>
              <a:rPr lang="en-US" altLang="ko-KR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9CC897C-A0F4-4C92-8D0A-C7E1F7D9BDA8}"/>
              </a:ext>
            </a:extLst>
          </p:cNvPr>
          <p:cNvSpPr/>
          <p:nvPr/>
        </p:nvSpPr>
        <p:spPr>
          <a:xfrm>
            <a:off x="735819" y="3687620"/>
            <a:ext cx="2667138" cy="2383980"/>
          </a:xfrm>
          <a:prstGeom prst="rect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2CB4D38-4871-4379-ACE3-10D50CF50859}"/>
              </a:ext>
            </a:extLst>
          </p:cNvPr>
          <p:cNvSpPr txBox="1"/>
          <p:nvPr/>
        </p:nvSpPr>
        <p:spPr>
          <a:xfrm>
            <a:off x="884525" y="3914452"/>
            <a:ext cx="2385589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데이터베이스 확장으로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꽃의 종류와 이벤트에 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다양성</a:t>
            </a: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주고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사용자의 정보를 </a:t>
            </a: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저장</a:t>
            </a: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 추가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BA902C3-4CEF-4F05-9970-32CE2A76EEE6}"/>
              </a:ext>
            </a:extLst>
          </p:cNvPr>
          <p:cNvSpPr/>
          <p:nvPr/>
        </p:nvSpPr>
        <p:spPr>
          <a:xfrm>
            <a:off x="4762431" y="3711319"/>
            <a:ext cx="2667137" cy="2383980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E0534C-5F08-4D4E-8986-EA823DEB0285}"/>
              </a:ext>
            </a:extLst>
          </p:cNvPr>
          <p:cNvSpPr txBox="1"/>
          <p:nvPr/>
        </p:nvSpPr>
        <p:spPr>
          <a:xfrm>
            <a:off x="4903204" y="3914452"/>
            <a:ext cx="2436886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브랜드화 또는 병원이나 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어린이 관련 회사에서 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씨앗을 다 키우고 나면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식물의 </a:t>
            </a: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씨앗</a:t>
            </a: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가정으로 보내주는 이벤트 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2C7B765-D2B1-4453-99F7-D085FD932E6F}"/>
              </a:ext>
            </a:extLst>
          </p:cNvPr>
          <p:cNvSpPr/>
          <p:nvPr/>
        </p:nvSpPr>
        <p:spPr>
          <a:xfrm>
            <a:off x="8665706" y="3711319"/>
            <a:ext cx="2667136" cy="2383980"/>
          </a:xfrm>
          <a:prstGeom prst="rect">
            <a:avLst/>
          </a:prstGeom>
          <a:solidFill>
            <a:srgbClr val="067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995E210-420F-4E8B-B5FD-1C992EAE2A48}"/>
              </a:ext>
            </a:extLst>
          </p:cNvPr>
          <p:cNvSpPr txBox="1"/>
          <p:nvPr/>
        </p:nvSpPr>
        <p:spPr>
          <a:xfrm>
            <a:off x="8780831" y="3914452"/>
            <a:ext cx="205537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바다생물 키우기 등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다양한 분야 접목 시켜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프로그램의 영역을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확장해 나감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99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F1300082-0F37-4952-9096-35D217BEA637}"/>
              </a:ext>
            </a:extLst>
          </p:cNvPr>
          <p:cNvGrpSpPr/>
          <p:nvPr/>
        </p:nvGrpSpPr>
        <p:grpSpPr>
          <a:xfrm>
            <a:off x="6190578" y="2207817"/>
            <a:ext cx="2355132" cy="476039"/>
            <a:chOff x="777388" y="2207817"/>
            <a:chExt cx="2355132" cy="47603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D82C5DBE-9024-4430-8984-C72F32B9E703}"/>
                </a:ext>
              </a:extLst>
            </p:cNvPr>
            <p:cNvCxnSpPr>
              <a:cxnSpLocks/>
            </p:cNvCxnSpPr>
            <p:nvPr/>
          </p:nvCxnSpPr>
          <p:spPr>
            <a:xfrm>
              <a:off x="880960" y="2207817"/>
              <a:ext cx="1145684" cy="0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25353D6-0B02-49BC-94D3-B161F59E2CCC}"/>
                </a:ext>
              </a:extLst>
            </p:cNvPr>
            <p:cNvSpPr txBox="1"/>
            <p:nvPr/>
          </p:nvSpPr>
          <p:spPr>
            <a:xfrm>
              <a:off x="777388" y="2354535"/>
              <a:ext cx="2355132" cy="32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67D68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가구배치</a:t>
              </a:r>
              <a:r>
                <a:rPr lang="ko-KR" altLang="en-US" sz="1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를 이용한 심리검사 </a:t>
              </a:r>
              <a:endParaRPr lang="en-US" altLang="ko-KR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DD5F08B-3A12-4E03-A62E-3EBBE5576D4B}"/>
              </a:ext>
            </a:extLst>
          </p:cNvPr>
          <p:cNvCxnSpPr>
            <a:cxnSpLocks/>
          </p:cNvCxnSpPr>
          <p:nvPr/>
        </p:nvCxnSpPr>
        <p:spPr>
          <a:xfrm>
            <a:off x="983309" y="2207817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5797F67-59B4-4F1B-806F-D241E8D08AD0}"/>
              </a:ext>
            </a:extLst>
          </p:cNvPr>
          <p:cNvSpPr txBox="1"/>
          <p:nvPr/>
        </p:nvSpPr>
        <p:spPr>
          <a:xfrm>
            <a:off x="879737" y="2354535"/>
            <a:ext cx="1394934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심리검사에 따른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검사자들의 부담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CBD03A0-C5BD-431D-A895-D8655A9F8F8A}"/>
              </a:ext>
            </a:extLst>
          </p:cNvPr>
          <p:cNvSpPr/>
          <p:nvPr/>
        </p:nvSpPr>
        <p:spPr>
          <a:xfrm>
            <a:off x="983310" y="4778943"/>
            <a:ext cx="1481306" cy="303624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A07625D-B7C7-4F03-88E7-58CE6994A805}"/>
              </a:ext>
            </a:extLst>
          </p:cNvPr>
          <p:cNvSpPr txBox="1"/>
          <p:nvPr/>
        </p:nvSpPr>
        <p:spPr>
          <a:xfrm>
            <a:off x="1143517" y="4783022"/>
            <a:ext cx="1160894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01.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심리적 부담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C6AAA37-9ED3-4810-9054-4E1859E74D4C}"/>
              </a:ext>
            </a:extLst>
          </p:cNvPr>
          <p:cNvSpPr/>
          <p:nvPr/>
        </p:nvSpPr>
        <p:spPr>
          <a:xfrm>
            <a:off x="2687002" y="4778943"/>
            <a:ext cx="1481306" cy="303624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D8CCA5A-821B-4216-8E04-FA01A0479A5A}"/>
              </a:ext>
            </a:extLst>
          </p:cNvPr>
          <p:cNvSpPr txBox="1"/>
          <p:nvPr/>
        </p:nvSpPr>
        <p:spPr>
          <a:xfrm>
            <a:off x="2821654" y="4783022"/>
            <a:ext cx="119295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02.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경제적 부담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098621FB-B69F-404E-B9E9-A60BD5A16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09" y="5302829"/>
            <a:ext cx="4876946" cy="662734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D371EDED-9000-4A25-94DE-16909DB24630}"/>
              </a:ext>
            </a:extLst>
          </p:cNvPr>
          <p:cNvSpPr txBox="1"/>
          <p:nvPr/>
        </p:nvSpPr>
        <p:spPr>
          <a:xfrm>
            <a:off x="2197732" y="5486463"/>
            <a:ext cx="2448107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심리검사를 피하고 미루는 원인이 됨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7338B1-CCE2-42B6-8BE7-AC58DC67AF45}"/>
              </a:ext>
            </a:extLst>
          </p:cNvPr>
          <p:cNvSpPr txBox="1"/>
          <p:nvPr/>
        </p:nvSpPr>
        <p:spPr>
          <a:xfrm>
            <a:off x="772761" y="879151"/>
            <a:ext cx="247054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가구배치로 보는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16000">
                      <a:srgbClr val="067D68"/>
                    </a:gs>
                    <a:gs pos="100000">
                      <a:srgbClr val="50D5B7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심리검사 프로그램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9880E5-3494-490A-9FC4-0CB417A3087F}"/>
              </a:ext>
            </a:extLst>
          </p:cNvPr>
          <p:cNvSpPr txBox="1"/>
          <p:nvPr/>
        </p:nvSpPr>
        <p:spPr>
          <a:xfrm>
            <a:off x="6548231" y="925772"/>
            <a:ext cx="56621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심리검사는 검사자들에게 심리적인 부담 뿐 아니라 경제적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시간적 부담을 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주기도 한다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실제로 검사시간은 기본 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4-5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시간에 비용은 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20-50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만원 선이기 때문에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선뜻 심리검사를 받기가 어렵다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주제를 가구배치로 정한 이유는 사람마다 다르면서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색채와 공간에 대한 심리검사결과를 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한번에 확인할 수 있기 때문이다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52FE6DF-AB2A-470B-80E8-49B52D4147C3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90C4F7-439A-4C47-A1ED-83BC93F5AE84}"/>
              </a:ext>
            </a:extLst>
          </p:cNvPr>
          <p:cNvSpPr txBox="1"/>
          <p:nvPr/>
        </p:nvSpPr>
        <p:spPr>
          <a:xfrm>
            <a:off x="863290" y="408598"/>
            <a:ext cx="39786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54C1EF-F95D-42CD-945B-E8FC626CB0EF}"/>
              </a:ext>
            </a:extLst>
          </p:cNvPr>
          <p:cNvSpPr txBox="1"/>
          <p:nvPr/>
        </p:nvSpPr>
        <p:spPr>
          <a:xfrm>
            <a:off x="1294202" y="374743"/>
            <a:ext cx="4575291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 소개 </a:t>
            </a:r>
            <a:r>
              <a:rPr lang="en-US" altLang="ko-KR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– </a:t>
            </a: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가구배치로 보는 심리검사 프로그램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4E464D-AE91-49B6-A56E-59C6D744D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51" y="3238732"/>
            <a:ext cx="1281014" cy="12810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41B3AB-15E9-4BA3-A838-846C58A40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343" y="3302253"/>
            <a:ext cx="1281015" cy="12810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A99C0A-E4CA-4503-B04E-6903F7B42D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187" y="3421525"/>
            <a:ext cx="1174231" cy="11742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FAC834-704A-4BE9-8F12-CDF7E142E3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31" y="3195607"/>
            <a:ext cx="1957075" cy="1957075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B3641C-0EB7-4992-A070-EF5935C4DE8F}"/>
              </a:ext>
            </a:extLst>
          </p:cNvPr>
          <p:cNvSpPr/>
          <p:nvPr/>
        </p:nvSpPr>
        <p:spPr>
          <a:xfrm>
            <a:off x="4388187" y="4778943"/>
            <a:ext cx="1481306" cy="303624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502908-9ABA-477A-A430-F3F6BD8A0E39}"/>
              </a:ext>
            </a:extLst>
          </p:cNvPr>
          <p:cNvSpPr txBox="1"/>
          <p:nvPr/>
        </p:nvSpPr>
        <p:spPr>
          <a:xfrm>
            <a:off x="4532362" y="4783022"/>
            <a:ext cx="119295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03.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시간적 부담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4D2FC15-100B-45C3-AA9D-289E83039DDA}"/>
              </a:ext>
            </a:extLst>
          </p:cNvPr>
          <p:cNvSpPr/>
          <p:nvPr/>
        </p:nvSpPr>
        <p:spPr>
          <a:xfrm>
            <a:off x="8629692" y="3195607"/>
            <a:ext cx="2813008" cy="1886960"/>
          </a:xfrm>
          <a:prstGeom prst="rect">
            <a:avLst/>
          </a:prstGeom>
          <a:solidFill>
            <a:srgbClr val="29323C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BE35A6B-B5D5-4034-B706-F2305731D01B}"/>
              </a:ext>
            </a:extLst>
          </p:cNvPr>
          <p:cNvSpPr txBox="1"/>
          <p:nvPr/>
        </p:nvSpPr>
        <p:spPr>
          <a:xfrm>
            <a:off x="8739536" y="3421525"/>
            <a:ext cx="2749471" cy="151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사람마다 다르다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색채와 위치에 대한 검사를 </a:t>
            </a:r>
            <a:br>
              <a:rPr lang="en-US" altLang="ko-KR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</a:b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한번에 진행할 수 있다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관련 논문이 존재한다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(</a:t>
            </a: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거주자의 성격 유형별 가구배치의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선호 특성에 관한 연구</a:t>
            </a:r>
            <a:r>
              <a:rPr lang="en-US" altLang="ko-KR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629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2256</Words>
  <Application>Microsoft Office PowerPoint</Application>
  <PresentationFormat>와이드스크린</PresentationFormat>
  <Paragraphs>464</Paragraphs>
  <Slides>29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G마켓 산스 Bold</vt:lpstr>
      <vt:lpstr>G마켓 산스 Medium</vt:lpstr>
      <vt:lpstr>Nanum Gothic</vt:lpstr>
      <vt:lpstr>Malgun Gothic</vt:lpstr>
      <vt:lpstr>Malgun Gothic</vt:lpstr>
      <vt:lpstr>함초롬돋움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문 다솔</cp:lastModifiedBy>
  <cp:revision>24</cp:revision>
  <dcterms:created xsi:type="dcterms:W3CDTF">2019-11-16T09:55:32Z</dcterms:created>
  <dcterms:modified xsi:type="dcterms:W3CDTF">2019-11-27T20:52:09Z</dcterms:modified>
</cp:coreProperties>
</file>