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8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80" userDrawn="1">
          <p15:clr>
            <a:srgbClr val="A4A3A4"/>
          </p15:clr>
        </p15:guide>
        <p15:guide id="1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3175"/>
  </p:normalViewPr>
  <p:slideViewPr>
    <p:cSldViewPr snapToGrid="0" snapToObjects="1">
      <p:cViewPr varScale="1">
        <p:scale>
          <a:sx n="106" d="100"/>
          <a:sy n="106" d="100"/>
        </p:scale>
        <p:origin x="1074" y="102"/>
      </p:cViewPr>
      <p:guideLst>
        <p:guide orient="horz" pos="218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10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606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이외에 따로 필요한 설명을 브레이킹 슬라이드에서 진행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68370" y="746125"/>
            <a:ext cx="5255895" cy="5365750"/>
          </a:xfrm>
          <a:prstGeom prst="rect">
            <a:avLst/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ㅜ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84015" y="1398270"/>
            <a:ext cx="3823970" cy="406209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8" name="TextBox 407"/>
          <p:cNvSpPr txBox="1"/>
          <p:nvPr/>
        </p:nvSpPr>
        <p:spPr>
          <a:xfrm>
            <a:off x="4842510" y="2921635"/>
            <a:ext cx="2487930" cy="295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클러스터링</a:t>
            </a:r>
            <a:r>
              <a:rPr 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(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기술이름</a:t>
            </a: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)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을 이용한</a:t>
            </a:r>
            <a:endParaRPr lang="en-US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</p:txBody>
      </p:sp>
      <p:pic>
        <p:nvPicPr>
          <p:cNvPr id="411" name="그림 4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2060" y="657860"/>
            <a:ext cx="2084705" cy="2078990"/>
          </a:xfrm>
          <a:prstGeom prst="rect">
            <a:avLst/>
          </a:prstGeom>
        </p:spPr>
      </p:pic>
      <p:sp>
        <p:nvSpPr>
          <p:cNvPr id="412" name="TextBox 411"/>
          <p:cNvSpPr txBox="1"/>
          <p:nvPr/>
        </p:nvSpPr>
        <p:spPr>
          <a:xfrm>
            <a:off x="4451985" y="3239770"/>
            <a:ext cx="3278505" cy="1149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ko-KR" altLang="en-US" sz="42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TTF Bold"/>
                <a:ea typeface="G마켓 산스 TTF Bold"/>
              </a:rPr>
              <a:t>로르샤흐 검사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36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TTF Bold"/>
                <a:ea typeface="G마켓 산스 TTF Bold"/>
              </a:rPr>
              <a:t>프로그램</a:t>
            </a:r>
          </a:p>
        </p:txBody>
      </p:sp>
      <p:cxnSp>
        <p:nvCxnSpPr>
          <p:cNvPr id="414" name="직선 연결선 413"/>
          <p:cNvCxnSpPr/>
          <p:nvPr/>
        </p:nvCxnSpPr>
        <p:spPr>
          <a:xfrm flipV="1">
            <a:off x="5783580" y="4437380"/>
            <a:ext cx="625475" cy="1905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5350510" y="4535805"/>
            <a:ext cx="1491615" cy="8121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NanumGothic" charset="0"/>
                <a:ea typeface="G마켓 산스 TTF Medium" charset="0"/>
              </a:rPr>
              <a:t>201495004 </a:t>
            </a: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TTF Medium" charset="0"/>
                <a:ea typeface="G마켓 산스 TTF Medium" charset="0"/>
              </a:rPr>
              <a:t>권우주</a:t>
            </a:r>
            <a:endParaRPr lang="ko-KR" altLang="en-US" sz="12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TTF Medium" charset="0"/>
              <a:ea typeface="G마켓 산스 TTF Medium" charset="0"/>
            </a:endParaRPr>
          </a:p>
          <a:p>
            <a:pPr marL="0" indent="0" algn="ctr" defTabSz="91440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TTF Medium" charset="0"/>
                <a:ea typeface="G마켓 산스 TTF Medium" charset="0"/>
              </a:rPr>
              <a:t>201464026 오진영</a:t>
            </a:r>
            <a:endParaRPr lang="ko-KR" altLang="en-US" sz="12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TTF Medium" charset="0"/>
              <a:ea typeface="G마켓 산스 TTF Medium" charset="0"/>
            </a:endParaRPr>
          </a:p>
          <a:p>
            <a:pPr marL="0" indent="0" algn="ctr" defTabSz="91440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4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G마켓 산스 TTF Medium" charset="0"/>
                <a:ea typeface="G마켓 산스 TTF Medium" charset="0"/>
              </a:rPr>
              <a:t>201759036 문다솔</a:t>
            </a:r>
            <a:endParaRPr lang="ko-KR" altLang="en-US" sz="12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G마켓 산스 TTF Medium" charset="0"/>
              <a:ea typeface="G마켓 산스 TTF Medium" charset="0"/>
            </a:endParaRPr>
          </a:p>
        </p:txBody>
      </p:sp>
      <p:grpSp>
        <p:nvGrpSpPr>
          <p:cNvPr id="436" name="그룹 435"/>
          <p:cNvGrpSpPr/>
          <p:nvPr/>
        </p:nvGrpSpPr>
        <p:grpSpPr>
          <a:xfrm>
            <a:off x="7941310" y="915670"/>
            <a:ext cx="549275" cy="709295"/>
            <a:chOff x="7941310" y="915670"/>
            <a:chExt cx="549275" cy="709295"/>
          </a:xfrm>
        </p:grpSpPr>
        <p:sp>
          <p:nvSpPr>
            <p:cNvPr id="417" name="타원 416"/>
            <p:cNvSpPr/>
            <p:nvPr/>
          </p:nvSpPr>
          <p:spPr>
            <a:xfrm>
              <a:off x="8143240" y="1526540"/>
              <a:ext cx="98425" cy="98425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8" name="타원 417"/>
            <p:cNvSpPr/>
            <p:nvPr/>
          </p:nvSpPr>
          <p:spPr>
            <a:xfrm>
              <a:off x="7941310" y="1099820"/>
              <a:ext cx="64135" cy="64135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9" name="타원 418"/>
            <p:cNvSpPr/>
            <p:nvPr/>
          </p:nvSpPr>
          <p:spPr>
            <a:xfrm>
              <a:off x="8380095" y="1398270"/>
              <a:ext cx="74930" cy="74930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0" name="타원 419"/>
            <p:cNvSpPr/>
            <p:nvPr/>
          </p:nvSpPr>
          <p:spPr>
            <a:xfrm>
              <a:off x="8184515" y="1233805"/>
              <a:ext cx="98425" cy="98425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1" name="타원 420"/>
            <p:cNvSpPr/>
            <p:nvPr/>
          </p:nvSpPr>
          <p:spPr>
            <a:xfrm>
              <a:off x="8143240" y="915670"/>
              <a:ext cx="74930" cy="74930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2" name="타원 431"/>
            <p:cNvSpPr/>
            <p:nvPr/>
          </p:nvSpPr>
          <p:spPr>
            <a:xfrm>
              <a:off x="8444865" y="1099820"/>
              <a:ext cx="45720" cy="45720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35327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심리검사란 </a:t>
            </a:r>
            <a:r>
              <a:rPr lang="en-US" altLang="ko-KR" sz="1900" dirty="0"/>
              <a:t>-7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70C346-8AF7-4C7A-A808-735A15CE968E}"/>
              </a:ext>
            </a:extLst>
          </p:cNvPr>
          <p:cNvSpPr/>
          <p:nvPr/>
        </p:nvSpPr>
        <p:spPr>
          <a:xfrm>
            <a:off x="485186" y="810806"/>
            <a:ext cx="858159" cy="858159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심리적</a:t>
            </a:r>
            <a:br>
              <a:rPr lang="en-US" altLang="ko-KR" sz="1100" dirty="0">
                <a:solidFill>
                  <a:schemeClr val="dk1"/>
                </a:solidFill>
              </a:rPr>
            </a:br>
            <a:r>
              <a:rPr lang="ko-KR" altLang="en-US" sz="1100" dirty="0">
                <a:solidFill>
                  <a:schemeClr val="dk1"/>
                </a:solidFill>
              </a:rPr>
              <a:t>속성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3AAEE2-9134-4717-AA5D-D33812891E19}"/>
              </a:ext>
            </a:extLst>
          </p:cNvPr>
          <p:cNvSpPr txBox="1"/>
          <p:nvPr/>
        </p:nvSpPr>
        <p:spPr>
          <a:xfrm>
            <a:off x="1350782" y="938045"/>
            <a:ext cx="20601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을 측정하는 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2689F6-E2D2-427F-8205-F334693AF8D1}"/>
              </a:ext>
            </a:extLst>
          </p:cNvPr>
          <p:cNvSpPr txBox="1"/>
          <p:nvPr/>
        </p:nvSpPr>
        <p:spPr>
          <a:xfrm>
            <a:off x="698932" y="1766137"/>
            <a:ext cx="197522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구성개념을 만듦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BADE4F-8C08-46B5-9B74-CE0151A2674B}"/>
              </a:ext>
            </a:extLst>
          </p:cNvPr>
          <p:cNvSpPr txBox="1"/>
          <p:nvPr/>
        </p:nvSpPr>
        <p:spPr>
          <a:xfrm>
            <a:off x="698932" y="2167116"/>
            <a:ext cx="11381642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–"/>
              <a:defRPr/>
            </a:pPr>
            <a:r>
              <a:rPr lang="ko-KR" altLang="en-US" sz="1900" dirty="0"/>
              <a:t>눈에 보이지 않는 </a:t>
            </a:r>
            <a:r>
              <a:rPr lang="en-US" altLang="ko-KR" sz="1900" dirty="0"/>
              <a:t>‘</a:t>
            </a:r>
            <a:r>
              <a:rPr lang="ko-KR" altLang="en-US" sz="1900" dirty="0"/>
              <a:t>행복</a:t>
            </a:r>
            <a:r>
              <a:rPr lang="en-US" altLang="ko-KR" sz="1900" dirty="0"/>
              <a:t>’</a:t>
            </a:r>
            <a:r>
              <a:rPr lang="ko-KR" altLang="en-US" sz="1900" dirty="0"/>
              <a:t>을 측정한다고 할 때 과학적 관점에서 </a:t>
            </a:r>
            <a:r>
              <a:rPr lang="en-US" altLang="ko-KR" sz="1900" dirty="0"/>
              <a:t>‘</a:t>
            </a:r>
            <a:r>
              <a:rPr lang="ko-KR" altLang="en-US" sz="1900" dirty="0"/>
              <a:t>행복</a:t>
            </a:r>
            <a:r>
              <a:rPr lang="en-US" altLang="ko-KR" sz="1900" dirty="0"/>
              <a:t>’</a:t>
            </a:r>
            <a:r>
              <a:rPr lang="ko-KR" altLang="en-US" sz="1900" dirty="0"/>
              <a:t>이라 부를 수 있는 관찰 가능한</a:t>
            </a:r>
            <a:br>
              <a:rPr lang="en-US" altLang="ko-KR" sz="1900" dirty="0"/>
            </a:br>
            <a:r>
              <a:rPr lang="ko-KR" altLang="en-US" sz="1900" dirty="0"/>
              <a:t>행동</a:t>
            </a:r>
            <a:r>
              <a:rPr lang="en-US" altLang="ko-KR" sz="1900" dirty="0"/>
              <a:t>, </a:t>
            </a:r>
            <a:r>
              <a:rPr lang="ko-KR" altLang="en-US" sz="1900" dirty="0"/>
              <a:t>정서</a:t>
            </a:r>
            <a:r>
              <a:rPr lang="en-US" altLang="ko-KR" sz="1900" dirty="0"/>
              <a:t>, </a:t>
            </a:r>
            <a:r>
              <a:rPr lang="ko-KR" altLang="en-US" sz="1900" dirty="0"/>
              <a:t>태도의 집합이 있음</a:t>
            </a:r>
            <a:r>
              <a:rPr lang="en-US" altLang="ko-KR" sz="1900" dirty="0"/>
              <a:t>. </a:t>
            </a:r>
            <a:r>
              <a:rPr lang="ko-KR" altLang="en-US" sz="1900" dirty="0"/>
              <a:t>이 집합을 구성개념이라고 함 </a:t>
            </a:r>
            <a:r>
              <a:rPr lang="en-US" altLang="ko-KR" sz="1900" dirty="0"/>
              <a:t>ex)</a:t>
            </a:r>
            <a:r>
              <a:rPr lang="ko-KR" altLang="en-US" sz="1900" dirty="0"/>
              <a:t>웃음의 크기</a:t>
            </a:r>
            <a:r>
              <a:rPr lang="en-US" altLang="ko-KR" sz="1900" dirty="0"/>
              <a:t>, </a:t>
            </a:r>
            <a:r>
              <a:rPr lang="ko-KR" altLang="en-US" sz="1900" dirty="0"/>
              <a:t>표정 등</a:t>
            </a:r>
            <a:endParaRPr lang="en-US" altLang="ko-KR" sz="1900" dirty="0"/>
          </a:p>
          <a:p>
            <a:pPr marL="342900" indent="-342900">
              <a:buFont typeface="맑은 고딕" panose="020B0503020000020004" pitchFamily="50" charset="-127"/>
              <a:buChar char="–"/>
              <a:defRPr/>
            </a:pPr>
            <a:r>
              <a:rPr lang="ko-KR" altLang="en-US" sz="1900" dirty="0"/>
              <a:t>구성개념은 수량화 할 수 있으며 구별이 되는 성격이나 속성의 집단으로 측정이 가능한 여러 측면을</a:t>
            </a:r>
            <a:br>
              <a:rPr lang="en-US" altLang="ko-KR" sz="1900" dirty="0"/>
            </a:br>
            <a:r>
              <a:rPr lang="ko-KR" altLang="en-US" sz="1900" dirty="0"/>
              <a:t>가지고 있는 가설적인 추상개념임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4F473C-1B68-4EA2-BAD4-EF4CF6B18707}"/>
              </a:ext>
            </a:extLst>
          </p:cNvPr>
          <p:cNvSpPr txBox="1"/>
          <p:nvPr/>
        </p:nvSpPr>
        <p:spPr>
          <a:xfrm>
            <a:off x="698932" y="3676418"/>
            <a:ext cx="442300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구성개념에서 다룰 조작적 정의를 내림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FC9817-4625-46DE-AD00-8472C8D32815}"/>
              </a:ext>
            </a:extLst>
          </p:cNvPr>
          <p:cNvSpPr txBox="1"/>
          <p:nvPr/>
        </p:nvSpPr>
        <p:spPr>
          <a:xfrm>
            <a:off x="698932" y="4077397"/>
            <a:ext cx="8961107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–"/>
              <a:defRPr/>
            </a:pPr>
            <a:r>
              <a:rPr lang="ko-KR" altLang="en-US" sz="1900" dirty="0"/>
              <a:t>어떠한 개념을 과학적으로 정의하는 방식 </a:t>
            </a:r>
            <a:r>
              <a:rPr lang="en-US" altLang="ko-KR" sz="1900" dirty="0"/>
              <a:t>ex) </a:t>
            </a:r>
            <a:r>
              <a:rPr lang="ko-KR" altLang="en-US" sz="1900" dirty="0"/>
              <a:t>웃음의 크기를 </a:t>
            </a:r>
            <a:r>
              <a:rPr lang="en-US" altLang="ko-KR" sz="1900" dirty="0"/>
              <a:t>(</a:t>
            </a:r>
            <a:r>
              <a:rPr lang="ko-KR" altLang="en-US" sz="1900" dirty="0"/>
              <a:t>소리</a:t>
            </a:r>
            <a:r>
              <a:rPr lang="en-US" altLang="ko-KR" sz="1900" dirty="0"/>
              <a:t>)</a:t>
            </a:r>
            <a:r>
              <a:rPr lang="en-US" altLang="ko-KR" sz="1900" dirty="0" err="1"/>
              <a:t>db</a:t>
            </a:r>
            <a:r>
              <a:rPr lang="ko-KR" altLang="en-US" sz="1900" dirty="0"/>
              <a:t>로 측정 </a:t>
            </a:r>
            <a:br>
              <a:rPr lang="en-US" altLang="ko-KR" sz="1900" dirty="0"/>
            </a:br>
            <a:r>
              <a:rPr lang="en-US" altLang="ko-KR" sz="1900" dirty="0"/>
              <a:t>-&gt;</a:t>
            </a:r>
            <a:r>
              <a:rPr lang="ko-KR" altLang="en-US" sz="1900" dirty="0"/>
              <a:t>눈에 보이지 않는 크기를 시각화 함</a:t>
            </a:r>
            <a:endParaRPr lang="en-US" altLang="ko-KR" sz="1900" dirty="0"/>
          </a:p>
          <a:p>
            <a:pPr marL="342900" indent="-342900">
              <a:buFont typeface="맑은 고딕" panose="020B0503020000020004" pitchFamily="50" charset="-127"/>
              <a:buChar char="–"/>
              <a:defRPr/>
            </a:pPr>
            <a:r>
              <a:rPr lang="ko-KR" altLang="en-US" sz="1900" dirty="0"/>
              <a:t>특정 상황에서 보이는 행동 유형에 따른 특징화 결정 과정</a:t>
            </a:r>
            <a:endParaRPr lang="en-US" altLang="ko-KR" sz="1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575F2D-322D-46FA-BF05-4E91A7C5DE02}"/>
              </a:ext>
            </a:extLst>
          </p:cNvPr>
          <p:cNvSpPr txBox="1"/>
          <p:nvPr/>
        </p:nvSpPr>
        <p:spPr>
          <a:xfrm>
            <a:off x="698932" y="5524593"/>
            <a:ext cx="1064746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심리적 속성을 측정한다 </a:t>
            </a:r>
            <a:r>
              <a:rPr lang="en-US" altLang="ko-KR" sz="1900" dirty="0"/>
              <a:t>== </a:t>
            </a:r>
            <a:r>
              <a:rPr lang="ko-KR" altLang="en-US" sz="1900" dirty="0"/>
              <a:t>검사를 사용해서 측정 대상이  심리적 속성과 관련된 행동을 얼마나</a:t>
            </a:r>
            <a:endParaRPr lang="en-US" altLang="ko-KR" sz="1900" dirty="0"/>
          </a:p>
          <a:p>
            <a:pPr>
              <a:defRPr/>
            </a:pPr>
            <a:r>
              <a:rPr lang="ko-KR" altLang="en-US" sz="1900" dirty="0"/>
              <a:t>많이 보이는지 숫자로 나타낸다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99DB64-6C26-44A8-87E2-F5FE849D9C9E}"/>
              </a:ext>
            </a:extLst>
          </p:cNvPr>
          <p:cNvSpPr/>
          <p:nvPr/>
        </p:nvSpPr>
        <p:spPr>
          <a:xfrm>
            <a:off x="2349080" y="284473"/>
            <a:ext cx="6890370" cy="5794217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여기서 사용되는 클러스터링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구성개념을 측정함으로 유사행동을 하나로 묶어서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하나의 이름으로 분류할 수 있고 범주화 과정을 통해서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수많은 행동들을 각각 해석해야 하는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혼란스러움을 피할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17747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2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2942649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로르샤흐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로샤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 테스트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43823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 err="1"/>
              <a:t>로샤</a:t>
            </a:r>
            <a:r>
              <a:rPr lang="ko-KR" altLang="en-US" sz="1900" dirty="0"/>
              <a:t> 테스트 </a:t>
            </a:r>
            <a:r>
              <a:rPr lang="en-US" altLang="ko-KR" sz="1900" dirty="0"/>
              <a:t>-1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3DCE95-ACD3-48C1-8302-CDE9ECE35F5D}"/>
              </a:ext>
            </a:extLst>
          </p:cNvPr>
          <p:cNvSpPr/>
          <p:nvPr/>
        </p:nvSpPr>
        <p:spPr>
          <a:xfrm>
            <a:off x="344905" y="1327502"/>
            <a:ext cx="2372996" cy="10844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137B87-9251-4320-8598-1C2BC2766C4F}"/>
              </a:ext>
            </a:extLst>
          </p:cNvPr>
          <p:cNvSpPr/>
          <p:nvPr/>
        </p:nvSpPr>
        <p:spPr>
          <a:xfrm>
            <a:off x="3090214" y="894250"/>
            <a:ext cx="894819" cy="7435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객관적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BCD154-48F9-47C0-B847-0B0BF5CC5489}"/>
              </a:ext>
            </a:extLst>
          </p:cNvPr>
          <p:cNvSpPr/>
          <p:nvPr/>
        </p:nvSpPr>
        <p:spPr>
          <a:xfrm>
            <a:off x="3090214" y="1970963"/>
            <a:ext cx="894819" cy="7435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투사적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9A99FEC-B450-4753-9366-CBAD16C37C0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2717901" y="1266042"/>
            <a:ext cx="372313" cy="60367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825BF5A-D17D-45E4-A1C4-07F1DFD1AA4D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2717901" y="1869719"/>
            <a:ext cx="372313" cy="47303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A1C8FF-F1D3-42FF-ADA1-32E55B3A5B1C}"/>
              </a:ext>
            </a:extLst>
          </p:cNvPr>
          <p:cNvSpPr/>
          <p:nvPr/>
        </p:nvSpPr>
        <p:spPr>
          <a:xfrm>
            <a:off x="4357346" y="1126135"/>
            <a:ext cx="894819" cy="7435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BGT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F44BE92-6CB9-4FF1-8260-375CA8CC697C}"/>
              </a:ext>
            </a:extLst>
          </p:cNvPr>
          <p:cNvSpPr/>
          <p:nvPr/>
        </p:nvSpPr>
        <p:spPr>
          <a:xfrm>
            <a:off x="4357346" y="1975873"/>
            <a:ext cx="894819" cy="7435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HTP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C8E1CAE-A456-455D-AA50-A375D91043BD}"/>
              </a:ext>
            </a:extLst>
          </p:cNvPr>
          <p:cNvCxnSpPr>
            <a:cxnSpLocks/>
            <a:stCxn id="32" idx="3"/>
            <a:endCxn id="66" idx="1"/>
          </p:cNvCxnSpPr>
          <p:nvPr/>
        </p:nvCxnSpPr>
        <p:spPr>
          <a:xfrm flipV="1">
            <a:off x="3985033" y="1497927"/>
            <a:ext cx="372313" cy="84482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1704289-C89E-4CC7-AE8C-A3D6F9825308}"/>
              </a:ext>
            </a:extLst>
          </p:cNvPr>
          <p:cNvCxnSpPr>
            <a:cxnSpLocks/>
            <a:stCxn id="32" idx="3"/>
            <a:endCxn id="67" idx="1"/>
          </p:cNvCxnSpPr>
          <p:nvPr/>
        </p:nvCxnSpPr>
        <p:spPr>
          <a:xfrm>
            <a:off x="3985033" y="2342755"/>
            <a:ext cx="372313" cy="491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C847A10-E0BC-4ADF-A8A6-8A8DEA6AB1EA}"/>
              </a:ext>
            </a:extLst>
          </p:cNvPr>
          <p:cNvSpPr/>
          <p:nvPr/>
        </p:nvSpPr>
        <p:spPr>
          <a:xfrm>
            <a:off x="4357345" y="2825611"/>
            <a:ext cx="894819" cy="7435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schemeClr val="dk1"/>
                </a:solidFill>
              </a:rPr>
              <a:t>로샤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B8FF203-58C1-4A33-9A9A-9DD8DF31295A}"/>
              </a:ext>
            </a:extLst>
          </p:cNvPr>
          <p:cNvCxnSpPr>
            <a:cxnSpLocks/>
            <a:stCxn id="32" idx="3"/>
            <a:endCxn id="72" idx="1"/>
          </p:cNvCxnSpPr>
          <p:nvPr/>
        </p:nvCxnSpPr>
        <p:spPr>
          <a:xfrm>
            <a:off x="3985033" y="2342755"/>
            <a:ext cx="372312" cy="85464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A2B7D61-BFB8-4CD3-AA98-14E275F65278}"/>
              </a:ext>
            </a:extLst>
          </p:cNvPr>
          <p:cNvSpPr/>
          <p:nvPr/>
        </p:nvSpPr>
        <p:spPr>
          <a:xfrm>
            <a:off x="5252165" y="1126135"/>
            <a:ext cx="6492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뇌손상이나 시각운동 </a:t>
            </a:r>
            <a:r>
              <a:rPr lang="ko-KR" altLang="en-US" sz="1400" dirty="0" err="1"/>
              <a:t>협응에</a:t>
            </a:r>
            <a:r>
              <a:rPr lang="ko-KR" altLang="en-US" sz="1400" dirty="0"/>
              <a:t> 대한 발달적 평가 외에 성격평가를 위해서도 사용</a:t>
            </a:r>
            <a:endParaRPr lang="en-US" altLang="ko-KR" sz="1400" dirty="0"/>
          </a:p>
          <a:p>
            <a:r>
              <a:rPr lang="en-US" altLang="ko-KR" sz="1400" dirty="0"/>
              <a:t>9</a:t>
            </a:r>
            <a:r>
              <a:rPr lang="ko-KR" altLang="en-US" sz="1400" dirty="0"/>
              <a:t>장의 도형사진을 이용하여 도형에 변화를 주어 평가함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651C6E3-74BC-48FE-8938-B448E3AB6108}"/>
              </a:ext>
            </a:extLst>
          </p:cNvPr>
          <p:cNvSpPr/>
          <p:nvPr/>
        </p:nvSpPr>
        <p:spPr>
          <a:xfrm>
            <a:off x="5252165" y="2081144"/>
            <a:ext cx="5836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질병의 결과를 잘 파악하고 가족관계에 따른 문제를 이해할 수 있게 함</a:t>
            </a:r>
            <a:endParaRPr lang="en-US" altLang="ko-KR" sz="1400" dirty="0"/>
          </a:p>
          <a:p>
            <a:r>
              <a:rPr lang="ko-KR" altLang="en-US" sz="1400" dirty="0"/>
              <a:t>집</a:t>
            </a:r>
            <a:r>
              <a:rPr lang="en-US" altLang="ko-KR" sz="1400" dirty="0"/>
              <a:t>,</a:t>
            </a:r>
            <a:r>
              <a:rPr lang="ko-KR" altLang="en-US" sz="1400" dirty="0"/>
              <a:t> 나무</a:t>
            </a:r>
            <a:r>
              <a:rPr lang="en-US" altLang="ko-KR" sz="1400" dirty="0"/>
              <a:t>, </a:t>
            </a:r>
            <a:r>
              <a:rPr lang="ko-KR" altLang="en-US" sz="1400" dirty="0"/>
              <a:t>사람을 자유롭게 그리도록 하는 </a:t>
            </a:r>
            <a:r>
              <a:rPr lang="ko-KR" altLang="en-US" sz="1400" dirty="0" err="1"/>
              <a:t>투사법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F35B3BE-D2DA-47F2-8739-BE37A8ABAB30}"/>
              </a:ext>
            </a:extLst>
          </p:cNvPr>
          <p:cNvSpPr/>
          <p:nvPr/>
        </p:nvSpPr>
        <p:spPr>
          <a:xfrm>
            <a:off x="5252165" y="2930882"/>
            <a:ext cx="6814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수검자의 전반적인 성격구조인 어떤 성격의 특성과 욕구</a:t>
            </a:r>
            <a:r>
              <a:rPr lang="en-US" altLang="ko-KR" sz="1400" dirty="0"/>
              <a:t>, </a:t>
            </a:r>
            <a:r>
              <a:rPr lang="ko-KR" altLang="en-US" sz="1400" dirty="0"/>
              <a:t>등기</a:t>
            </a:r>
            <a:r>
              <a:rPr lang="en-US" altLang="ko-KR" sz="1400" dirty="0"/>
              <a:t>, </a:t>
            </a:r>
            <a:r>
              <a:rPr lang="ko-KR" altLang="en-US" sz="1400" dirty="0"/>
              <a:t>내면의 갈등을 평가</a:t>
            </a:r>
            <a:endParaRPr lang="en-US" altLang="ko-KR" sz="1400" dirty="0"/>
          </a:p>
          <a:p>
            <a:r>
              <a:rPr lang="en-US" altLang="ko-KR" sz="1400" dirty="0"/>
              <a:t>10</a:t>
            </a:r>
            <a:r>
              <a:rPr lang="ko-KR" altLang="en-US" sz="1400" dirty="0"/>
              <a:t>개의 잉크 반점 그림을 이용하여 반응으로 평가함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26AC4B4-E694-4A4C-954C-D396B0DF9A85}"/>
              </a:ext>
            </a:extLst>
          </p:cNvPr>
          <p:cNvSpPr/>
          <p:nvPr/>
        </p:nvSpPr>
        <p:spPr>
          <a:xfrm>
            <a:off x="4501421" y="2939108"/>
            <a:ext cx="606667" cy="51658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>
              <a:effectLst/>
              <a:latin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82769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6536" y="168320"/>
            <a:ext cx="5389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03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7859" y="1592110"/>
            <a:ext cx="6076342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지금 제가 후참잘 뜯고 있는데 뭐라고 적어야 할 지 감이 잘 안잡히긴 하네요 네네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1768" y="982712"/>
            <a:ext cx="5728491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그리고 뭘로 적어야 하죠 알려주실 분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003825" y="3132089"/>
            <a:ext cx="6578327" cy="2743200"/>
            <a:chOff x="2622550" y="3009572"/>
            <a:chExt cx="6946900" cy="27432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22550" y="5752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2622550" y="5295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622550" y="48383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622550" y="43811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622550" y="39239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622550" y="3466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622550" y="3009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3061294" y="3819807"/>
            <a:ext cx="215900" cy="2055484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직사각형 30"/>
          <p:cNvSpPr/>
          <p:nvPr/>
        </p:nvSpPr>
        <p:spPr>
          <a:xfrm>
            <a:off x="393016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479903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직사각형 32"/>
          <p:cNvSpPr/>
          <p:nvPr/>
        </p:nvSpPr>
        <p:spPr>
          <a:xfrm>
            <a:off x="5667913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직사각형 33"/>
          <p:cNvSpPr/>
          <p:nvPr/>
        </p:nvSpPr>
        <p:spPr>
          <a:xfrm>
            <a:off x="6536786" y="3710269"/>
            <a:ext cx="215900" cy="21650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직사각형 34"/>
          <p:cNvSpPr/>
          <p:nvPr/>
        </p:nvSpPr>
        <p:spPr>
          <a:xfrm>
            <a:off x="740565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직사각형 35"/>
          <p:cNvSpPr/>
          <p:nvPr/>
        </p:nvSpPr>
        <p:spPr>
          <a:xfrm>
            <a:off x="8274531" y="4377019"/>
            <a:ext cx="215900" cy="1498272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직사각형 37"/>
          <p:cNvSpPr/>
          <p:nvPr/>
        </p:nvSpPr>
        <p:spPr>
          <a:xfrm>
            <a:off x="914340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3061294" y="4291292"/>
            <a:ext cx="215900" cy="158399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직사각형 45"/>
          <p:cNvSpPr/>
          <p:nvPr/>
        </p:nvSpPr>
        <p:spPr>
          <a:xfrm>
            <a:off x="3930167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직사각형 46"/>
          <p:cNvSpPr/>
          <p:nvPr/>
        </p:nvSpPr>
        <p:spPr>
          <a:xfrm>
            <a:off x="4799039" y="4210333"/>
            <a:ext cx="215900" cy="1664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직사각형 47"/>
          <p:cNvSpPr/>
          <p:nvPr/>
        </p:nvSpPr>
        <p:spPr>
          <a:xfrm>
            <a:off x="5667913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직사각형 48"/>
          <p:cNvSpPr/>
          <p:nvPr/>
        </p:nvSpPr>
        <p:spPr>
          <a:xfrm>
            <a:off x="6536786" y="4377019"/>
            <a:ext cx="215900" cy="14982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직사각형 49"/>
          <p:cNvSpPr/>
          <p:nvPr/>
        </p:nvSpPr>
        <p:spPr>
          <a:xfrm>
            <a:off x="7405659" y="3932519"/>
            <a:ext cx="215900" cy="19427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직사각형 50"/>
          <p:cNvSpPr/>
          <p:nvPr/>
        </p:nvSpPr>
        <p:spPr>
          <a:xfrm>
            <a:off x="8274531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직사각형 51"/>
          <p:cNvSpPr/>
          <p:nvPr/>
        </p:nvSpPr>
        <p:spPr>
          <a:xfrm>
            <a:off x="9143405" y="4719919"/>
            <a:ext cx="215900" cy="11553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07960" y="5997806"/>
            <a:ext cx="325474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01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77784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02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45202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03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12623" y="5997806"/>
            <a:ext cx="355931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04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041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05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47460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14078" y="5997806"/>
            <a:ext cx="347916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07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82298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08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03058" y="5727556"/>
            <a:ext cx="357534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05462" y="5273848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20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03860" y="4820140"/>
            <a:ext cx="355931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40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05462" y="4366432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60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05462" y="3912724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80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48621" y="3459016"/>
            <a:ext cx="411908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100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53429" y="3005308"/>
            <a:ext cx="407099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120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33150" y="2413975"/>
            <a:ext cx="2434705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[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그래프 이름 적어주도록 하죠</a:t>
            </a: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]</a:t>
            </a:r>
            <a:endParaRPr lang="en-US" altLang="ko-KR" sz="1400" spc="-51"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118484" y="2515027"/>
            <a:ext cx="148760" cy="148760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" name="직사각형 101"/>
          <p:cNvSpPr/>
          <p:nvPr/>
        </p:nvSpPr>
        <p:spPr>
          <a:xfrm>
            <a:off x="6231685" y="2515027"/>
            <a:ext cx="148760" cy="148760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316077" y="2441673"/>
            <a:ext cx="866776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컨텐츠 하나</a:t>
            </a:r>
            <a:endParaRPr lang="en-US" altLang="ko-KR" sz="11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280" y="2441673"/>
            <a:ext cx="866776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컨텐츠 두울</a:t>
            </a:r>
            <a:endParaRPr lang="en-US" altLang="ko-KR" sz="11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71398" y="2441673"/>
            <a:ext cx="757515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[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단위 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만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]</a:t>
            </a:r>
            <a:endParaRPr lang="en-US" altLang="ko-KR" sz="1100" spc="-51"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35160" y="2441673"/>
            <a:ext cx="1309909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[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출처 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피도리의 뇌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]</a:t>
            </a:r>
            <a:endParaRPr lang="en-US" altLang="ko-KR" sz="1100" spc="-51"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3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285299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01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4407" y="1592110"/>
            <a:ext cx="6323206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지금 치킨 시켰는데 이거를 먹고 템플릿을 만들어야 하나 어떡하지 먼저 먹어야 되나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8983" y="982712"/>
            <a:ext cx="5634043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무슨 내용을 적어야 하는지 모르겠다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5409" y="2438944"/>
            <a:ext cx="1874167" cy="387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[2019</a:t>
            </a:r>
            <a:r>
              <a:rPr lang="ko-KR" alt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년 여행 계획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]</a:t>
            </a:r>
            <a:endParaRPr lang="en-US" altLang="ko-KR" sz="1600" spc="-51"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57788" y="3724026"/>
            <a:ext cx="1832400" cy="1200401"/>
          </a:xfrm>
          <a:prstGeom prst="rect">
            <a:avLst/>
          </a:prstGeom>
          <a:solidFill>
            <a:srgbClr val="0F4B81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사각형: 둥근 모서리 2"/>
          <p:cNvSpPr/>
          <p:nvPr/>
        </p:nvSpPr>
        <p:spPr>
          <a:xfrm>
            <a:off x="1553027" y="3632525"/>
            <a:ext cx="9187543" cy="29167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타원 14"/>
          <p:cNvSpPr/>
          <p:nvPr/>
        </p:nvSpPr>
        <p:spPr>
          <a:xfrm>
            <a:off x="3334953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517121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07484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884374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553025" y="3797415"/>
            <a:ext cx="0" cy="11270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89291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2555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061820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89808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69660" y="3034524"/>
            <a:ext cx="737702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1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~2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20440" y="3034524"/>
            <a:ext cx="772969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3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~4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6705" y="3034524"/>
            <a:ext cx="769763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5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~6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92970" y="3034524"/>
            <a:ext cx="763351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7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~8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29234" y="3034524"/>
            <a:ext cx="845103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~10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7363" y="4033849"/>
            <a:ext cx="926087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/>
                <a:ea typeface="G마켓 산스 TTF Bold"/>
              </a:rPr>
              <a:t>몽골 여행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/>
                <a:ea typeface="G마켓 산스 TTF Bold"/>
              </a:rPr>
              <a:t>가보고 싶다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7777" y="4033849"/>
            <a:ext cx="785151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중국 여행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갈래요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6615" y="4033849"/>
            <a:ext cx="926087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캐나다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여행 갈래요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12879" y="4033848"/>
            <a:ext cx="926087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쉬어야 겠다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52423" y="4033849"/>
            <a:ext cx="926087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이집트도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가보고 싶다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1557788" y="4768213"/>
            <a:ext cx="1832400" cy="3492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gradFill>
              <a:gsLst>
                <a:gs pos="0">
                  <a:srgbClr val="0F4B81"/>
                </a:gs>
                <a:gs pos="100000">
                  <a:srgbClr val="0C3A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762095" y="4785872"/>
            <a:ext cx="1422377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여행 갈 돈 벌어놔요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75033" y="5552277"/>
            <a:ext cx="2829092" cy="3492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이등변 삼각형 57"/>
          <p:cNvSpPr/>
          <p:nvPr/>
        </p:nvSpPr>
        <p:spPr>
          <a:xfrm>
            <a:off x="1997933" y="5384933"/>
            <a:ext cx="243292" cy="167347"/>
          </a:xfrm>
          <a:prstGeom prst="triangle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643697" y="5551471"/>
            <a:ext cx="268945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/>
                <a:ea typeface="G마켓 산스 Medium"/>
              </a:rPr>
              <a:t>여행 갈 돈은 아르바이트로 법니다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583586" y="4942839"/>
            <a:ext cx="7134759" cy="0"/>
          </a:xfrm>
          <a:prstGeom prst="line">
            <a:avLst/>
          </a:prstGeom>
          <a:ln w="6032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40646" y="5454496"/>
            <a:ext cx="4988545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아르바이트는 돈을 많이 버는것도 중요하지만 돈을 모으는게 가장 중요합니다</a:t>
            </a:r>
          </a:p>
          <a:p>
            <a:pPr algn="r"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그래서 우리는 돈을 저축하는 법을 한번 연습 해보는것도 나쁘지 않아요</a:t>
            </a:r>
            <a:r>
              <a:rPr lang="en-US" altLang="ko-KR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!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9936" y="378973"/>
            <a:ext cx="2979096" cy="2095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진행계획 이 슬라이드에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5734" y="168320"/>
            <a:ext cx="54053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08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아 보일러를 안틀었나 바닥이 왜이렇게 차갑지 발이 너무 시려워 이거 큰일나버렸네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0447" y="982712"/>
            <a:ext cx="5951180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그 스케쥴 표도 한번 그려볼텨</a:t>
            </a:r>
            <a:r>
              <a:rPr lang="en-US" altLang="ko-KR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? </a:t>
            </a: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츄라이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1919843" y="2246041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82906" y="2251509"/>
            <a:ext cx="603049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01(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월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61023" y="2251509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02(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화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70396" y="2251509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03(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수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79769" y="2251509"/>
            <a:ext cx="63350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04(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목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3" name="사각형: 둥근 모서리 52"/>
          <p:cNvSpPr/>
          <p:nvPr/>
        </p:nvSpPr>
        <p:spPr>
          <a:xfrm>
            <a:off x="1919843" y="4814875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969283" y="4820343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05(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금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61023" y="4820343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06(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토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73601" y="4820343"/>
            <a:ext cx="623889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07(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일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80568" y="4820343"/>
            <a:ext cx="631904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08(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월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942030" y="3479301"/>
            <a:ext cx="551604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296151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58497" y="2851563"/>
            <a:ext cx="1755930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피도리 과외 컨텐츠 기획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48971" y="3134849"/>
            <a:ext cx="317971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어떻게 컨텐츠를 진행하는지에 대한 전반적인 기획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733229" y="3479301"/>
            <a:ext cx="253892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119755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658590" y="2851563"/>
            <a:ext cx="1239763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피린이와의 통화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49064" y="3134849"/>
            <a:ext cx="2045112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통화 한 </a:t>
            </a:r>
            <a:r>
              <a:rPr lang="en-US" altLang="ko-KR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200~300</a:t>
            </a: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개 돌림 ㅠㅠ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047054" y="4388847"/>
            <a:ext cx="3401497" cy="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305675" y="4237807"/>
            <a:ext cx="152400" cy="15240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67429" y="3779573"/>
            <a:ext cx="130676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인도 </a:t>
            </a:r>
            <a:r>
              <a:rPr lang="en-US" altLang="ko-KR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1</a:t>
            </a: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박</a:t>
            </a:r>
            <a:r>
              <a:rPr lang="en-US" altLang="ko-KR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2</a:t>
            </a: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일 여행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57905" y="4062859"/>
            <a:ext cx="2072683" cy="29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가고 싶다 진짜루 하지만 꿈인걸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951554" y="5911888"/>
            <a:ext cx="3322644" cy="152400"/>
            <a:chOff x="1951553" y="5911888"/>
            <a:chExt cx="3322644" cy="152400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1951553" y="6064288"/>
              <a:ext cx="3322644" cy="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5121797" y="5911888"/>
              <a:ext cx="152400" cy="15240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1868022" y="5436549"/>
            <a:ext cx="1280479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피도리 과외 진행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58497" y="5719836"/>
            <a:ext cx="321722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피린이들 데리고 뿅망치로 오지게 패면서 과외 진행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5771320" y="6061151"/>
            <a:ext cx="450083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0119755" y="590875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90651" y="5436549"/>
            <a:ext cx="805029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영상 편집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81126" y="5719836"/>
            <a:ext cx="335091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하 이거 겁나게 힘든데 영상 편집하는거 ㅎ으긓ㅇ릉긓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9936" y="378973"/>
            <a:ext cx="2979096" cy="2095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400">
                <a:solidFill>
                  <a:srgbClr val="FF0000"/>
                </a:solidFill>
              </a:rPr>
              <a:t>진행계획 이 슬라이드에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02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7444" y="1592110"/>
            <a:ext cx="5737148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치킨을 먹어야 하나 피자를 먹어야 하나 햄버거를 먹어야 하는가 고민이구만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7094" y="982712"/>
            <a:ext cx="4957831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다음은 뭘로 적어야 하는 것인가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569112" y="2637788"/>
            <a:ext cx="905377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62199" y="2775413"/>
            <a:ext cx="122732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피자를 먹는가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56842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396109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6353769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746441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67456" y="2775413"/>
            <a:ext cx="1393908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햄버거를 먹는가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43383" y="2775411"/>
            <a:ext cx="122732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치킨을 먹는가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643501" y="2775413"/>
            <a:ext cx="1560492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다이어트를 하는가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62553" y="3409692"/>
            <a:ext cx="1667508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잘 생각해야 하는것이야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피자는 비싸 진짜루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61072" y="3392513"/>
            <a:ext cx="1808444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햄버거는 일단 맥도날드의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슈비버거가 존맛탱임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44530" y="3375334"/>
            <a:ext cx="1949380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치킨은 후참잘의 후라이드가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존맛탱이니까 먹어보셈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651825" y="3358156"/>
            <a:ext cx="1808444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이건 무슨소리야 하는거야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다이어트가 웬말이야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21844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타원 85"/>
          <p:cNvSpPr/>
          <p:nvPr/>
        </p:nvSpPr>
        <p:spPr>
          <a:xfrm>
            <a:off x="2488171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타원 86"/>
          <p:cNvSpPr/>
          <p:nvPr/>
        </p:nvSpPr>
        <p:spPr>
          <a:xfrm>
            <a:off x="3654498" y="4483166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타원 87"/>
          <p:cNvSpPr/>
          <p:nvPr/>
        </p:nvSpPr>
        <p:spPr>
          <a:xfrm>
            <a:off x="9525658" y="4483166"/>
            <a:ext cx="1344501" cy="1344501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735048" y="4979985"/>
            <a:ext cx="51783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피자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18020" y="4979985"/>
            <a:ext cx="684418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햄버거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67702" y="4979985"/>
            <a:ext cx="51783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치킨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409946" y="5239160"/>
            <a:ext cx="3704767" cy="0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979599" y="5081589"/>
            <a:ext cx="135112" cy="157572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772150" y="4979983"/>
            <a:ext cx="851002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다이어트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01202" y="4844753"/>
            <a:ext cx="3187091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/>
                <a:ea typeface="G마켓 산스 Medium"/>
              </a:rPr>
              <a:t>또 다이어트를 한다고 생각하지만 그만해 괜찮아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4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504374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구현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예상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253923" y="3162598"/>
            <a:ext cx="36924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TTF Bold"/>
                <a:ea typeface="G마켓 산스 TTF Bold"/>
              </a:rPr>
              <a:t>브레이킹 슬라이드</a:t>
            </a:r>
            <a:endParaRPr lang="en-US" sz="3600" spc="-151">
              <a:ln w="9525"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rgbClr val="0F4B81"/>
                  </a:gs>
                  <a:gs pos="100000">
                    <a:srgbClr val="082744"/>
                  </a:gs>
                </a:gsLst>
                <a:lin ang="0" scaled="0"/>
              </a:gradFill>
              <a:latin typeface="G마켓 산스 TTF Bold"/>
              <a:ea typeface="G마켓 산스 TTF Bold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138013" y="3238112"/>
            <a:ext cx="0" cy="704851"/>
          </a:xfrm>
          <a:prstGeom prst="line">
            <a:avLst/>
          </a:prstGeom>
          <a:ln w="7620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062312" y="2940533"/>
            <a:ext cx="0" cy="704851"/>
          </a:xfrm>
          <a:prstGeom prst="line">
            <a:avLst/>
          </a:prstGeom>
          <a:ln w="76200">
            <a:solidFill>
              <a:srgbClr val="0C3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70674" y="3853975"/>
            <a:ext cx="103359" cy="1033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직사각형 39"/>
          <p:cNvSpPr/>
          <p:nvPr/>
        </p:nvSpPr>
        <p:spPr>
          <a:xfrm>
            <a:off x="6089762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직사각형 40"/>
          <p:cNvSpPr/>
          <p:nvPr/>
        </p:nvSpPr>
        <p:spPr>
          <a:xfrm>
            <a:off x="6408849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직사각형 41"/>
          <p:cNvSpPr/>
          <p:nvPr/>
        </p:nvSpPr>
        <p:spPr>
          <a:xfrm>
            <a:off x="6727935" y="3853973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직사각형 42"/>
          <p:cNvSpPr/>
          <p:nvPr/>
        </p:nvSpPr>
        <p:spPr>
          <a:xfrm>
            <a:off x="7047022" y="3853971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직사각형 43"/>
          <p:cNvSpPr/>
          <p:nvPr/>
        </p:nvSpPr>
        <p:spPr>
          <a:xfrm>
            <a:off x="7366110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7685197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직사각형 45"/>
          <p:cNvSpPr/>
          <p:nvPr/>
        </p:nvSpPr>
        <p:spPr>
          <a:xfrm>
            <a:off x="8004283" y="3853969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8652" y="16655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5927" y="1568306"/>
            <a:ext cx="15812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01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286" y="1906860"/>
            <a:ext cx="1808354" cy="52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심리검사란 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8652" y="2878168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6689" y="2780946"/>
            <a:ext cx="161967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02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85" y="3119500"/>
            <a:ext cx="2903730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로르샤흐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로샤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 테스트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8652" y="4090807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5888" y="3993584"/>
            <a:ext cx="16212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03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286" y="4332138"/>
            <a:ext cx="1294004" cy="5237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프로젝트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8652" y="5303773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285" y="5206550"/>
            <a:ext cx="162448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04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285" y="5545104"/>
            <a:ext cx="1570230" cy="5204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구현 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예상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</a:p>
        </p:txBody>
      </p:sp>
      <p:pic>
        <p:nvPicPr>
          <p:cNvPr id="20" name="그림 19" descr="새집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tretch>
            <a:fillRect/>
          </a:stretch>
        </p:blipFill>
        <p:spPr>
          <a:xfrm>
            <a:off x="8191207" y="3724669"/>
            <a:ext cx="3752530" cy="3028073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10067472" y="1354524"/>
            <a:ext cx="210634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999415" y="431194"/>
            <a:ext cx="14796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목차</a:t>
            </a:r>
            <a:endParaRPr lang="ko-KR" altLang="en-US" sz="5400"/>
          </a:p>
        </p:txBody>
      </p:sp>
      <p:sp>
        <p:nvSpPr>
          <p:cNvPr id="27" name="TextBox 26"/>
          <p:cNvSpPr txBox="1"/>
          <p:nvPr/>
        </p:nvSpPr>
        <p:spPr>
          <a:xfrm>
            <a:off x="5113101" y="1615197"/>
            <a:ext cx="1965798" cy="64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검사 정의 효과 장점 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80228" y="1670259"/>
            <a:ext cx="1965798" cy="64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투사적검사 정의 종류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75043" y="1858388"/>
            <a:ext cx="1965798" cy="63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심리 검사에 대하여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30202" y="2974596"/>
            <a:ext cx="1965798" cy="90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정의 방법 효과 장단점 원리 사용처 신뢰도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55787" y="4109489"/>
            <a:ext cx="1965798" cy="118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진행방법 </a:t>
            </a:r>
            <a:r>
              <a:rPr lang="en-US" altLang="ko-KR"/>
              <a:t>-</a:t>
            </a:r>
            <a:r>
              <a:rPr lang="ko-KR" altLang="en-US"/>
              <a:t> 방법에 따른 계획사항 및 장단점 사용처날짜별 진행계획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3978" y="4068956"/>
            <a:ext cx="1965798" cy="1453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진행에 따른 원리 </a:t>
            </a:r>
            <a:r>
              <a:rPr lang="en-US" altLang="ko-KR"/>
              <a:t>-</a:t>
            </a:r>
            <a:r>
              <a:rPr lang="ko-KR" altLang="en-US"/>
              <a:t> 점수계산법</a:t>
            </a:r>
            <a:r>
              <a:rPr lang="en-US" altLang="ko-KR"/>
              <a:t>,</a:t>
            </a:r>
            <a:r>
              <a:rPr lang="ko-KR" altLang="en-US"/>
              <a:t> 검사자가 행동요인 체크해야한다는 것 포함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87329" y="4048690"/>
            <a:ext cx="1965798" cy="63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시장파악 </a:t>
            </a:r>
            <a:r>
              <a:rPr lang="en-US" altLang="ko-KR"/>
              <a:t>-</a:t>
            </a:r>
            <a:r>
              <a:rPr lang="ko-KR" altLang="en-US"/>
              <a:t> 현존하는 프로그램 등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33232" y="3846029"/>
            <a:ext cx="1965798" cy="638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기술에 대한 자세한 설명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4933" y="16832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46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 요즘에 자꾸 펩시 주는 치킨집이 늘어나고 있는데 코카콜라 유저로서 기분이 불쾌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157171" y="982712"/>
            <a:ext cx="587769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콜라는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펩시냐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코카콜라냐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선택합시다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 descr="실외, 눈, 산, 자연이(가) 표시된 사진&#10;&#10;자동 생성된 설명">
            <a:extLst>
              <a:ext uri="{FF2B5EF4-FFF2-40B4-BE49-F238E27FC236}">
                <a16:creationId xmlns:a16="http://schemas.microsoft.com/office/drawing/2014/main" id="{2F7BEA71-A230-43C9-A968-77B193CB7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12" b="16397"/>
          <a:stretch/>
        </p:blipFill>
        <p:spPr>
          <a:xfrm>
            <a:off x="1895948" y="2201509"/>
            <a:ext cx="8400104" cy="236265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DF36BF-1DA5-4435-B7D2-69EF50AA5A72}"/>
              </a:ext>
            </a:extLst>
          </p:cNvPr>
          <p:cNvSpPr/>
          <p:nvPr/>
        </p:nvSpPr>
        <p:spPr>
          <a:xfrm>
            <a:off x="1895947" y="4564164"/>
            <a:ext cx="2800035" cy="1096409"/>
          </a:xfrm>
          <a:prstGeom prst="rect">
            <a:avLst/>
          </a:prstGeom>
          <a:solidFill>
            <a:srgbClr val="0F4B8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A2C259-8791-4A40-BAF5-8E0BA3876F61}"/>
              </a:ext>
            </a:extLst>
          </p:cNvPr>
          <p:cNvSpPr/>
          <p:nvPr/>
        </p:nvSpPr>
        <p:spPr>
          <a:xfrm>
            <a:off x="4695981" y="4564164"/>
            <a:ext cx="2800035" cy="1096409"/>
          </a:xfrm>
          <a:prstGeom prst="rect">
            <a:avLst/>
          </a:prstGeom>
          <a:solidFill>
            <a:srgbClr val="0F4B8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C239B6-D750-494A-8DFB-FF4A8D1B9606}"/>
              </a:ext>
            </a:extLst>
          </p:cNvPr>
          <p:cNvSpPr/>
          <p:nvPr/>
        </p:nvSpPr>
        <p:spPr>
          <a:xfrm>
            <a:off x="7496016" y="4564164"/>
            <a:ext cx="2800035" cy="1096409"/>
          </a:xfrm>
          <a:prstGeom prst="rect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885F5F-7A0B-429B-9B42-E3E7488C2617}"/>
              </a:ext>
            </a:extLst>
          </p:cNvPr>
          <p:cNvSpPr txBox="1"/>
          <p:nvPr/>
        </p:nvSpPr>
        <p:spPr>
          <a:xfrm>
            <a:off x="2293448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2A5A6A-1C78-4E69-B170-D67170E82AF9}"/>
              </a:ext>
            </a:extLst>
          </p:cNvPr>
          <p:cNvSpPr txBox="1"/>
          <p:nvPr/>
        </p:nvSpPr>
        <p:spPr>
          <a:xfrm>
            <a:off x="5093482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F51723-744E-44F8-BD76-8B66936A506C}"/>
              </a:ext>
            </a:extLst>
          </p:cNvPr>
          <p:cNvSpPr txBox="1"/>
          <p:nvPr/>
        </p:nvSpPr>
        <p:spPr>
          <a:xfrm>
            <a:off x="7893516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03E4FF-93C6-4518-AAA9-AED80D421172}"/>
              </a:ext>
            </a:extLst>
          </p:cNvPr>
          <p:cNvSpPr txBox="1"/>
          <p:nvPr/>
        </p:nvSpPr>
        <p:spPr>
          <a:xfrm>
            <a:off x="8396986" y="5203338"/>
            <a:ext cx="99809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Lemonie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8" name="그래픽 13">
            <a:extLst>
              <a:ext uri="{FF2B5EF4-FFF2-40B4-BE49-F238E27FC236}">
                <a16:creationId xmlns:a16="http://schemas.microsoft.com/office/drawing/2014/main" id="{77ED5A45-141A-4CDB-9E2A-3F2A6A49BE86}"/>
              </a:ext>
            </a:extLst>
          </p:cNvPr>
          <p:cNvGrpSpPr/>
          <p:nvPr/>
        </p:nvGrpSpPr>
        <p:grpSpPr>
          <a:xfrm>
            <a:off x="8684522" y="4749222"/>
            <a:ext cx="423025" cy="423025"/>
            <a:chOff x="12891444" y="4246781"/>
            <a:chExt cx="3089748" cy="3089748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334A61D-C3B9-477C-A836-976FCCF03D89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52B914D-B12D-47F0-AD2F-171E3DA4C911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4CF6563-D4C4-4ED5-8F25-7AF849B0C1E3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4449D1B-009D-4527-89CF-AD4B1342D318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A287496-FC19-46FE-ACD9-32F33C2B31F6}"/>
              </a:ext>
            </a:extLst>
          </p:cNvPr>
          <p:cNvSpPr txBox="1"/>
          <p:nvPr/>
        </p:nvSpPr>
        <p:spPr>
          <a:xfrm>
            <a:off x="5619461" y="5203338"/>
            <a:ext cx="95308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Deossilt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40" name="그래픽 15">
            <a:extLst>
              <a:ext uri="{FF2B5EF4-FFF2-40B4-BE49-F238E27FC236}">
                <a16:creationId xmlns:a16="http://schemas.microsoft.com/office/drawing/2014/main" id="{BE403E2F-1673-4BBF-A17F-10C03E927CB2}"/>
              </a:ext>
            </a:extLst>
          </p:cNvPr>
          <p:cNvGrpSpPr/>
          <p:nvPr/>
        </p:nvGrpSpPr>
        <p:grpSpPr>
          <a:xfrm>
            <a:off x="5884488" y="4749222"/>
            <a:ext cx="423025" cy="423025"/>
            <a:chOff x="12192000" y="3670907"/>
            <a:chExt cx="3089748" cy="3089748"/>
          </a:xfrm>
          <a:solidFill>
            <a:schemeClr val="bg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3467A51-E062-4074-8EFC-DF3DBD9E097C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0B847DD-388B-4B3E-93B7-024091A2673D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2724B3B-D407-483C-B557-C3D2BBA7A0DF}"/>
              </a:ext>
            </a:extLst>
          </p:cNvPr>
          <p:cNvSpPr txBox="1"/>
          <p:nvPr/>
        </p:nvSpPr>
        <p:spPr>
          <a:xfrm>
            <a:off x="2716032" y="5203338"/>
            <a:ext cx="115986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Keywords</a:t>
            </a:r>
          </a:p>
        </p:txBody>
      </p:sp>
      <p:grpSp>
        <p:nvGrpSpPr>
          <p:cNvPr id="43" name="그래픽 17">
            <a:extLst>
              <a:ext uri="{FF2B5EF4-FFF2-40B4-BE49-F238E27FC236}">
                <a16:creationId xmlns:a16="http://schemas.microsoft.com/office/drawing/2014/main" id="{C2DE6137-0319-493D-9392-7387E28C94A7}"/>
              </a:ext>
            </a:extLst>
          </p:cNvPr>
          <p:cNvGrpSpPr/>
          <p:nvPr/>
        </p:nvGrpSpPr>
        <p:grpSpPr>
          <a:xfrm>
            <a:off x="3084453" y="4749222"/>
            <a:ext cx="423025" cy="423025"/>
            <a:chOff x="12792548" y="3019288"/>
            <a:chExt cx="3089748" cy="3089748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D204949-DC24-4451-B1F8-69C1C5CB09C0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2C8407-99DA-4AE9-AF39-355A5D4E0DC3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28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2B2638-D3D3-472B-B94B-647B4C1CFC3F}"/>
              </a:ext>
            </a:extLst>
          </p:cNvPr>
          <p:cNvSpPr/>
          <p:nvPr/>
        </p:nvSpPr>
        <p:spPr>
          <a:xfrm>
            <a:off x="2690153" y="3138169"/>
            <a:ext cx="6804000" cy="774812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C9ECF8-E2FE-4D84-8331-ECC0BEAF3900}"/>
              </a:ext>
            </a:extLst>
          </p:cNvPr>
          <p:cNvSpPr/>
          <p:nvPr/>
        </p:nvSpPr>
        <p:spPr>
          <a:xfrm>
            <a:off x="2690153" y="4692761"/>
            <a:ext cx="6804000" cy="784420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  <a:endParaRPr 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5226" y="1592110"/>
            <a:ext cx="64816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오늘 이거 맛있게 먹으면 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칼로리 입니다 그러니까 걱정하지 말고 드세요 즐겨 오늘을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79003" y="982712"/>
            <a:ext cx="56340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혹시 다이어트 하시는 분들 계시나요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CB4CF8-2764-40E0-85D0-FEBDEDA9DB8F}"/>
              </a:ext>
            </a:extLst>
          </p:cNvPr>
          <p:cNvCxnSpPr>
            <a:cxnSpLocks/>
          </p:cNvCxnSpPr>
          <p:nvPr/>
        </p:nvCxnSpPr>
        <p:spPr>
          <a:xfrm>
            <a:off x="2699485" y="23583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5FF5F56-29DC-4521-B13E-E232AD43C030}"/>
              </a:ext>
            </a:extLst>
          </p:cNvPr>
          <p:cNvCxnSpPr>
            <a:cxnSpLocks/>
          </p:cNvCxnSpPr>
          <p:nvPr/>
        </p:nvCxnSpPr>
        <p:spPr>
          <a:xfrm>
            <a:off x="2699485" y="62572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BAF4C0-5E6E-4B38-A246-4AE9A7788EA1}"/>
              </a:ext>
            </a:extLst>
          </p:cNvPr>
          <p:cNvSpPr txBox="1"/>
          <p:nvPr/>
        </p:nvSpPr>
        <p:spPr>
          <a:xfrm>
            <a:off x="2951720" y="2530947"/>
            <a:ext cx="8334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칼로리</a:t>
            </a:r>
            <a:endParaRPr lang="en-US" altLang="ko-KR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64D46-7C81-4FAA-9916-F1AEA8CAF630}"/>
              </a:ext>
            </a:extLst>
          </p:cNvPr>
          <p:cNvSpPr txBox="1"/>
          <p:nvPr/>
        </p:nvSpPr>
        <p:spPr>
          <a:xfrm>
            <a:off x="2740896" y="3343938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슈비버거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세트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5018D6-8B39-4E12-AAA5-185475123847}"/>
              </a:ext>
            </a:extLst>
          </p:cNvPr>
          <p:cNvSpPr txBox="1"/>
          <p:nvPr/>
        </p:nvSpPr>
        <p:spPr>
          <a:xfrm>
            <a:off x="2740897" y="4126201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페페로니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피자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54EFB3-608F-4C23-BFE4-B3A13FA77118}"/>
              </a:ext>
            </a:extLst>
          </p:cNvPr>
          <p:cNvSpPr txBox="1"/>
          <p:nvPr/>
        </p:nvSpPr>
        <p:spPr>
          <a:xfrm>
            <a:off x="2655618" y="4908463"/>
            <a:ext cx="142571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후라이드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9F2ED-38DE-48AD-A2B5-11280FBA4FCA}"/>
              </a:ext>
            </a:extLst>
          </p:cNvPr>
          <p:cNvSpPr txBox="1"/>
          <p:nvPr/>
        </p:nvSpPr>
        <p:spPr>
          <a:xfrm>
            <a:off x="2717332" y="5690727"/>
            <a:ext cx="130228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족발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보통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C8188B-FD19-46E0-A23C-6943C5317A1F}"/>
              </a:ext>
            </a:extLst>
          </p:cNvPr>
          <p:cNvCxnSpPr/>
          <p:nvPr/>
        </p:nvCxnSpPr>
        <p:spPr>
          <a:xfrm>
            <a:off x="2691077" y="313816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60660E-4B75-4089-A57A-2AC44F47A683}"/>
              </a:ext>
            </a:extLst>
          </p:cNvPr>
          <p:cNvCxnSpPr/>
          <p:nvPr/>
        </p:nvCxnSpPr>
        <p:spPr>
          <a:xfrm>
            <a:off x="2691077" y="391794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71A7989-C224-4AEB-BF02-EC4462FA6339}"/>
              </a:ext>
            </a:extLst>
          </p:cNvPr>
          <p:cNvCxnSpPr/>
          <p:nvPr/>
        </p:nvCxnSpPr>
        <p:spPr>
          <a:xfrm>
            <a:off x="2691077" y="469772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9EBCE10-43FB-4E29-86C5-094858AF8C60}"/>
              </a:ext>
            </a:extLst>
          </p:cNvPr>
          <p:cNvCxnSpPr/>
          <p:nvPr/>
        </p:nvCxnSpPr>
        <p:spPr>
          <a:xfrm>
            <a:off x="2691077" y="547750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래픽 17">
            <a:extLst>
              <a:ext uri="{FF2B5EF4-FFF2-40B4-BE49-F238E27FC236}">
                <a16:creationId xmlns:a16="http://schemas.microsoft.com/office/drawing/2014/main" id="{08517673-142B-450A-8D2A-C9F526BE105A}"/>
              </a:ext>
            </a:extLst>
          </p:cNvPr>
          <p:cNvGrpSpPr/>
          <p:nvPr/>
        </p:nvGrpSpPr>
        <p:grpSpPr>
          <a:xfrm>
            <a:off x="4707441" y="2531185"/>
            <a:ext cx="423025" cy="423025"/>
            <a:chOff x="12792548" y="3019288"/>
            <a:chExt cx="3089748" cy="3089748"/>
          </a:xfrm>
          <a:solidFill>
            <a:srgbClr val="0F4B81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F3733EB0-7F30-4B7F-806B-4785400F0311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E3604B7B-2773-4A29-AC1D-F6256C6B5674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1684543-32BF-4DD1-957F-014339FD778A}"/>
              </a:ext>
            </a:extLst>
          </p:cNvPr>
          <p:cNvSpPr txBox="1"/>
          <p:nvPr/>
        </p:nvSpPr>
        <p:spPr>
          <a:xfrm>
            <a:off x="4718097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6406A7-C146-4B7E-809E-F10EF9844D7C}"/>
              </a:ext>
            </a:extLst>
          </p:cNvPr>
          <p:cNvSpPr txBox="1"/>
          <p:nvPr/>
        </p:nvSpPr>
        <p:spPr>
          <a:xfrm>
            <a:off x="4718097" y="4091279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B1E2E-9C1F-4C14-AB63-3B5F8C9C9F71}"/>
              </a:ext>
            </a:extLst>
          </p:cNvPr>
          <p:cNvSpPr txBox="1"/>
          <p:nvPr/>
        </p:nvSpPr>
        <p:spPr>
          <a:xfrm>
            <a:off x="4718097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60" name="그래픽 15">
            <a:extLst>
              <a:ext uri="{FF2B5EF4-FFF2-40B4-BE49-F238E27FC236}">
                <a16:creationId xmlns:a16="http://schemas.microsoft.com/office/drawing/2014/main" id="{FA1971A9-13E1-4D48-B1FA-95F8EB02FA91}"/>
              </a:ext>
            </a:extLst>
          </p:cNvPr>
          <p:cNvGrpSpPr/>
          <p:nvPr/>
        </p:nvGrpSpPr>
        <p:grpSpPr>
          <a:xfrm>
            <a:off x="6045648" y="2549241"/>
            <a:ext cx="423025" cy="423025"/>
            <a:chOff x="12192000" y="3670907"/>
            <a:chExt cx="3089748" cy="3089748"/>
          </a:xfrm>
          <a:solidFill>
            <a:srgbClr val="0F4B81"/>
          </a:solidFill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D8A529D-7F00-47CA-AA25-2C8003724C03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8C88265-DDA3-4A7A-9435-66F23EBB9CC2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DD53BE5-3294-4547-9066-EA8FF2A5931B}"/>
              </a:ext>
            </a:extLst>
          </p:cNvPr>
          <p:cNvSpPr txBox="1"/>
          <p:nvPr/>
        </p:nvSpPr>
        <p:spPr>
          <a:xfrm>
            <a:off x="6078746" y="4091279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12757C-2544-4A32-A601-2C465D1D26F0}"/>
              </a:ext>
            </a:extLst>
          </p:cNvPr>
          <p:cNvSpPr txBox="1"/>
          <p:nvPr/>
        </p:nvSpPr>
        <p:spPr>
          <a:xfrm>
            <a:off x="6056304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55" name="그래픽 13">
            <a:extLst>
              <a:ext uri="{FF2B5EF4-FFF2-40B4-BE49-F238E27FC236}">
                <a16:creationId xmlns:a16="http://schemas.microsoft.com/office/drawing/2014/main" id="{8063C627-35A8-4F0C-933C-B582BB40B9DE}"/>
              </a:ext>
            </a:extLst>
          </p:cNvPr>
          <p:cNvGrpSpPr/>
          <p:nvPr/>
        </p:nvGrpSpPr>
        <p:grpSpPr>
          <a:xfrm>
            <a:off x="7383853" y="2524293"/>
            <a:ext cx="423025" cy="423025"/>
            <a:chOff x="12891444" y="4246781"/>
            <a:chExt cx="3089748" cy="3089748"/>
          </a:xfrm>
          <a:solidFill>
            <a:srgbClr val="0F4B81"/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9637933-0B21-4E04-9EBF-E346F3EA9382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C02108B-E1C6-44DC-8838-5F62A91F4A8B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9DA10D1-876C-45A8-9790-D810429D850E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DBEB2B18-C3AD-4DBB-88D1-474D61648AF0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E0C61C6-2650-4069-AD39-AF7E751E80B4}"/>
              </a:ext>
            </a:extLst>
          </p:cNvPr>
          <p:cNvSpPr txBox="1"/>
          <p:nvPr/>
        </p:nvSpPr>
        <p:spPr>
          <a:xfrm>
            <a:off x="7394509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D0541A-10A6-4296-BD5A-3920C719C8E4}"/>
              </a:ext>
            </a:extLst>
          </p:cNvPr>
          <p:cNvSpPr txBox="1"/>
          <p:nvPr/>
        </p:nvSpPr>
        <p:spPr>
          <a:xfrm>
            <a:off x="7416953" y="4869351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A28C5E-BFDF-40AB-BCBE-B38D26D4CEBA}"/>
              </a:ext>
            </a:extLst>
          </p:cNvPr>
          <p:cNvSpPr txBox="1"/>
          <p:nvPr/>
        </p:nvSpPr>
        <p:spPr>
          <a:xfrm>
            <a:off x="7416953" y="5648434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89B6686-4339-4876-9CC2-36B0BE7B9E3B}"/>
              </a:ext>
            </a:extLst>
          </p:cNvPr>
          <p:cNvSpPr/>
          <p:nvPr/>
        </p:nvSpPr>
        <p:spPr>
          <a:xfrm>
            <a:off x="8831617" y="2647206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0EDB350F-794A-4D19-8004-AC10217309FC}"/>
              </a:ext>
            </a:extLst>
          </p:cNvPr>
          <p:cNvSpPr/>
          <p:nvPr/>
        </p:nvSpPr>
        <p:spPr>
          <a:xfrm>
            <a:off x="8831617" y="2719282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4C33A52-F867-4855-BC87-CCDC13C9C245}"/>
              </a:ext>
            </a:extLst>
          </p:cNvPr>
          <p:cNvSpPr/>
          <p:nvPr/>
        </p:nvSpPr>
        <p:spPr>
          <a:xfrm>
            <a:off x="8730711" y="2551105"/>
            <a:ext cx="384408" cy="355577"/>
          </a:xfrm>
          <a:custGeom>
            <a:avLst/>
            <a:gdLst>
              <a:gd name="connsiteX0" fmla="*/ 871129 w 905070"/>
              <a:gd name="connsiteY0" fmla="*/ 0 h 837188"/>
              <a:gd name="connsiteX1" fmla="*/ 33940 w 905070"/>
              <a:gd name="connsiteY1" fmla="*/ 0 h 837188"/>
              <a:gd name="connsiteX2" fmla="*/ 0 w 905070"/>
              <a:gd name="connsiteY2" fmla="*/ 33940 h 837188"/>
              <a:gd name="connsiteX3" fmla="*/ 0 w 905070"/>
              <a:gd name="connsiteY3" fmla="*/ 644862 h 837188"/>
              <a:gd name="connsiteX4" fmla="*/ 33940 w 905070"/>
              <a:gd name="connsiteY4" fmla="*/ 678802 h 837188"/>
              <a:gd name="connsiteX5" fmla="*/ 362187 w 905070"/>
              <a:gd name="connsiteY5" fmla="*/ 678802 h 837188"/>
              <a:gd name="connsiteX6" fmla="*/ 568169 w 905070"/>
              <a:gd name="connsiteY6" fmla="*/ 830571 h 837188"/>
              <a:gd name="connsiteX7" fmla="*/ 588297 w 905070"/>
              <a:gd name="connsiteY7" fmla="*/ 837189 h 837188"/>
              <a:gd name="connsiteX8" fmla="*/ 603603 w 905070"/>
              <a:gd name="connsiteY8" fmla="*/ 833546 h 837188"/>
              <a:gd name="connsiteX9" fmla="*/ 622237 w 905070"/>
              <a:gd name="connsiteY9" fmla="*/ 803249 h 837188"/>
              <a:gd name="connsiteX10" fmla="*/ 622237 w 905070"/>
              <a:gd name="connsiteY10" fmla="*/ 678802 h 837188"/>
              <a:gd name="connsiteX11" fmla="*/ 871131 w 905070"/>
              <a:gd name="connsiteY11" fmla="*/ 678802 h 837188"/>
              <a:gd name="connsiteX12" fmla="*/ 905071 w 905070"/>
              <a:gd name="connsiteY12" fmla="*/ 644862 h 837188"/>
              <a:gd name="connsiteX13" fmla="*/ 905071 w 905070"/>
              <a:gd name="connsiteY13" fmla="*/ 33940 h 837188"/>
              <a:gd name="connsiteX14" fmla="*/ 871129 w 905070"/>
              <a:gd name="connsiteY14" fmla="*/ 0 h 837188"/>
              <a:gd name="connsiteX15" fmla="*/ 837189 w 905070"/>
              <a:gd name="connsiteY15" fmla="*/ 610922 h 837188"/>
              <a:gd name="connsiteX16" fmla="*/ 588295 w 905070"/>
              <a:gd name="connsiteY16" fmla="*/ 610922 h 837188"/>
              <a:gd name="connsiteX17" fmla="*/ 554355 w 905070"/>
              <a:gd name="connsiteY17" fmla="*/ 644862 h 837188"/>
              <a:gd name="connsiteX18" fmla="*/ 554355 w 905070"/>
              <a:gd name="connsiteY18" fmla="*/ 736081 h 837188"/>
              <a:gd name="connsiteX19" fmla="*/ 393479 w 905070"/>
              <a:gd name="connsiteY19" fmla="*/ 617540 h 837188"/>
              <a:gd name="connsiteX20" fmla="*/ 373341 w 905070"/>
              <a:gd name="connsiteY20" fmla="*/ 610922 h 837188"/>
              <a:gd name="connsiteX21" fmla="*/ 67880 w 905070"/>
              <a:gd name="connsiteY21" fmla="*/ 610922 h 837188"/>
              <a:gd name="connsiteX22" fmla="*/ 67880 w 905070"/>
              <a:gd name="connsiteY22" fmla="*/ 67880 h 837188"/>
              <a:gd name="connsiteX23" fmla="*/ 837189 w 905070"/>
              <a:gd name="connsiteY23" fmla="*/ 67880 h 837188"/>
              <a:gd name="connsiteX24" fmla="*/ 837189 w 905070"/>
              <a:gd name="connsiteY24" fmla="*/ 610922 h 83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05070" h="837188">
                <a:moveTo>
                  <a:pt x="871129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lnTo>
                  <a:pt x="0" y="644862"/>
                </a:lnTo>
                <a:cubicBezTo>
                  <a:pt x="0" y="663608"/>
                  <a:pt x="15193" y="678802"/>
                  <a:pt x="33940" y="678802"/>
                </a:cubicBezTo>
                <a:lnTo>
                  <a:pt x="362187" y="678802"/>
                </a:lnTo>
                <a:lnTo>
                  <a:pt x="568169" y="830571"/>
                </a:lnTo>
                <a:cubicBezTo>
                  <a:pt x="574109" y="834960"/>
                  <a:pt x="581180" y="837189"/>
                  <a:pt x="588297" y="837189"/>
                </a:cubicBezTo>
                <a:cubicBezTo>
                  <a:pt x="593524" y="837189"/>
                  <a:pt x="598772" y="835990"/>
                  <a:pt x="603603" y="833546"/>
                </a:cubicBezTo>
                <a:cubicBezTo>
                  <a:pt x="615030" y="827765"/>
                  <a:pt x="622237" y="816056"/>
                  <a:pt x="622237" y="803249"/>
                </a:cubicBezTo>
                <a:lnTo>
                  <a:pt x="622237" y="678802"/>
                </a:lnTo>
                <a:lnTo>
                  <a:pt x="871131" y="678802"/>
                </a:lnTo>
                <a:cubicBezTo>
                  <a:pt x="889877" y="678802"/>
                  <a:pt x="905071" y="663608"/>
                  <a:pt x="905071" y="644862"/>
                </a:cubicBezTo>
                <a:lnTo>
                  <a:pt x="905071" y="33940"/>
                </a:lnTo>
                <a:cubicBezTo>
                  <a:pt x="905069" y="15193"/>
                  <a:pt x="889876" y="0"/>
                  <a:pt x="871129" y="0"/>
                </a:cubicBezTo>
                <a:close/>
                <a:moveTo>
                  <a:pt x="837189" y="610922"/>
                </a:moveTo>
                <a:lnTo>
                  <a:pt x="588295" y="610922"/>
                </a:lnTo>
                <a:cubicBezTo>
                  <a:pt x="569548" y="610922"/>
                  <a:pt x="554355" y="626115"/>
                  <a:pt x="554355" y="644862"/>
                </a:cubicBezTo>
                <a:lnTo>
                  <a:pt x="554355" y="736081"/>
                </a:lnTo>
                <a:lnTo>
                  <a:pt x="393479" y="617540"/>
                </a:lnTo>
                <a:cubicBezTo>
                  <a:pt x="387642" y="613241"/>
                  <a:pt x="380592" y="610922"/>
                  <a:pt x="373341" y="610922"/>
                </a:cubicBezTo>
                <a:lnTo>
                  <a:pt x="67880" y="610922"/>
                </a:lnTo>
                <a:lnTo>
                  <a:pt x="67880" y="67880"/>
                </a:lnTo>
                <a:lnTo>
                  <a:pt x="837189" y="67880"/>
                </a:lnTo>
                <a:lnTo>
                  <a:pt x="837189" y="610922"/>
                </a:ln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3CAE428-B261-443A-9AFE-C3BC8AF61EBF}"/>
              </a:ext>
            </a:extLst>
          </p:cNvPr>
          <p:cNvSpPr txBox="1"/>
          <p:nvPr/>
        </p:nvSpPr>
        <p:spPr>
          <a:xfrm>
            <a:off x="8722060" y="3306143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2AF7A4-D4C6-4D43-BECA-871293355399}"/>
              </a:ext>
            </a:extLst>
          </p:cNvPr>
          <p:cNvSpPr txBox="1"/>
          <p:nvPr/>
        </p:nvSpPr>
        <p:spPr>
          <a:xfrm>
            <a:off x="8722060" y="408421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755A2B-9F07-42C2-B16F-AF530B64CCAF}"/>
              </a:ext>
            </a:extLst>
          </p:cNvPr>
          <p:cNvSpPr txBox="1"/>
          <p:nvPr/>
        </p:nvSpPr>
        <p:spPr>
          <a:xfrm>
            <a:off x="8722060" y="5641367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8094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060902" y="1592110"/>
            <a:ext cx="6070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이렇게만 정렬해주면 세상에서 가장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이쁜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슬라이드 바로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완성해버리잖아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062731" y="982712"/>
            <a:ext cx="606659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사진 정렬은 거의 </a:t>
            </a: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답이 정해져 있습니다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1" name="그림 60" descr="거리, 긴 노출, 도로">
            <a:extLst>
              <a:ext uri="{FF2B5EF4-FFF2-40B4-BE49-F238E27FC236}">
                <a16:creationId xmlns:a16="http://schemas.microsoft.com/office/drawing/2014/main" id="{03578F5F-A0F6-479C-8B85-310EFC89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4014" r="2431" b="30621"/>
          <a:stretch>
            <a:fillRect/>
          </a:stretch>
        </p:blipFill>
        <p:spPr bwMode="auto">
          <a:xfrm>
            <a:off x="17480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 descr="걷고 있는, 그레이스케일, 모험">
            <a:extLst>
              <a:ext uri="{FF2B5EF4-FFF2-40B4-BE49-F238E27FC236}">
                <a16:creationId xmlns:a16="http://schemas.microsoft.com/office/drawing/2014/main" id="{03C8B1B5-69B5-4464-B13D-8E6CB2A2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13907" r="3589" b="30659"/>
          <a:stretch>
            <a:fillRect/>
          </a:stretch>
        </p:blipFill>
        <p:spPr bwMode="auto">
          <a:xfrm>
            <a:off x="47198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그림 69" descr="가벼운, 경치, 경치가 좋은">
            <a:extLst>
              <a:ext uri="{FF2B5EF4-FFF2-40B4-BE49-F238E27FC236}">
                <a16:creationId xmlns:a16="http://schemas.microsoft.com/office/drawing/2014/main" id="{45C53916-18BB-4A78-B9A8-7F3FA476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t="13907" r="10330" b="30659"/>
          <a:stretch>
            <a:fillRect/>
          </a:stretch>
        </p:blipFill>
        <p:spPr bwMode="auto">
          <a:xfrm>
            <a:off x="7691632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9B1BADB-2648-4BB6-AB78-AF482830FD75}"/>
              </a:ext>
            </a:extLst>
          </p:cNvPr>
          <p:cNvSpPr txBox="1"/>
          <p:nvPr/>
        </p:nvSpPr>
        <p:spPr>
          <a:xfrm>
            <a:off x="2072504" y="5271127"/>
            <a:ext cx="21033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도시의 사진이랍니다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5DFD9C-EE0C-487B-8504-FACE9E8A5858}"/>
              </a:ext>
            </a:extLst>
          </p:cNvPr>
          <p:cNvSpPr txBox="1"/>
          <p:nvPr/>
        </p:nvSpPr>
        <p:spPr>
          <a:xfrm>
            <a:off x="4751274" y="5271127"/>
            <a:ext cx="268945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저렇게 숲길 혼자 걸으면 위험해요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38474A-CFF6-470A-A10C-59EC48BD8E5D}"/>
              </a:ext>
            </a:extLst>
          </p:cNvPr>
          <p:cNvSpPr txBox="1"/>
          <p:nvPr/>
        </p:nvSpPr>
        <p:spPr>
          <a:xfrm>
            <a:off x="7827943" y="5271127"/>
            <a:ext cx="24797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저런 오로라 우리나라엔 없어요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19BB8-F149-495A-AE18-927AFE07C612}"/>
              </a:ext>
            </a:extLst>
          </p:cNvPr>
          <p:cNvSpPr txBox="1"/>
          <p:nvPr/>
        </p:nvSpPr>
        <p:spPr>
          <a:xfrm>
            <a:off x="1936054" y="5621996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D94638-2261-4D03-BBDE-0BC72327A6EE}"/>
              </a:ext>
            </a:extLst>
          </p:cNvPr>
          <p:cNvSpPr txBox="1"/>
          <p:nvPr/>
        </p:nvSpPr>
        <p:spPr>
          <a:xfrm>
            <a:off x="4907854" y="5621994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4CE2A3-A880-4842-9C19-B766C8A2286F}"/>
              </a:ext>
            </a:extLst>
          </p:cNvPr>
          <p:cNvSpPr txBox="1"/>
          <p:nvPr/>
        </p:nvSpPr>
        <p:spPr>
          <a:xfrm>
            <a:off x="7879648" y="5621993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F30BD1-D3BD-4B6C-B36D-0EBCD90DCC23}"/>
              </a:ext>
            </a:extLst>
          </p:cNvPr>
          <p:cNvSpPr/>
          <p:nvPr/>
        </p:nvSpPr>
        <p:spPr>
          <a:xfrm>
            <a:off x="2874109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B13C0A9-3FC5-4538-9898-82FD62F987C8}"/>
              </a:ext>
            </a:extLst>
          </p:cNvPr>
          <p:cNvSpPr/>
          <p:nvPr/>
        </p:nvSpPr>
        <p:spPr>
          <a:xfrm>
            <a:off x="5918707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3229196-0228-4D86-9DF3-96E735858E69}"/>
              </a:ext>
            </a:extLst>
          </p:cNvPr>
          <p:cNvSpPr/>
          <p:nvPr/>
        </p:nvSpPr>
        <p:spPr>
          <a:xfrm>
            <a:off x="8963305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8E1506-1386-456F-83A0-673DC7C9A902}"/>
              </a:ext>
            </a:extLst>
          </p:cNvPr>
          <p:cNvSpPr txBox="1"/>
          <p:nvPr/>
        </p:nvSpPr>
        <p:spPr>
          <a:xfrm>
            <a:off x="2872377" y="4739596"/>
            <a:ext cx="35432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E882BE-24A4-46C8-989D-D84FFDD53A19}"/>
              </a:ext>
            </a:extLst>
          </p:cNvPr>
          <p:cNvSpPr txBox="1"/>
          <p:nvPr/>
        </p:nvSpPr>
        <p:spPr>
          <a:xfrm>
            <a:off x="5902549" y="4739596"/>
            <a:ext cx="38318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09B082E-D4C2-4E7A-B8F1-22A00A8D6982}"/>
              </a:ext>
            </a:extLst>
          </p:cNvPr>
          <p:cNvSpPr txBox="1"/>
          <p:nvPr/>
        </p:nvSpPr>
        <p:spPr>
          <a:xfrm>
            <a:off x="8946345" y="4739596"/>
            <a:ext cx="3847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8858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32948" y="168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 보일러를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안틀었나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바닥이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차갑지 발이 너무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시려워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 큰일나버렸네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940904" y="982712"/>
            <a:ext cx="631025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그래프도 한번 다시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그려보자구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쉬워쉬워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72FA654-20AA-412A-B971-A174C5694E85}"/>
              </a:ext>
            </a:extLst>
          </p:cNvPr>
          <p:cNvSpPr/>
          <p:nvPr/>
        </p:nvSpPr>
        <p:spPr>
          <a:xfrm>
            <a:off x="2478622" y="2535121"/>
            <a:ext cx="3829951" cy="3829951"/>
          </a:xfrm>
          <a:prstGeom prst="ellipse">
            <a:avLst/>
          </a:prstGeom>
          <a:solidFill>
            <a:srgbClr val="0F4B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DBBBF4-ED3F-480A-9A15-EC50A8197148}"/>
              </a:ext>
            </a:extLst>
          </p:cNvPr>
          <p:cNvSpPr/>
          <p:nvPr/>
        </p:nvSpPr>
        <p:spPr>
          <a:xfrm>
            <a:off x="2784877" y="3147631"/>
            <a:ext cx="3217440" cy="3217440"/>
          </a:xfrm>
          <a:prstGeom prst="ellipse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DD7F78-303E-4BCD-B5C8-A050F86D9263}"/>
              </a:ext>
            </a:extLst>
          </p:cNvPr>
          <p:cNvSpPr/>
          <p:nvPr/>
        </p:nvSpPr>
        <p:spPr>
          <a:xfrm>
            <a:off x="3170454" y="3918782"/>
            <a:ext cx="2446289" cy="2446289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4DC069-FC78-4A15-9547-21DFBEDA8A19}"/>
              </a:ext>
            </a:extLst>
          </p:cNvPr>
          <p:cNvSpPr txBox="1"/>
          <p:nvPr/>
        </p:nvSpPr>
        <p:spPr>
          <a:xfrm>
            <a:off x="7198530" y="284879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컨텐츠 적어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AFE0A-1FBC-43B3-91BA-81FCF406F1D1}"/>
              </a:ext>
            </a:extLst>
          </p:cNvPr>
          <p:cNvSpPr txBox="1"/>
          <p:nvPr/>
        </p:nvSpPr>
        <p:spPr>
          <a:xfrm>
            <a:off x="7203074" y="3122782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49F03F-7812-484B-92C9-B51E47036D5C}"/>
              </a:ext>
            </a:extLst>
          </p:cNvPr>
          <p:cNvCxnSpPr>
            <a:cxnSpLocks/>
          </p:cNvCxnSpPr>
          <p:nvPr/>
        </p:nvCxnSpPr>
        <p:spPr>
          <a:xfrm flipH="1">
            <a:off x="6833379" y="3828827"/>
            <a:ext cx="2880000" cy="0"/>
          </a:xfrm>
          <a:prstGeom prst="line">
            <a:avLst/>
          </a:prstGeom>
          <a:ln w="19050">
            <a:solidFill>
              <a:srgbClr val="336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72C3F2-0BE8-424D-B8F7-634BF7EB19D2}"/>
              </a:ext>
            </a:extLst>
          </p:cNvPr>
          <p:cNvSpPr txBox="1"/>
          <p:nvPr/>
        </p:nvSpPr>
        <p:spPr>
          <a:xfrm>
            <a:off x="7205344" y="399934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뭘 적어야 대니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94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994D1-3D8E-44B4-B094-FF928DDC7EC5}"/>
              </a:ext>
            </a:extLst>
          </p:cNvPr>
          <p:cNvSpPr txBox="1"/>
          <p:nvPr/>
        </p:nvSpPr>
        <p:spPr>
          <a:xfrm>
            <a:off x="7203074" y="4299170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5AC65B-0B54-4D3E-B7C1-19B99D2D15AE}"/>
              </a:ext>
            </a:extLst>
          </p:cNvPr>
          <p:cNvSpPr txBox="1"/>
          <p:nvPr/>
        </p:nvSpPr>
        <p:spPr>
          <a:xfrm>
            <a:off x="3762476" y="2725007"/>
            <a:ext cx="12397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최상단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내용이구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A2A394-5A70-4E9A-BF7B-4840D5894ED8}"/>
              </a:ext>
            </a:extLst>
          </p:cNvPr>
          <p:cNvSpPr txBox="1"/>
          <p:nvPr/>
        </p:nvSpPr>
        <p:spPr>
          <a:xfrm>
            <a:off x="3825816" y="3404469"/>
            <a:ext cx="113556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중단 내용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6DF21F1-B7B6-47E2-A206-943B4E927E48}"/>
              </a:ext>
            </a:extLst>
          </p:cNvPr>
          <p:cNvCxnSpPr>
            <a:cxnSpLocks/>
          </p:cNvCxnSpPr>
          <p:nvPr/>
        </p:nvCxnSpPr>
        <p:spPr>
          <a:xfrm flipH="1">
            <a:off x="6832121" y="5005215"/>
            <a:ext cx="2881259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51FA23-C0A5-49AA-8E3E-3F6ECD243797}"/>
              </a:ext>
            </a:extLst>
          </p:cNvPr>
          <p:cNvSpPr txBox="1"/>
          <p:nvPr/>
        </p:nvSpPr>
        <p:spPr>
          <a:xfrm>
            <a:off x="3608447" y="4874161"/>
            <a:ext cx="15703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센터 내용 여기다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적어주면 아주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좋아용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7D2D04-1853-47B2-BC52-D007C5DFB9B1}"/>
              </a:ext>
            </a:extLst>
          </p:cNvPr>
          <p:cNvSpPr txBox="1"/>
          <p:nvPr/>
        </p:nvSpPr>
        <p:spPr>
          <a:xfrm>
            <a:off x="7200800" y="5175729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적고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싶은거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적구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9B0EF5-D3F1-4317-BB93-985DD87BBC77}"/>
              </a:ext>
            </a:extLst>
          </p:cNvPr>
          <p:cNvSpPr txBox="1"/>
          <p:nvPr/>
        </p:nvSpPr>
        <p:spPr>
          <a:xfrm>
            <a:off x="7205345" y="5475558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C521107-03E3-46C3-9A2E-097F25D8BE83}"/>
              </a:ext>
            </a:extLst>
          </p:cNvPr>
          <p:cNvCxnSpPr>
            <a:cxnSpLocks/>
          </p:cNvCxnSpPr>
          <p:nvPr/>
        </p:nvCxnSpPr>
        <p:spPr>
          <a:xfrm flipH="1">
            <a:off x="6293823" y="2678280"/>
            <a:ext cx="3419556" cy="0"/>
          </a:xfrm>
          <a:prstGeom prst="line">
            <a:avLst/>
          </a:prstGeom>
          <a:ln w="190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C31BEAE-DD97-4D9D-8E77-7FF1AB8DB9D6}"/>
              </a:ext>
            </a:extLst>
          </p:cNvPr>
          <p:cNvCxnSpPr>
            <a:cxnSpLocks/>
          </p:cNvCxnSpPr>
          <p:nvPr/>
        </p:nvCxnSpPr>
        <p:spPr>
          <a:xfrm flipH="1">
            <a:off x="6293823" y="6181604"/>
            <a:ext cx="3419556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11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8DF81AB-7EDD-48B7-987C-9E27AF35DFD5}"/>
              </a:ext>
            </a:extLst>
          </p:cNvPr>
          <p:cNvSpPr/>
          <p:nvPr/>
        </p:nvSpPr>
        <p:spPr>
          <a:xfrm>
            <a:off x="5562096" y="3843322"/>
            <a:ext cx="1067811" cy="1185879"/>
          </a:xfrm>
          <a:custGeom>
            <a:avLst/>
            <a:gdLst>
              <a:gd name="connsiteX0" fmla="*/ 533904 w 1067810"/>
              <a:gd name="connsiteY0" fmla="*/ 0 h 1185879"/>
              <a:gd name="connsiteX1" fmla="*/ 577918 w 1067810"/>
              <a:gd name="connsiteY1" fmla="*/ 32913 h 1185879"/>
              <a:gd name="connsiteX2" fmla="*/ 1067810 w 1067810"/>
              <a:gd name="connsiteY2" fmla="*/ 1071706 h 1185879"/>
              <a:gd name="connsiteX3" fmla="*/ 1067623 w 1067810"/>
              <a:gd name="connsiteY3" fmla="*/ 1075408 h 1185879"/>
              <a:gd name="connsiteX4" fmla="*/ 1057907 w 1067810"/>
              <a:gd name="connsiteY4" fmla="*/ 1080088 h 1185879"/>
              <a:gd name="connsiteX5" fmla="*/ 533905 w 1067810"/>
              <a:gd name="connsiteY5" fmla="*/ 1185879 h 1185879"/>
              <a:gd name="connsiteX6" fmla="*/ 9903 w 1067810"/>
              <a:gd name="connsiteY6" fmla="*/ 1080088 h 1185879"/>
              <a:gd name="connsiteX7" fmla="*/ 187 w 1067810"/>
              <a:gd name="connsiteY7" fmla="*/ 1075408 h 1185879"/>
              <a:gd name="connsiteX8" fmla="*/ 0 w 1067810"/>
              <a:gd name="connsiteY8" fmla="*/ 1071705 h 1185879"/>
              <a:gd name="connsiteX9" fmla="*/ 489892 w 1067810"/>
              <a:gd name="connsiteY9" fmla="*/ 32912 h 11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810" h="1185879">
                <a:moveTo>
                  <a:pt x="533904" y="0"/>
                </a:moveTo>
                <a:lnTo>
                  <a:pt x="577918" y="32913"/>
                </a:lnTo>
                <a:cubicBezTo>
                  <a:pt x="877108" y="279826"/>
                  <a:pt x="1067810" y="653495"/>
                  <a:pt x="1067810" y="1071706"/>
                </a:cubicBezTo>
                <a:lnTo>
                  <a:pt x="1067623" y="1075408"/>
                </a:lnTo>
                <a:lnTo>
                  <a:pt x="1057907" y="1080088"/>
                </a:lnTo>
                <a:cubicBezTo>
                  <a:pt x="896850" y="1148210"/>
                  <a:pt x="719777" y="1185879"/>
                  <a:pt x="533905" y="1185879"/>
                </a:cubicBezTo>
                <a:cubicBezTo>
                  <a:pt x="348034" y="1185879"/>
                  <a:pt x="170960" y="1148210"/>
                  <a:pt x="9903" y="1080088"/>
                </a:cubicBezTo>
                <a:lnTo>
                  <a:pt x="187" y="1075408"/>
                </a:lnTo>
                <a:lnTo>
                  <a:pt x="0" y="1071705"/>
                </a:lnTo>
                <a:cubicBezTo>
                  <a:pt x="0" y="653494"/>
                  <a:pt x="190703" y="279825"/>
                  <a:pt x="489892" y="32912"/>
                </a:cubicBezTo>
                <a:close/>
              </a:path>
            </a:pathLst>
          </a:custGeom>
          <a:solidFill>
            <a:srgbClr val="0F4B8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92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도식화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꾸준히 연습해줘야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피피티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만드는데 능숙해 질 수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있따구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연습하자 연습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677413" y="982712"/>
            <a:ext cx="683725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도식화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하는것도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잊지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이거 꾸준히 연습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143C7F-533C-41E9-BE24-58800BE52FD5}"/>
              </a:ext>
            </a:extLst>
          </p:cNvPr>
          <p:cNvGrpSpPr/>
          <p:nvPr/>
        </p:nvGrpSpPr>
        <p:grpSpPr>
          <a:xfrm>
            <a:off x="3937506" y="2336801"/>
            <a:ext cx="4316991" cy="3924427"/>
            <a:chOff x="3937505" y="2336800"/>
            <a:chExt cx="4316991" cy="392442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7704AD3-848C-44DE-8064-D6D4DBA24776}"/>
                </a:ext>
              </a:extLst>
            </p:cNvPr>
            <p:cNvSpPr/>
            <p:nvPr/>
          </p:nvSpPr>
          <p:spPr>
            <a:xfrm>
              <a:off x="4749800" y="2336800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4274CF-7442-442D-AE01-86C280FA8C9D}"/>
                </a:ext>
              </a:extLst>
            </p:cNvPr>
            <p:cNvSpPr/>
            <p:nvPr/>
          </p:nvSpPr>
          <p:spPr>
            <a:xfrm>
              <a:off x="3937505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B266E64-9D28-44E2-A0E5-0D6970142482}"/>
                </a:ext>
              </a:extLst>
            </p:cNvPr>
            <p:cNvSpPr/>
            <p:nvPr/>
          </p:nvSpPr>
          <p:spPr>
            <a:xfrm>
              <a:off x="5562096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7271CFD-7A41-4C6D-8EA7-5E8F5AB92837}"/>
              </a:ext>
            </a:extLst>
          </p:cNvPr>
          <p:cNvSpPr txBox="1"/>
          <p:nvPr/>
        </p:nvSpPr>
        <p:spPr>
          <a:xfrm>
            <a:off x="5561505" y="2855867"/>
            <a:ext cx="108202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2C313A-47F7-4142-B63D-B85458EB88D5}"/>
              </a:ext>
            </a:extLst>
          </p:cNvPr>
          <p:cNvSpPr txBox="1"/>
          <p:nvPr/>
        </p:nvSpPr>
        <p:spPr>
          <a:xfrm>
            <a:off x="4429053" y="5061203"/>
            <a:ext cx="87043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Erasile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0A44CF-68B9-4E46-8A57-E9139D820AFA}"/>
              </a:ext>
            </a:extLst>
          </p:cNvPr>
          <p:cNvSpPr txBox="1"/>
          <p:nvPr/>
        </p:nvSpPr>
        <p:spPr>
          <a:xfrm>
            <a:off x="6923206" y="5061203"/>
            <a:ext cx="102496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Molatics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45C92B-184D-4E82-B592-12ECF0962B5A}"/>
              </a:ext>
            </a:extLst>
          </p:cNvPr>
          <p:cNvGrpSpPr/>
          <p:nvPr/>
        </p:nvGrpSpPr>
        <p:grpSpPr>
          <a:xfrm>
            <a:off x="3366005" y="3389983"/>
            <a:ext cx="5455919" cy="228999"/>
            <a:chOff x="3366004" y="2803101"/>
            <a:chExt cx="5455918" cy="22899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E450920-2B83-4CC1-98DF-F6CA4E6EA413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04" y="2879434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6999B0F-78C6-4E71-B044-3A716292C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026" y="2803101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1CA0B4F-6C96-4BC5-A975-5DE3D2EA2C32}"/>
              </a:ext>
            </a:extLst>
          </p:cNvPr>
          <p:cNvSpPr txBox="1"/>
          <p:nvPr/>
        </p:nvSpPr>
        <p:spPr>
          <a:xfrm>
            <a:off x="2299075" y="2782002"/>
            <a:ext cx="220637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머지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외부요소를 딱 설명해주면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좋을 것 같은 느낌이 드는데요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ABC275-3E6E-4678-AE40-8BE20405D94C}"/>
              </a:ext>
            </a:extLst>
          </p:cNvPr>
          <p:cNvSpPr txBox="1"/>
          <p:nvPr/>
        </p:nvSpPr>
        <p:spPr>
          <a:xfrm>
            <a:off x="2299077" y="2458763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외부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6113B7-23D1-4049-A68B-E776292AC613}"/>
              </a:ext>
            </a:extLst>
          </p:cNvPr>
          <p:cNvSpPr txBox="1"/>
          <p:nvPr/>
        </p:nvSpPr>
        <p:spPr>
          <a:xfrm>
            <a:off x="8170033" y="2719364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아냐 여기다 내부 요소 적으면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도식화에 맞지 않아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547EA5-242E-43BF-A6CF-2FAB35F3528F}"/>
              </a:ext>
            </a:extLst>
          </p:cNvPr>
          <p:cNvSpPr txBox="1"/>
          <p:nvPr/>
        </p:nvSpPr>
        <p:spPr>
          <a:xfrm>
            <a:off x="9194994" y="2396126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04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4EAC8-D349-4493-9FEC-032FC15D413B}"/>
              </a:ext>
            </a:extLst>
          </p:cNvPr>
          <p:cNvSpPr txBox="1"/>
          <p:nvPr/>
        </p:nvSpPr>
        <p:spPr>
          <a:xfrm>
            <a:off x="2974637" y="1592110"/>
            <a:ext cx="624292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요것도 딱 요렇게 만들어주면 너무 예쁘고 얼마나 좋아 연혁 쓸 때 사용하면 좋을 듯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581C6-EFD9-4209-9358-6532C2862B58}"/>
              </a:ext>
            </a:extLst>
          </p:cNvPr>
          <p:cNvSpPr txBox="1"/>
          <p:nvPr/>
        </p:nvSpPr>
        <p:spPr>
          <a:xfrm>
            <a:off x="3109971" y="982712"/>
            <a:ext cx="597214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마지막엔 사진과 함께 멘트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넣어볼게요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170" name="Picture 2" descr="건물, 건축, 고층 건물, 도시의 무료 스톡 사진">
            <a:extLst>
              <a:ext uri="{FF2B5EF4-FFF2-40B4-BE49-F238E27FC236}">
                <a16:creationId xmlns:a16="http://schemas.microsoft.com/office/drawing/2014/main" id="{440745AA-8401-49BB-8F46-A0E2A668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31" y="2298663"/>
            <a:ext cx="2618811" cy="41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9179D1-D0BF-450A-9201-72174C6C62E1}"/>
              </a:ext>
            </a:extLst>
          </p:cNvPr>
          <p:cNvCxnSpPr/>
          <p:nvPr/>
        </p:nvCxnSpPr>
        <p:spPr>
          <a:xfrm>
            <a:off x="4776471" y="2314575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36640D-6D30-45D5-AF53-9872B6D6E68E}"/>
              </a:ext>
            </a:extLst>
          </p:cNvPr>
          <p:cNvCxnSpPr/>
          <p:nvPr/>
        </p:nvCxnSpPr>
        <p:spPr>
          <a:xfrm>
            <a:off x="4776471" y="3350419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7CDB16-35E0-4CC3-88E5-592E73E3A455}"/>
              </a:ext>
            </a:extLst>
          </p:cNvPr>
          <p:cNvCxnSpPr/>
          <p:nvPr/>
        </p:nvCxnSpPr>
        <p:spPr>
          <a:xfrm>
            <a:off x="4776471" y="4386261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43513C-7A14-4F08-81C3-AE8B21ADEBCB}"/>
              </a:ext>
            </a:extLst>
          </p:cNvPr>
          <p:cNvCxnSpPr/>
          <p:nvPr/>
        </p:nvCxnSpPr>
        <p:spPr>
          <a:xfrm>
            <a:off x="4776471" y="5422104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4F5EF3D-3D8E-4644-A742-7A39BF907801}"/>
              </a:ext>
            </a:extLst>
          </p:cNvPr>
          <p:cNvCxnSpPr/>
          <p:nvPr/>
        </p:nvCxnSpPr>
        <p:spPr>
          <a:xfrm>
            <a:off x="4776471" y="6457951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F6982-0A81-49A7-A825-40ECFCDB1F36}"/>
              </a:ext>
            </a:extLst>
          </p:cNvPr>
          <p:cNvSpPr txBox="1"/>
          <p:nvPr/>
        </p:nvSpPr>
        <p:spPr>
          <a:xfrm>
            <a:off x="500306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83671-62B2-4074-969A-58CA7AAB7D15}"/>
              </a:ext>
            </a:extLst>
          </p:cNvPr>
          <p:cNvSpPr txBox="1"/>
          <p:nvPr/>
        </p:nvSpPr>
        <p:spPr>
          <a:xfrm>
            <a:off x="5003070" y="2431103"/>
            <a:ext cx="80342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2B370A-9B1C-4EAF-87D2-766FBAAE9D02}"/>
              </a:ext>
            </a:extLst>
          </p:cNvPr>
          <p:cNvSpPr txBox="1"/>
          <p:nvPr/>
        </p:nvSpPr>
        <p:spPr>
          <a:xfrm>
            <a:off x="500307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DD779A-981B-4FF9-B3EA-A2E68C9B9660}"/>
              </a:ext>
            </a:extLst>
          </p:cNvPr>
          <p:cNvSpPr txBox="1"/>
          <p:nvPr/>
        </p:nvSpPr>
        <p:spPr>
          <a:xfrm>
            <a:off x="5003070" y="3466947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2013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A5ABC2-A5CD-4A41-80D6-6A27F896A375}"/>
              </a:ext>
            </a:extLst>
          </p:cNvPr>
          <p:cNvSpPr txBox="1"/>
          <p:nvPr/>
        </p:nvSpPr>
        <p:spPr>
          <a:xfrm>
            <a:off x="500307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34D37-104D-4C22-A74E-D411DCC381B3}"/>
              </a:ext>
            </a:extLst>
          </p:cNvPr>
          <p:cNvSpPr txBox="1"/>
          <p:nvPr/>
        </p:nvSpPr>
        <p:spPr>
          <a:xfrm>
            <a:off x="5003070" y="4502790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2016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53E8A-0D3B-40EE-AA57-72337BB573C1}"/>
              </a:ext>
            </a:extLst>
          </p:cNvPr>
          <p:cNvSpPr txBox="1"/>
          <p:nvPr/>
        </p:nvSpPr>
        <p:spPr>
          <a:xfrm>
            <a:off x="500306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6A5875-3681-4038-A5C0-1335CFAE7841}"/>
              </a:ext>
            </a:extLst>
          </p:cNvPr>
          <p:cNvSpPr txBox="1"/>
          <p:nvPr/>
        </p:nvSpPr>
        <p:spPr>
          <a:xfrm>
            <a:off x="5003069" y="5538633"/>
            <a:ext cx="7986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2018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E16512-586E-48E6-8599-5EF690BD91A8}"/>
              </a:ext>
            </a:extLst>
          </p:cNvPr>
          <p:cNvSpPr txBox="1"/>
          <p:nvPr/>
        </p:nvSpPr>
        <p:spPr>
          <a:xfrm>
            <a:off x="769595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26C4E5-AC5D-47D4-9783-1DBAE7344770}"/>
              </a:ext>
            </a:extLst>
          </p:cNvPr>
          <p:cNvSpPr txBox="1"/>
          <p:nvPr/>
        </p:nvSpPr>
        <p:spPr>
          <a:xfrm>
            <a:off x="7695959" y="2431103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2012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DF13C2-8C91-4467-8775-4CBB6E3E6D68}"/>
              </a:ext>
            </a:extLst>
          </p:cNvPr>
          <p:cNvSpPr txBox="1"/>
          <p:nvPr/>
        </p:nvSpPr>
        <p:spPr>
          <a:xfrm>
            <a:off x="769596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813E44-0882-417F-9040-7AEE6F188C9D}"/>
              </a:ext>
            </a:extLst>
          </p:cNvPr>
          <p:cNvSpPr txBox="1"/>
          <p:nvPr/>
        </p:nvSpPr>
        <p:spPr>
          <a:xfrm>
            <a:off x="7695959" y="3466947"/>
            <a:ext cx="80021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2014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78D9FE-2C76-41C8-82BE-969CB75256C4}"/>
              </a:ext>
            </a:extLst>
          </p:cNvPr>
          <p:cNvSpPr txBox="1"/>
          <p:nvPr/>
        </p:nvSpPr>
        <p:spPr>
          <a:xfrm>
            <a:off x="769596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A74A16-2AF4-413E-8479-750340747424}"/>
              </a:ext>
            </a:extLst>
          </p:cNvPr>
          <p:cNvSpPr txBox="1"/>
          <p:nvPr/>
        </p:nvSpPr>
        <p:spPr>
          <a:xfrm>
            <a:off x="7695959" y="4502790"/>
            <a:ext cx="78899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2017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1D7B26-1611-4995-91ED-CAF65266C390}"/>
              </a:ext>
            </a:extLst>
          </p:cNvPr>
          <p:cNvSpPr txBox="1"/>
          <p:nvPr/>
        </p:nvSpPr>
        <p:spPr>
          <a:xfrm>
            <a:off x="769595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4A7FD2-9705-478C-B4A1-A80642839716}"/>
              </a:ext>
            </a:extLst>
          </p:cNvPr>
          <p:cNvSpPr txBox="1"/>
          <p:nvPr/>
        </p:nvSpPr>
        <p:spPr>
          <a:xfrm>
            <a:off x="7695958" y="5538633"/>
            <a:ext cx="8386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356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92B4750-4D18-4B99-A8D4-A28D9EA3FD67}"/>
              </a:ext>
            </a:extLst>
          </p:cNvPr>
          <p:cNvSpPr txBox="1"/>
          <p:nvPr/>
        </p:nvSpPr>
        <p:spPr>
          <a:xfrm>
            <a:off x="4858292" y="3202116"/>
            <a:ext cx="247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:)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676756-68F7-4539-A423-B4E1BBC09713}"/>
              </a:ext>
            </a:extLst>
          </p:cNvPr>
          <p:cNvGrpSpPr/>
          <p:nvPr/>
        </p:nvGrpSpPr>
        <p:grpSpPr>
          <a:xfrm rot="931968" flipH="1">
            <a:off x="4616921" y="2914889"/>
            <a:ext cx="385951" cy="498255"/>
            <a:chOff x="7941162" y="915715"/>
            <a:chExt cx="549273" cy="70910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BA3A59-00E3-47FD-8551-9678EB95BFE6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450CFCD-A1AE-4EAB-8D32-E6F02D7AE221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C883F61-1143-4133-8664-A63AA8F0DEDC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13ED569-F5F9-4530-96FB-C5A90FE88330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7C5F6CA-CC43-4DFC-92A1-C0002210FA5C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D6603F8-F1F1-424B-B690-16A681347A9A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97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78727" y="2762106"/>
            <a:ext cx="156641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01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742499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심리검사란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-1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1264" y="1007217"/>
            <a:ext cx="10238202" cy="66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/>
              <a:t>정의 </a:t>
            </a:r>
            <a:r>
              <a:rPr lang="en-US" altLang="ko-KR" sz="1900"/>
              <a:t>:</a:t>
            </a:r>
            <a:r>
              <a:rPr lang="ko-KR" altLang="en-US" sz="1900"/>
              <a:t> 개인의 지능</a:t>
            </a:r>
            <a:r>
              <a:rPr lang="en-US" altLang="ko-KR" sz="1900"/>
              <a:t>,</a:t>
            </a:r>
            <a:r>
              <a:rPr lang="ko-KR" altLang="en-US" sz="1900"/>
              <a:t> 성격</a:t>
            </a:r>
            <a:r>
              <a:rPr lang="en-US" altLang="ko-KR" sz="1900"/>
              <a:t>,</a:t>
            </a:r>
            <a:r>
              <a:rPr lang="ko-KR" altLang="en-US" sz="1900"/>
              <a:t> 능력</a:t>
            </a:r>
            <a:r>
              <a:rPr lang="en-US" altLang="ko-KR" sz="1900"/>
              <a:t>,</a:t>
            </a:r>
            <a:r>
              <a:rPr lang="ko-KR" altLang="en-US" sz="1900"/>
              <a:t> 적성</a:t>
            </a:r>
            <a:r>
              <a:rPr lang="en-US" altLang="ko-KR" sz="1900"/>
              <a:t>,</a:t>
            </a:r>
            <a:r>
              <a:rPr lang="ko-KR" altLang="en-US" sz="1900"/>
              <a:t> 태도</a:t>
            </a:r>
            <a:r>
              <a:rPr lang="en-US" altLang="ko-KR" sz="1900"/>
              <a:t>,</a:t>
            </a:r>
            <a:r>
              <a:rPr lang="ko-KR" altLang="en-US" sz="1900"/>
              <a:t>가치관 등의 심리적 속성을 파악하려고 다양한 도구를 통해서 체계적</a:t>
            </a:r>
            <a:r>
              <a:rPr lang="en-US" altLang="ko-KR" sz="1900"/>
              <a:t>&amp;</a:t>
            </a:r>
            <a:r>
              <a:rPr lang="ko-KR" altLang="en-US" sz="1900"/>
              <a:t>수량적으로 측정</a:t>
            </a:r>
            <a:r>
              <a:rPr lang="en-US" altLang="ko-KR" sz="1900"/>
              <a:t>,</a:t>
            </a:r>
            <a:r>
              <a:rPr lang="ko-KR" altLang="en-US" sz="1900"/>
              <a:t> 평가하는 일련의 과정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1264" y="1898919"/>
            <a:ext cx="10238202" cy="3280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/>
              <a:t>심리검사의 공통적인 특징</a:t>
            </a:r>
          </a:p>
          <a:p>
            <a:pPr>
              <a:defRPr/>
            </a:pPr>
            <a:r>
              <a:rPr lang="en-US" altLang="ko-KR" sz="1900"/>
              <a:t>1.</a:t>
            </a:r>
            <a:r>
              <a:rPr lang="ko-KR" altLang="en-US" sz="1900"/>
              <a:t> 개인의 대표적인 행동표본을 심리학적 방식으로 측정한다</a:t>
            </a:r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개인 행동을 모두 측정하지 않아도 개인의 전체적인 행동을 예견할 수 있음</a:t>
            </a:r>
          </a:p>
          <a:p>
            <a:pPr>
              <a:defRPr/>
            </a:pPr>
            <a:r>
              <a:rPr lang="en-US" altLang="ko-KR" sz="1900"/>
              <a:t>2.</a:t>
            </a:r>
            <a:r>
              <a:rPr lang="ko-KR" altLang="en-US" sz="1900"/>
              <a:t> 표준화된 방식에 따른다</a:t>
            </a:r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검사를 실시하고 채점하는 과정에서 절차의 동일성을 의미함</a:t>
            </a:r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실시 조건이나 채점방식에 따른 차이를 방지 </a:t>
            </a:r>
            <a:r>
              <a:rPr lang="en-US" altLang="ko-KR" sz="1900"/>
              <a:t>+</a:t>
            </a:r>
            <a:r>
              <a:rPr lang="ko-KR" altLang="en-US" sz="1900"/>
              <a:t> 순수한 개인차를 나타낼 수 있게 함</a:t>
            </a:r>
          </a:p>
          <a:p>
            <a:pPr>
              <a:defRPr/>
            </a:pPr>
            <a:r>
              <a:rPr lang="en-US" altLang="ko-KR" sz="1900"/>
              <a:t>3.</a:t>
            </a:r>
            <a:r>
              <a:rPr lang="ko-KR" altLang="en-US" sz="1900"/>
              <a:t> 체계적 과정이다</a:t>
            </a:r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객관적 채점규칙에 따라 한개의 반응이 여러 사람이 채점해도 거의 비슷한 점수로 나타남 </a:t>
            </a:r>
          </a:p>
          <a:p>
            <a:pPr>
              <a:defRPr/>
            </a:pPr>
            <a:r>
              <a:rPr lang="en-US" altLang="ko-KR" sz="1900"/>
              <a:t>4.</a:t>
            </a:r>
            <a:r>
              <a:rPr lang="ko-KR" altLang="en-US" sz="1900"/>
              <a:t> 객관적 평가는 신뢰도와 타당도를 결정한다</a:t>
            </a:r>
          </a:p>
          <a:p>
            <a:pPr>
              <a:defRPr/>
            </a:pPr>
            <a:r>
              <a:rPr lang="ko-KR" altLang="en-US" sz="1900"/>
              <a:t> 신뢰도 </a:t>
            </a:r>
            <a:r>
              <a:rPr lang="en-US" altLang="ko-KR" sz="1900"/>
              <a:t>:</a:t>
            </a:r>
            <a:r>
              <a:rPr lang="ko-KR" altLang="en-US" sz="1900"/>
              <a:t> 동일한 검사를 동일한 사람에게 재검사 했을 때 관찰되는 점수들의 일관성</a:t>
            </a:r>
          </a:p>
          <a:p>
            <a:pPr>
              <a:defRPr/>
            </a:pPr>
            <a:r>
              <a:rPr lang="ko-KR" altLang="en-US" sz="1900"/>
              <a:t> 타당도 </a:t>
            </a:r>
            <a:r>
              <a:rPr lang="en-US" altLang="ko-KR" sz="1900"/>
              <a:t>:</a:t>
            </a:r>
            <a:r>
              <a:rPr lang="ko-KR" altLang="en-US" sz="1900"/>
              <a:t> 그 검사가 측정하고자 한 목표를 실제로 어느정도 측정할 수 있는지 점검하는 것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21532" y="2810888"/>
            <a:ext cx="10295108" cy="1418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589349" y="4229504"/>
            <a:ext cx="6370240" cy="362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주관적 판단을 방지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 양적 측정을 통해 개인간의 행동을 비교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45808" y="2202908"/>
            <a:ext cx="1094365" cy="303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39829" y="1884479"/>
            <a:ext cx="675507" cy="363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행동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-2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1264" y="905887"/>
            <a:ext cx="10238202" cy="2978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dirty="0"/>
              <a:t>심리검사의 목적</a:t>
            </a:r>
          </a:p>
          <a:p>
            <a:pPr>
              <a:defRPr/>
            </a:pPr>
            <a:r>
              <a:rPr lang="ko-KR" altLang="en-US" sz="1900" dirty="0"/>
              <a:t> 개인 행동의 예측</a:t>
            </a:r>
            <a:r>
              <a:rPr lang="en-US" altLang="ko-KR" sz="1900" dirty="0"/>
              <a:t>,</a:t>
            </a:r>
            <a:r>
              <a:rPr lang="ko-KR" altLang="en-US" sz="1900" dirty="0"/>
              <a:t> 분류 및 진단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문제탁색</a:t>
            </a:r>
            <a:r>
              <a:rPr lang="en-US" altLang="ko-KR" sz="1900" dirty="0"/>
              <a:t>,</a:t>
            </a:r>
            <a:r>
              <a:rPr lang="ko-KR" altLang="en-US" sz="1900" dirty="0"/>
              <a:t> 조사 </a:t>
            </a:r>
            <a:r>
              <a:rPr lang="ko-KR" altLang="en-US" sz="1900" dirty="0" err="1"/>
              <a:t>및연구를</a:t>
            </a:r>
            <a:r>
              <a:rPr lang="ko-KR" altLang="en-US" sz="1900" dirty="0"/>
              <a:t> 통하여 자기이해의 증진</a:t>
            </a:r>
            <a:r>
              <a:rPr lang="en-US" altLang="ko-KR" sz="1900" dirty="0"/>
              <a:t>,</a:t>
            </a:r>
            <a:r>
              <a:rPr lang="ko-KR" altLang="en-US" sz="1900" dirty="0"/>
              <a:t> 문제해결에 도움을 주는 데 있음</a:t>
            </a:r>
          </a:p>
          <a:p>
            <a:pPr>
              <a:defRPr/>
            </a:pPr>
            <a:r>
              <a:rPr lang="ko-KR" altLang="en-US" sz="1900" dirty="0"/>
              <a:t> </a:t>
            </a:r>
            <a:r>
              <a:rPr lang="en-US" altLang="ko-KR" sz="1900" dirty="0"/>
              <a:t>-&gt;</a:t>
            </a:r>
            <a:r>
              <a:rPr lang="ko-KR" altLang="en-US" sz="1900" dirty="0"/>
              <a:t> 심리적 장애의 해결을 위한 치료 개입과 전략을 계획하고 수행하는 기초과정 </a:t>
            </a:r>
          </a:p>
          <a:p>
            <a:pPr>
              <a:defRPr/>
            </a:pPr>
            <a:endParaRPr lang="ko-KR" altLang="en-US" sz="1900" dirty="0"/>
          </a:p>
          <a:p>
            <a:pPr marL="351500" indent="-351500">
              <a:buAutoNum type="arabicPeriod"/>
              <a:defRPr/>
            </a:pPr>
            <a:r>
              <a:rPr lang="ko-KR" altLang="en-US" sz="1900" dirty="0"/>
              <a:t>개인 행동의 예측</a:t>
            </a:r>
          </a:p>
          <a:p>
            <a:pPr marL="351500" indent="-351500">
              <a:buAutoNum type="arabicPeriod"/>
              <a:defRPr/>
            </a:pPr>
            <a:r>
              <a:rPr lang="ko-KR" altLang="en-US" sz="1900" dirty="0"/>
              <a:t>분류 및 진단</a:t>
            </a:r>
          </a:p>
          <a:p>
            <a:pPr marL="351500" indent="-351500">
              <a:buAutoNum type="arabicPeriod"/>
              <a:defRPr/>
            </a:pPr>
            <a:r>
              <a:rPr lang="ko-KR" altLang="en-US" sz="1900" dirty="0"/>
              <a:t>조사 및 연구 </a:t>
            </a:r>
            <a:r>
              <a:rPr lang="en-US" altLang="ko-KR" sz="1900" dirty="0"/>
              <a:t>-</a:t>
            </a:r>
            <a:r>
              <a:rPr lang="ko-KR" altLang="en-US" sz="1900" dirty="0"/>
              <a:t> </a:t>
            </a:r>
            <a:r>
              <a:rPr lang="ko-KR" altLang="en-US" sz="1700" dirty="0"/>
              <a:t>교육</a:t>
            </a:r>
            <a:r>
              <a:rPr lang="en-US" altLang="ko-KR" sz="1700" dirty="0"/>
              <a:t>,</a:t>
            </a:r>
            <a:r>
              <a:rPr lang="ko-KR" altLang="en-US" sz="1700" dirty="0"/>
              <a:t> 임상의학</a:t>
            </a:r>
            <a:r>
              <a:rPr lang="en-US" altLang="ko-KR" sz="1700" dirty="0"/>
              <a:t>,</a:t>
            </a:r>
            <a:r>
              <a:rPr lang="ko-KR" altLang="en-US" sz="1700" dirty="0"/>
              <a:t> 상담과 생활 지도</a:t>
            </a:r>
            <a:r>
              <a:rPr lang="en-US" altLang="ko-KR" sz="1700" dirty="0"/>
              <a:t>,</a:t>
            </a:r>
            <a:r>
              <a:rPr lang="ko-KR" altLang="en-US" sz="1700" dirty="0"/>
              <a:t> 사업장면</a:t>
            </a:r>
            <a:r>
              <a:rPr lang="en-US" altLang="ko-KR" sz="1700" dirty="0"/>
              <a:t>,</a:t>
            </a:r>
            <a:r>
              <a:rPr lang="ko-KR" altLang="en-US" sz="1700" dirty="0"/>
              <a:t> 범죄분류심사</a:t>
            </a:r>
            <a:r>
              <a:rPr lang="en-US" altLang="ko-KR" sz="1700" dirty="0"/>
              <a:t>,</a:t>
            </a:r>
            <a:r>
              <a:rPr lang="ko-KR" altLang="en-US" sz="1700" dirty="0"/>
              <a:t> 교정 등의 분야</a:t>
            </a:r>
            <a:endParaRPr lang="ko-KR" altLang="en-US" sz="1900" dirty="0"/>
          </a:p>
          <a:p>
            <a:pPr marL="351500" indent="-351500">
              <a:buAutoNum type="arabicPeriod"/>
              <a:defRPr/>
            </a:pPr>
            <a:r>
              <a:rPr lang="ko-KR" altLang="en-US" sz="1900" dirty="0"/>
              <a:t>자기이해의 증진</a:t>
            </a:r>
          </a:p>
          <a:p>
            <a:pPr marL="351500" indent="-35150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900" dirty="0"/>
              <a:t>문제 해결을 위한 대안 </a:t>
            </a:r>
            <a:r>
              <a:rPr lang="en-US" altLang="ko-KR" sz="1900" dirty="0"/>
              <a:t>-</a:t>
            </a:r>
            <a:r>
              <a:rPr lang="ko-KR" altLang="en-US" sz="1700" dirty="0"/>
              <a:t> 흥미검사 </a:t>
            </a:r>
            <a:r>
              <a:rPr lang="en-US" altLang="ko-KR" sz="1700" dirty="0"/>
              <a:t>:</a:t>
            </a:r>
            <a:r>
              <a:rPr lang="ko-KR" altLang="en-US" sz="1700" dirty="0"/>
              <a:t> 진로</a:t>
            </a:r>
            <a:r>
              <a:rPr lang="en-US" altLang="ko-KR" sz="1700" dirty="0"/>
              <a:t>/</a:t>
            </a:r>
            <a:r>
              <a:rPr lang="ko-KR" altLang="en-US" sz="1700" dirty="0"/>
              <a:t> 학술검사 </a:t>
            </a:r>
            <a:r>
              <a:rPr lang="en-US" altLang="ko-KR" sz="1700" dirty="0"/>
              <a:t>:</a:t>
            </a:r>
            <a:r>
              <a:rPr lang="ko-KR" altLang="en-US" sz="1700" dirty="0"/>
              <a:t> 학습방법</a:t>
            </a:r>
            <a:r>
              <a:rPr lang="en-US" altLang="ko-KR" sz="1700" dirty="0"/>
              <a:t>/</a:t>
            </a:r>
            <a:r>
              <a:rPr lang="ko-KR" altLang="en-US" sz="1700" dirty="0"/>
              <a:t> </a:t>
            </a:r>
            <a:r>
              <a:rPr lang="en-US" altLang="ko-KR" sz="1700" dirty="0"/>
              <a:t>MBTI :</a:t>
            </a:r>
            <a:r>
              <a:rPr lang="ko-KR" altLang="en-US" sz="1700" dirty="0"/>
              <a:t> 대인관계능력향상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936" y="3248429"/>
            <a:ext cx="1921722" cy="295962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>
              <a:effectLst/>
              <a:latin typeface="함초롬돋움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15953" y="3247051"/>
            <a:ext cx="945382" cy="36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최근 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-3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18552" y="518943"/>
            <a:ext cx="1954896" cy="374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심리검사의 분류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368549" y="1793875"/>
            <a:ext cx="2952749" cy="134937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051674" y="1809750"/>
            <a:ext cx="2952749" cy="134937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590799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객관적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114799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투사적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35330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능력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7730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성격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cxnSp>
        <p:nvCxnSpPr>
          <p:cNvPr id="44" name="직선 연결선 43"/>
          <p:cNvCxnSpPr>
            <a:stCxn id="38" idx="2"/>
            <a:endCxn id="40" idx="0"/>
          </p:cNvCxnSpPr>
          <p:nvPr/>
        </p:nvCxnSpPr>
        <p:spPr>
          <a:xfrm rot="10800000" flipV="1">
            <a:off x="3154362" y="3143250"/>
            <a:ext cx="690563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8" idx="2"/>
            <a:endCxn id="41" idx="0"/>
          </p:cNvCxnSpPr>
          <p:nvPr/>
        </p:nvCxnSpPr>
        <p:spPr>
          <a:xfrm>
            <a:off x="3844924" y="3143250"/>
            <a:ext cx="833437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9" idx="2"/>
            <a:endCxn id="42" idx="0"/>
          </p:cNvCxnSpPr>
          <p:nvPr/>
        </p:nvCxnSpPr>
        <p:spPr>
          <a:xfrm rot="10800000" flipV="1">
            <a:off x="7916862" y="3159125"/>
            <a:ext cx="611187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9" idx="2"/>
            <a:endCxn id="43" idx="0"/>
          </p:cNvCxnSpPr>
          <p:nvPr/>
        </p:nvCxnSpPr>
        <p:spPr>
          <a:xfrm>
            <a:off x="8528050" y="3159125"/>
            <a:ext cx="912812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/>
          <p:cNvCxnSpPr/>
          <p:nvPr/>
        </p:nvCxnSpPr>
        <p:spPr>
          <a:xfrm rot="16200000" flipH="1" flipV="1">
            <a:off x="2695563" y="3438526"/>
            <a:ext cx="6800899" cy="0"/>
          </a:xfrm>
          <a:prstGeom prst="line">
            <a:avLst/>
          </a:prstGeom>
          <a:ln>
            <a:solidFill>
              <a:schemeClr val="dk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-4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19624" y="1801812"/>
            <a:ext cx="2952749" cy="1349374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727575" y="3706812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객관적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365874" y="3706812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투사적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cxnSp>
        <p:nvCxnSpPr>
          <p:cNvPr id="44" name="직선 연결선 43"/>
          <p:cNvCxnSpPr>
            <a:stCxn id="38" idx="2"/>
            <a:endCxn id="40" idx="0"/>
          </p:cNvCxnSpPr>
          <p:nvPr/>
        </p:nvCxnSpPr>
        <p:spPr>
          <a:xfrm rot="10800000" flipV="1">
            <a:off x="5291137" y="3151187"/>
            <a:ext cx="804861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8" idx="2"/>
            <a:endCxn id="41" idx="0"/>
          </p:cNvCxnSpPr>
          <p:nvPr/>
        </p:nvCxnSpPr>
        <p:spPr>
          <a:xfrm>
            <a:off x="6095999" y="3151187"/>
            <a:ext cx="833437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0975" y="1221105"/>
            <a:ext cx="2114550" cy="77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채점과정 표준화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해석 규준 제시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일반적인 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0025" y="2333625"/>
            <a:ext cx="2114550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평가하고자하는 내용이 검사의 목적에 따라 일정하게 준비되어있고 일정한 형시에 따라 반응되는 검사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3350" y="3762375"/>
            <a:ext cx="2228850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개인의 독특성 보다 개인마다 공통적으로 지니고 있는 특성이나  차원을 기준으로 비교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평가하는 구조적 검사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81450" y="506730"/>
            <a:ext cx="2114550" cy="100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지능검사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(WISC)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성격검사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(MMTI, MBTI)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흥미검사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직업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학습흥미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&amp;&amp;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적성검사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00299" y="3429000"/>
            <a:ext cx="2228851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결과표가 제공되어 해석이 용이함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9099" y="5715000"/>
            <a:ext cx="2228850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개인의 질적인 독특성에 대한 정보가 무시됨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86099" y="5619749"/>
            <a:ext cx="2228851" cy="76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검사자들이  사회적으로 바람직한 내용대로 반응할 수 있음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05550" y="506730"/>
            <a:ext cx="2114550" cy="77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로르샤흐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로샤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TAT, CAT, DAP, HTP,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BGT, SCT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0998" y="1556383"/>
            <a:ext cx="2114550" cy="1003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 구조적 검사과제를 제시하여개인의 다양한 반응을 무제한적으로 허용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39350" y="2215513"/>
            <a:ext cx="2114550" cy="77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개인의 독특한 심리적 특성을 측정하는데 주 목적을 둠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077449" y="680083"/>
            <a:ext cx="2114550" cy="77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무의식적 충동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감정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생각 및 태도를 외부로  전가함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7450" y="3219450"/>
            <a:ext cx="2114550" cy="99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모호한 검사자극에 대한 수검자의 비 의도적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자기노출적 반응이 나타남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077450" y="4381500"/>
            <a:ext cx="2114550" cy="168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검사자극 내용을 불분명하게 함으로써  막연한 자극을 통해 수감자가 자신의 내면적인 욕구나 성향을 외부에 자연스럽게 투사할 수 있도록 유도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91451" y="3429000"/>
            <a:ext cx="2114550" cy="775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수검자가 방어적으로 반응하는 것을 어느정도 차단할 수 있음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43701" y="5810250"/>
            <a:ext cx="2114550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여러 상황적 요인에 의해 강한 영향을 받음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19901" y="4953000"/>
            <a:ext cx="2114550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이미지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영상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사용하는 경우가 많음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-5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7360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능력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44525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성격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</a:p>
        </p:txBody>
      </p:sp>
      <p:cxnSp>
        <p:nvCxnSpPr>
          <p:cNvPr id="46" name="직선 연결선 45"/>
          <p:cNvCxnSpPr>
            <a:stCxn id="39" idx="2"/>
            <a:endCxn id="42" idx="0"/>
          </p:cNvCxnSpPr>
          <p:nvPr/>
        </p:nvCxnSpPr>
        <p:spPr>
          <a:xfrm rot="10800000" flipV="1">
            <a:off x="5237163" y="3159124"/>
            <a:ext cx="858836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9" idx="2"/>
            <a:endCxn id="43" idx="0"/>
          </p:cNvCxnSpPr>
          <p:nvPr/>
        </p:nvCxnSpPr>
        <p:spPr>
          <a:xfrm>
            <a:off x="6096000" y="3159124"/>
            <a:ext cx="912812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6200000" flipH="1" flipV="1">
            <a:off x="2695563" y="3438526"/>
            <a:ext cx="680089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lgDash"/>
            <a:miter/>
          </a:ln>
        </p:spPr>
      </p:cxnSp>
      <p:sp>
        <p:nvSpPr>
          <p:cNvPr id="39" name="직사각형 38"/>
          <p:cNvSpPr/>
          <p:nvPr/>
        </p:nvSpPr>
        <p:spPr>
          <a:xfrm>
            <a:off x="4619624" y="1809750"/>
            <a:ext cx="2952749" cy="1349374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0975" y="1221105"/>
            <a:ext cx="2114550" cy="1234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일정한 시간이 주어지고 그 시가 내에 수검자가 자신의 능력을 최대한 발휘해서 반응하도록 만들어진 검사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81425" y="763905"/>
            <a:ext cx="2114550" cy="77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일반 능력검사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적성검사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성취검사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7174" y="3429000"/>
            <a:ext cx="2114551" cy="99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문항마다 정답이 있어 시간 내에 몇 문제나 맞추었는지에 따라 점수 측정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38976" y="325751"/>
            <a:ext cx="2114550" cy="76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개인이 가지고  있는 성형이나 기질 등을 측정하기 위한 검사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610726" y="325751"/>
            <a:ext cx="2114550" cy="767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시간제한이 없고 각 문항에서 정답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오답이 없음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29726" y="1555431"/>
            <a:ext cx="2114550" cy="77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구조화된 정도에 따라 객관적 검사와 투사적 검사로 나뉨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72576" y="2536983"/>
            <a:ext cx="2114550" cy="1690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객관적 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&gt;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16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성격요인 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캘리포니아 심리검사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미네소타 다면적 인성검사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주어진 문항에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y/n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답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34526" y="4367211"/>
            <a:ext cx="2114550" cy="191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투사적 검사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&gt;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주제 통각검사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로르샤흐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로샤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그림을 보고 수검자의 생각을 기술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또는 말한 후 전문가가 응답 내용을 분석해 유형 측정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38926" y="5053011"/>
            <a:ext cx="2114550" cy="1462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자신의 행동을 외곡해서 사회적으로 바람직하다고 생각되는 방향으로 반응하는 경함이 있음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거짓말척도로 진실성 측정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심리검사란 </a:t>
            </a:r>
            <a:r>
              <a:rPr lang="en-US" altLang="ko-KR" sz="1900" dirty="0"/>
              <a:t>-6</a:t>
            </a:r>
            <a:r>
              <a:rPr lang="ko-KR" altLang="en-US" sz="1900" dirty="0"/>
              <a:t> </a:t>
            </a:r>
            <a:r>
              <a:rPr lang="en-US" altLang="ko-KR" sz="1900" dirty="0"/>
              <a:t>page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5101" y="938045"/>
            <a:ext cx="2135689" cy="374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심리검사 </a:t>
            </a:r>
            <a:r>
              <a:rPr lang="en-US" altLang="ko-KR" sz="1900" dirty="0"/>
              <a:t>==</a:t>
            </a:r>
            <a:r>
              <a:rPr lang="ko-KR" altLang="en-US" sz="1900" dirty="0"/>
              <a:t> 측정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5098" y="1471445"/>
            <a:ext cx="11308267" cy="955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측정 </a:t>
            </a:r>
            <a:r>
              <a:rPr lang="en-US" altLang="ko-KR" sz="1900" dirty="0"/>
              <a:t>:</a:t>
            </a:r>
            <a:r>
              <a:rPr lang="ko-KR" altLang="en-US" sz="1900" dirty="0"/>
              <a:t> 측정 대상이 되는 속성에 대해 일정한 법칙에 근거하여 숫자를 통하여 개관적으로 표현하는 과정</a:t>
            </a:r>
            <a:br>
              <a:rPr lang="ko-KR" altLang="en-US" sz="1900" dirty="0"/>
            </a:br>
            <a:r>
              <a:rPr lang="ko-KR" altLang="en-US" sz="1900" dirty="0"/>
              <a:t>         이론을 구성하고 </a:t>
            </a:r>
            <a:r>
              <a:rPr lang="ko-KR" altLang="en-US" sz="1900" dirty="0" err="1"/>
              <a:t>이쓴</a:t>
            </a:r>
            <a:r>
              <a:rPr lang="ko-KR" altLang="en-US" sz="1900" dirty="0"/>
              <a:t> 개념들을 현실세계에서 관찰이 가능한 자료와 연결시켜주는 과정</a:t>
            </a:r>
          </a:p>
          <a:p>
            <a:pPr>
              <a:defRPr/>
            </a:pPr>
            <a:r>
              <a:rPr lang="ko-KR" altLang="en-US" sz="1900" dirty="0"/>
              <a:t>         가설속에서 나타난 개념이나 변수에 체계적으로 숫자나 가치를 부여하는 것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438275" y="2705100"/>
            <a:ext cx="1638300" cy="952500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23975" y="2590800"/>
            <a:ext cx="1638300" cy="952500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90625" y="2476500"/>
            <a:ext cx="1638300" cy="952500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이론개념</a:t>
            </a:r>
          </a:p>
        </p:txBody>
      </p:sp>
      <p:sp>
        <p:nvSpPr>
          <p:cNvPr id="58" name="화살표: 왼쪽/오른쪽 57"/>
          <p:cNvSpPr/>
          <p:nvPr/>
        </p:nvSpPr>
        <p:spPr>
          <a:xfrm>
            <a:off x="3133725" y="2876550"/>
            <a:ext cx="1962150" cy="7810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측정</a:t>
            </a:r>
          </a:p>
        </p:txBody>
      </p:sp>
      <p:sp>
        <p:nvSpPr>
          <p:cNvPr id="59" name="타원 58"/>
          <p:cNvSpPr/>
          <p:nvPr/>
        </p:nvSpPr>
        <p:spPr>
          <a:xfrm>
            <a:off x="5848350" y="2628900"/>
            <a:ext cx="1123950" cy="1123950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86375" y="2628900"/>
            <a:ext cx="1123950" cy="1123950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5534025" y="2400300"/>
            <a:ext cx="1123950" cy="1123950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자료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94D83C-EF65-41F6-8170-CA1FE1B7E216}"/>
              </a:ext>
            </a:extLst>
          </p:cNvPr>
          <p:cNvSpPr/>
          <p:nvPr/>
        </p:nvSpPr>
        <p:spPr>
          <a:xfrm>
            <a:off x="375098" y="4506593"/>
            <a:ext cx="6451215" cy="15501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5B39E1-7D91-4446-92EA-FDAC26043387}"/>
              </a:ext>
            </a:extLst>
          </p:cNvPr>
          <p:cNvSpPr/>
          <p:nvPr/>
        </p:nvSpPr>
        <p:spPr>
          <a:xfrm>
            <a:off x="626051" y="4358151"/>
            <a:ext cx="1429085" cy="26274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242CA-2076-4F2A-B962-C41069BE6C80}"/>
              </a:ext>
            </a:extLst>
          </p:cNvPr>
          <p:cNvSpPr txBox="1"/>
          <p:nvPr/>
        </p:nvSpPr>
        <p:spPr>
          <a:xfrm>
            <a:off x="744329" y="4314232"/>
            <a:ext cx="11592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 dirty="0"/>
              <a:t>측정목록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EA4021-B772-4A00-99D5-31F88428030F}"/>
              </a:ext>
            </a:extLst>
          </p:cNvPr>
          <p:cNvSpPr/>
          <p:nvPr/>
        </p:nvSpPr>
        <p:spPr>
          <a:xfrm>
            <a:off x="744328" y="4847395"/>
            <a:ext cx="858159" cy="858159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속성</a:t>
            </a:r>
            <a:r>
              <a:rPr lang="en-US" altLang="ko-KR" sz="1100" dirty="0">
                <a:solidFill>
                  <a:schemeClr val="dk1"/>
                </a:solidFill>
              </a:rPr>
              <a:t>1</a:t>
            </a:r>
            <a:endParaRPr lang="ko-KR" altLang="en-US" sz="1100" dirty="0">
              <a:solidFill>
                <a:schemeClr val="dk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81D0033-613D-4DDE-AB79-A46176018173}"/>
              </a:ext>
            </a:extLst>
          </p:cNvPr>
          <p:cNvSpPr/>
          <p:nvPr/>
        </p:nvSpPr>
        <p:spPr>
          <a:xfrm>
            <a:off x="1746563" y="4847395"/>
            <a:ext cx="858159" cy="858159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속성</a:t>
            </a:r>
            <a:r>
              <a:rPr lang="en-US" altLang="ko-KR" sz="1100" dirty="0">
                <a:solidFill>
                  <a:schemeClr val="dk1"/>
                </a:solidFill>
              </a:rPr>
              <a:t>2</a:t>
            </a:r>
            <a:endParaRPr lang="ko-KR" altLang="en-US" sz="1100" dirty="0">
              <a:solidFill>
                <a:schemeClr val="dk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7CBD734-FC56-4A1C-9DD7-CA50A0679247}"/>
              </a:ext>
            </a:extLst>
          </p:cNvPr>
          <p:cNvSpPr/>
          <p:nvPr/>
        </p:nvSpPr>
        <p:spPr>
          <a:xfrm>
            <a:off x="2744477" y="4847395"/>
            <a:ext cx="858159" cy="858159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속성</a:t>
            </a:r>
            <a:r>
              <a:rPr lang="en-US" altLang="ko-KR" sz="1100" dirty="0">
                <a:solidFill>
                  <a:schemeClr val="dk1"/>
                </a:solidFill>
              </a:rPr>
              <a:t>3</a:t>
            </a:r>
            <a:endParaRPr lang="ko-KR" altLang="en-US" sz="1100" dirty="0">
              <a:solidFill>
                <a:schemeClr val="dk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03290-92AB-468D-A584-482A8E472D8F}"/>
              </a:ext>
            </a:extLst>
          </p:cNvPr>
          <p:cNvSpPr/>
          <p:nvPr/>
        </p:nvSpPr>
        <p:spPr>
          <a:xfrm>
            <a:off x="3779540" y="5091808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70C346-8AF7-4C7A-A808-735A15CE968E}"/>
              </a:ext>
            </a:extLst>
          </p:cNvPr>
          <p:cNvSpPr/>
          <p:nvPr/>
        </p:nvSpPr>
        <p:spPr>
          <a:xfrm>
            <a:off x="4312633" y="4847395"/>
            <a:ext cx="858159" cy="858159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dk1"/>
                </a:solidFill>
              </a:rPr>
              <a:t>심리적</a:t>
            </a:r>
            <a:br>
              <a:rPr lang="en-US" altLang="ko-KR" sz="1100" dirty="0">
                <a:solidFill>
                  <a:schemeClr val="dk1"/>
                </a:solidFill>
              </a:rPr>
            </a:br>
            <a:r>
              <a:rPr lang="ko-KR" altLang="en-US" sz="1100" dirty="0">
                <a:solidFill>
                  <a:schemeClr val="dk1"/>
                </a:solidFill>
              </a:rPr>
              <a:t>속성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4949C7-DCA2-4944-B444-97D35F315EDE}"/>
              </a:ext>
            </a:extLst>
          </p:cNvPr>
          <p:cNvSpPr/>
          <p:nvPr/>
        </p:nvSpPr>
        <p:spPr>
          <a:xfrm>
            <a:off x="4439252" y="5024673"/>
            <a:ext cx="606667" cy="51658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>
              <a:effectLst/>
              <a:latin typeface="함초롬돋움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F08A09-6DDE-410C-AAAE-F2BE7BC1B069}"/>
              </a:ext>
            </a:extLst>
          </p:cNvPr>
          <p:cNvSpPr/>
          <p:nvPr/>
        </p:nvSpPr>
        <p:spPr>
          <a:xfrm>
            <a:off x="4772709" y="4698953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직접 측정할 수 없음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Pages>24</Pages>
  <Words>1682</Words>
  <Characters>0</Characters>
  <Application>Microsoft Office PowerPoint</Application>
  <DocSecurity>0</DocSecurity>
  <PresentationFormat>와이드스크린</PresentationFormat>
  <Lines>0</Lines>
  <Paragraphs>374</Paragraphs>
  <Slides>26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G마켓 산스 Bold</vt:lpstr>
      <vt:lpstr>G마켓 산스 Medium</vt:lpstr>
      <vt:lpstr>G마켓 산스 TTF Bold</vt:lpstr>
      <vt:lpstr>G마켓 산스 TTF Medium</vt:lpstr>
      <vt:lpstr>NanumGothic</vt:lpstr>
      <vt:lpstr>맑은 고딕</vt:lpstr>
      <vt:lpstr>함초롬돋움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문다솔</cp:lastModifiedBy>
  <cp:revision>12</cp:revision>
  <dcterms:modified xsi:type="dcterms:W3CDTF">2020-02-19T04:44:56Z</dcterms:modified>
</cp:coreProperties>
</file>