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4" autoAdjust="0"/>
    <p:restoredTop sz="91429" autoAdjust="0"/>
  </p:normalViewPr>
  <p:slideViewPr>
    <p:cSldViewPr snapToGrid="0">
      <p:cViewPr varScale="1">
        <p:scale>
          <a:sx n="48" d="100"/>
          <a:sy n="48" d="100"/>
        </p:scale>
        <p:origin x="78" y="450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 sz="12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1200" b="0" i="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안녕하십니까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어린이를 위한 자연학습 프로그램 발표 시작하겠습니다</a:t>
            </a: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다음은 프로젝트 추진 일정은 다음과 같습니다.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5월에는 꽃 키우기 게임 방식과 순서를 설계하고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6월은 사용자 이름 및 꽃의 정보를 저장할 데이터베이스 테이블을 설계합니다.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7월에 꽃 키우기 게임 디자인을 개발하고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8월부터 c# 프로그램 코딩 및 사용자 정보 및 꽃 정보를 데이터베이스와 연동합니다.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9월부터 만 8세 이하 유아들을 대상으로 테스트를 시행할 것입니다.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11월 테스트 결과 및 프로그램에 대한 발표를 합니다.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endParaRPr lang="ko-KR"/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회의는 매주 목요일 오후 1시부터 9시까지 수업이 없는 팀원들끼리 진행 한 후 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9시에 모든 조원이 모였을 때 하루동안의 회의 내용을 정리합니다.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201" name="Google Shape;20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다음으로 기대효과입니다★</a:t>
            </a:r>
          </a:p>
        </p:txBody>
      </p:sp>
      <p:sp>
        <p:nvSpPr>
          <p:cNvPr id="207" name="Google Shape;20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이 꽃 키우기 프로그램으로 기대할 수 있는 효과로는 ★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첫 번째로 게임을 통한 접근으로 교육에 대한 거부감이 감소합니다.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평소 자신이 좋아하던 기기로 게임을 하는 것 뿐인데 교육이 되는 것 입니다.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이 과정에서 어린이들은 재미를 느껴 비슷한 다른 교육용 게임에도 거부감이 감소 할 것 입니다. ★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두 번째는 키우기 방식을 이용한 자연에 대한 관심 증가 입니다.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아이들은 가지고 노는 장난감이나 심지어 자기가 그린 그림에게 까지도 이름을 붙이며 소중하게 대합니다.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이 프로그램과 같은 키우기 게임은 어린이들로 하여금 캐릭터에 대한 애착관계를 형성합니다.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다른 게임들 보다 조금 더 관심을 가짐으로써 자연에 대한 관심 증가로 이어질 수 있습니다. ★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세 번째는 어린이를 대상으로 함으로써 교육용 게임에 대한 모든 연령의 진입장벽이 낮아질 것 입니다.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아무리 쉬운 게임이라고 해도 어린이 혼자서 해결하기 어려운 경우가 있습니다.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이 때 주위 사람들이 게임 진행을 도와주게되고 폭력성과 중독성 게임이 아닌 교육용 게임임에 좋은 인식이 생길 것이고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이후에 비슷한 장르의 게임이 다른 연령을 위주로 나왔을 때 긍정적인 인식을 가지고 보게 됨에 따라 진입장벽이 낮아질 것 입니다. ★  ++개발 동기에 말씀드렸듯이 앞으로 애들 시장 발달할것임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또한 앞서 말씀드렸듯이 키즈산업의 성장이 급속도로 증가함에 따라 유아 교육 시장또한 성장하고 있어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유아 교육 콘텐츠가 다양해 지고 사람들의 관심 또한 증가하고 있습니다.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이 프로그램 또한 아이들의 교육을 목적으로 하고 있어 사회적으로 이목을 끄는 키즈산업의 콘텐츠 일부로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저희의 프로그램을 브랜드화 할 수 있을 것입니다.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// 진입장벽 : 독과점 기업이 지배하는 시장에 새로운 경쟁자가 자유로이 들어오는 데 어려움을 주는 요소 (네이버)</a:t>
            </a:r>
          </a:p>
        </p:txBody>
      </p:sp>
      <p:sp>
        <p:nvSpPr>
          <p:cNvPr id="215" name="Google Shape;21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감사합니다</a:t>
            </a:r>
          </a:p>
        </p:txBody>
      </p:sp>
      <p:sp>
        <p:nvSpPr>
          <p:cNvPr id="244" name="Google Shape;244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목차는 다음과 같이 제작 동기, 프로그램 설계 및 진행계획, 기대 효과가 있습니다</a:t>
            </a: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첫번째로 프로그램 제작 동기에 관하여 설명 시작하겠습니다.</a:t>
            </a:r>
          </a:p>
        </p:txBody>
      </p:sp>
      <p:sp>
        <p:nvSpPr>
          <p:cNvPr id="112" name="Google Shape;11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먼저, 저희 팀이 게임이라는 장르를 선택한 이유에 대해 말씀드리겠습니다. ★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미디어의 발달로 인하여 요즘 어린이들은 밖에서 뛰어놀기보다 집에서 게임 하기를 즐기고 있습니다.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심지어 이제 막 걸음마를 뗀 어린 아이까지도 식당에 가면 휴대폰으로 영상을 보는 모습을 쉽게 찾아볼 수 있습니다. ★★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이러한 현상은 발달 지체, 공격성 증가, 디지털 치매, 전자기기 중독과 같은 사회문제를 야기하기도 하지만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스마트폰과 컴퓨터만 있으면 뭐든 할 수 있는 요즘 시대에 무조건 멀리하기도 쉽지않습니다. ★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이에 저희는 미디어를 즐기는 가장 흔한 방법인 게임을 하면서 미디어의 순기능인 지식습득을 할 수 있는 프로그램을 만들면 어떨까 하고 생각했습니다.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20" name="Google Shape;12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많은 주제 중에 꽃을 주제로 한 이유는 저희 팀장의 사촌동생 때문이 큽니다.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실제로 사촌동생과 공원에서 산책을 하던 중 제비꽃을 가리키면서 이 꽃이 무슨 꽃인지 아냐고 물었을 때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‘꽃’ 이라는 대답을 들은 적이 있다고 하였습니다.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요즘에 유행하는 게임에 관하여 물어보았을 때는 신이 나서 계속 이야기하던 아이에게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 ‘제비꽃’ 이라는 예쁜 이름은 그저 꽃 이었습니다.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 앞에서 말씀 드린 게임과 지식습득, 꽃에 대한 무관심을 해결하기 위해  ★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어린이를 위한 ‘꽃 키우기 게임’이라는 프로그램을 제작하였습니다.</a:t>
            </a:r>
          </a:p>
        </p:txBody>
      </p:sp>
      <p:sp>
        <p:nvSpPr>
          <p:cNvPr id="135" name="Google Shape;13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다음은 저희가 왜 어린이를 대상으로 했는지에 대한 이유를 말씀드리겠습니다.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최근 유아들을 대상으로하는 사업이 사회적으로 크게 주목되고 있습니다.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출산율은 비록 낮아지고 있지만 그만큼 아이들의 교육에 대한 관심또한 증가하고 있습니다. ★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다음 자료를 보시면  국내 키즈산업은 2002년 8조원으로 시작해 15년만에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다섯배 성장하여 40조원으로 성장하였습니다.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한국콘텐츠진흥원에 따르면 향후 2년 내 시장은 25%가량 더 커져 50조원에 달할것으로 예측하고 있습니다.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이렇듯 키즈산업이 성장하면서 사회적으로 이목이 집중되어 그에따른 콘텐츠가 증가하고 있고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저희 또한 어린이를 대상으로 하여 만드는 이 프로그램 또한 브랜드화 될 수 있지 않을까라는 기대를 하고있습니다.</a:t>
            </a:r>
          </a:p>
        </p:txBody>
      </p:sp>
      <p:sp>
        <p:nvSpPr>
          <p:cNvPr id="145" name="Google Shape;14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프로그램 설명 및 진행 계획에 대해서 말씀드리겠습니다</a:t>
            </a:r>
          </a:p>
        </p:txBody>
      </p:sp>
      <p:sp>
        <p:nvSpPr>
          <p:cNvPr id="156" name="Google Shape;15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다음으로 꽃 키우기 게임의 구성에 대해서 말씀드리겠습니다.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꽃 키우기 프로그램은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시작화면,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사용자 얼굴 등록,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씨앗 고르기,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키우기 실행화면,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각 단계별 진화 이벤트로 구성할 것입니다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결과는 키우기의 각 요소 별 횟수로 결정되며 이에 대한 설명은 시작 화면의 ‘설명보기’ 버튼으로 확인 할 수 있습니다.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 게임을 구상하면서 신경 쓴 부분이 있다면 어린이들이 대상인 만큼★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>귀여운 이미지 사용과  ★어렵지 않은 진화이벤트 ★ 짧은시간 클리어 할 수 있도록 한다는 점 이 있습니다</a:t>
            </a:r>
          </a:p>
        </p:txBody>
      </p:sp>
      <p:sp>
        <p:nvSpPr>
          <p:cNvPr id="164" name="Google Shape;16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cfefeeda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89" name="Google Shape;189;g56cfefeed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다음은 프로그램에서 저희팀이 중요하게 여긴 항목들 입니다.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endParaRPr lang="ko-K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첫번째로 데이터베이스사용 입니다.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데이터베이스 사용으로 친구와 전적을 공유한다던가, 중간에 프로그램을 종료하더라도 저장가능해서 이어할 수 있습니다. 또 활용할 수 있는 예로 프로그램 내에서 풀었던 퀴즈 결과를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부모가 확인 할 수 있어서 어린이들이 학습을 잘 하고 있는지 부모들이 확인 할 수 있습니다.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endParaRPr lang="ko-K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두번째로 어린이에게 친숙한 귀여운 디자인 입니다.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이 귀여운 디자인은 프로그램에서 필요한 그림파일을 포토샵으로 직접 제작 함으로써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/>
              <a:t>개발부서와 디자인부서가 따로 있는 기존의 프로그램과 달리 필요한 파일을 저희가 원하는대로 제작할 수 있습니다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endParaRPr lang="ko-K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ct val="25000"/>
              <a:buNone/>
              <a:defRPr lang="ko-KR" altLang="en-US"/>
            </a:pPr>
            <a:r>
              <a:rPr lang="ko-KR"/>
              <a:t>세번째로</a:t>
            </a:r>
            <a:r>
              <a:rPr lang="ko-KR">
                <a:solidFill>
                  <a:srgbClr val="000000"/>
                </a:solidFill>
              </a:rPr>
              <a:t> </a:t>
            </a:r>
            <a:r>
              <a:rPr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 어린이가 좋아해야한다는 것 입니다.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ct val="25000"/>
              <a:buNone/>
              <a:defRPr lang="ko-KR" altLang="en-US"/>
            </a:pPr>
            <a:r>
              <a:rPr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저희조원들은 사촌동생 또는 옆집아이등 테스트할 인원이 많습니다. 따라서 이 부분은 계발 중간중간 실제 아이들에게 테스트를 받고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ct val="25000"/>
              <a:buNone/>
              <a:defRPr lang="ko-KR" altLang="en-US"/>
            </a:pPr>
            <a:r>
              <a:rPr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 어린이가 좋아하는 프로그램을 위한 개선사항을 들을 제작과정에서 확인할 수 있습니다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ct val="25000"/>
              <a:buNone/>
              <a:defRPr lang="ko-KR" altLang="en-US"/>
            </a:pPr>
            <a:endParaRPr lang="ko-KR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ct val="25000"/>
              <a:buNone/>
              <a:defRPr lang="ko-KR" altLang="en-US"/>
            </a:pPr>
            <a:r>
              <a:rPr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사용자가 직접적으로 드러나야한다는 것 입니다.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ct val="25000"/>
              <a:buNone/>
              <a:defRPr lang="ko-KR" altLang="en-US"/>
            </a:pPr>
            <a:r>
              <a:rPr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영상처리 알고리즘을 이용해서 사용자의 사진을 입력받아 배경을 제거하고 농부사진에 합성하는 작업을 통해서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ct val="25000"/>
              <a:buNone/>
              <a:defRPr lang="ko-KR" altLang="en-US"/>
            </a:pPr>
            <a:r>
              <a:rPr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사용자가 프로그램에 직접 등장하여 실제로 자신이 꽃을 키우는듯한 느낌을 줍니다.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ct val="25000"/>
              <a:buNone/>
              <a:defRPr lang="ko-KR" altLang="en-US"/>
            </a:pPr>
            <a:endParaRPr lang="ko-KR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ct val="25000"/>
              <a:buNone/>
              <a:defRPr lang="ko-KR" altLang="en-US"/>
            </a:pPr>
            <a:endParaRPr lang="ko-KR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ct val="25000"/>
              <a:buNone/>
              <a:defRPr lang="ko-KR" altLang="en-US"/>
            </a:pPr>
            <a:endParaRPr lang="ko-KR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endParaRPr lang="ko-K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90" name="Google Shape;190;g56cfefeeda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1193800" y="1907368"/>
            <a:ext cx="14579600" cy="1943272"/>
          </a:xfrm>
          <a:prstGeom prst="rect">
            <a:avLst/>
          </a:prstGeom>
          <a:solidFill>
            <a:schemeClr val="accent3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-548640" y="1473200"/>
            <a:ext cx="14579600" cy="2692400"/>
          </a:xfrm>
          <a:prstGeom prst="rect">
            <a:avLst/>
          </a:prstGeom>
          <a:solidFill>
            <a:schemeClr val="accent3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32656" y="377309"/>
            <a:ext cx="13780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이브와 ICT멘토링</a:t>
            </a:r>
            <a:endParaRPr sz="12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8631402" y="4307668"/>
            <a:ext cx="3067360" cy="36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신라대학교 ATOM</a:t>
            </a: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32658" y="585284"/>
            <a:ext cx="2445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496100" y="2186500"/>
            <a:ext cx="7664700" cy="1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i="0" u="none" strike="noStrike" cap="none">
                <a:solidFill>
                  <a:schemeClr val="dk1"/>
                </a:solidFill>
              </a:rPr>
              <a:t>어린이를 위한 </a:t>
            </a:r>
            <a:endParaRPr sz="3600" b="1" i="0" u="none" strike="noStrike" cap="none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b="1">
                <a:solidFill>
                  <a:schemeClr val="dk1"/>
                </a:solidFill>
              </a:rPr>
              <a:t>자연학습(꽃) 프로그램</a:t>
            </a:r>
            <a:endParaRPr sz="4800" b="1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75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/>
          <p:nvPr/>
        </p:nvSpPr>
        <p:spPr>
          <a:xfrm>
            <a:off x="374227" y="367947"/>
            <a:ext cx="11463866" cy="6154773"/>
          </a:xfrm>
          <a:prstGeom prst="rect">
            <a:avLst/>
          </a:prstGeom>
          <a:solidFill>
            <a:schemeClr val="accent3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3677284" y="2843790"/>
            <a:ext cx="4857751" cy="57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기대효과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417724" y="809625"/>
            <a:ext cx="4857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기대효과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24"/>
          <p:cNvGrpSpPr/>
          <p:nvPr/>
        </p:nvGrpSpPr>
        <p:grpSpPr>
          <a:xfrm>
            <a:off x="2413872" y="2088421"/>
            <a:ext cx="2209800" cy="2971800"/>
            <a:chOff x="2755900" y="1905000"/>
            <a:chExt cx="6299200" cy="2971800"/>
          </a:xfrm>
        </p:grpSpPr>
        <p:cxnSp>
          <p:nvCxnSpPr>
            <p:cNvPr id="221" name="Google Shape;221;p24"/>
            <p:cNvCxnSpPr/>
            <p:nvPr/>
          </p:nvCxnSpPr>
          <p:spPr>
            <a:xfrm>
              <a:off x="2755900" y="1905000"/>
              <a:ext cx="62992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2" name="Google Shape;222;p24"/>
            <p:cNvCxnSpPr/>
            <p:nvPr/>
          </p:nvCxnSpPr>
          <p:spPr>
            <a:xfrm>
              <a:off x="2755900" y="4876800"/>
              <a:ext cx="62992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223" name="Google Shape;223;p24"/>
          <p:cNvGrpSpPr/>
          <p:nvPr/>
        </p:nvGrpSpPr>
        <p:grpSpPr>
          <a:xfrm>
            <a:off x="5073462" y="2088421"/>
            <a:ext cx="2209800" cy="2971800"/>
            <a:chOff x="2755900" y="1905000"/>
            <a:chExt cx="6299200" cy="2971800"/>
          </a:xfrm>
        </p:grpSpPr>
        <p:cxnSp>
          <p:nvCxnSpPr>
            <p:cNvPr id="224" name="Google Shape;224;p24"/>
            <p:cNvCxnSpPr/>
            <p:nvPr/>
          </p:nvCxnSpPr>
          <p:spPr>
            <a:xfrm>
              <a:off x="2755900" y="1905000"/>
              <a:ext cx="62992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5" name="Google Shape;225;p24"/>
            <p:cNvCxnSpPr/>
            <p:nvPr/>
          </p:nvCxnSpPr>
          <p:spPr>
            <a:xfrm>
              <a:off x="2755900" y="4876800"/>
              <a:ext cx="62992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226" name="Google Shape;226;p24"/>
          <p:cNvGrpSpPr/>
          <p:nvPr/>
        </p:nvGrpSpPr>
        <p:grpSpPr>
          <a:xfrm>
            <a:off x="7733052" y="2088421"/>
            <a:ext cx="2209800" cy="2971800"/>
            <a:chOff x="2755900" y="1905000"/>
            <a:chExt cx="6299200" cy="2971800"/>
          </a:xfrm>
        </p:grpSpPr>
        <p:cxnSp>
          <p:nvCxnSpPr>
            <p:cNvPr id="227" name="Google Shape;227;p24"/>
            <p:cNvCxnSpPr/>
            <p:nvPr/>
          </p:nvCxnSpPr>
          <p:spPr>
            <a:xfrm>
              <a:off x="2755900" y="1905000"/>
              <a:ext cx="62992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8" name="Google Shape;228;p24"/>
            <p:cNvCxnSpPr/>
            <p:nvPr/>
          </p:nvCxnSpPr>
          <p:spPr>
            <a:xfrm>
              <a:off x="2755900" y="4876800"/>
              <a:ext cx="62992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229" name="Google Shape;229;p24"/>
          <p:cNvGrpSpPr/>
          <p:nvPr/>
        </p:nvGrpSpPr>
        <p:grpSpPr>
          <a:xfrm>
            <a:off x="1362948" y="2190358"/>
            <a:ext cx="4345620" cy="3194772"/>
            <a:chOff x="0" y="2413337"/>
            <a:chExt cx="4345620" cy="3194772"/>
          </a:xfrm>
        </p:grpSpPr>
        <p:sp>
          <p:nvSpPr>
            <p:cNvPr id="230" name="Google Shape;230;p24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6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4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6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4"/>
          <p:cNvGrpSpPr/>
          <p:nvPr/>
        </p:nvGrpSpPr>
        <p:grpSpPr>
          <a:xfrm>
            <a:off x="4005552" y="2190358"/>
            <a:ext cx="4345620" cy="3194772"/>
            <a:chOff x="0" y="2413337"/>
            <a:chExt cx="4345620" cy="3194772"/>
          </a:xfrm>
        </p:grpSpPr>
        <p:sp>
          <p:nvSpPr>
            <p:cNvPr id="233" name="Google Shape;233;p24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6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4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6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24"/>
          <p:cNvGrpSpPr/>
          <p:nvPr/>
        </p:nvGrpSpPr>
        <p:grpSpPr>
          <a:xfrm>
            <a:off x="6665142" y="2190358"/>
            <a:ext cx="4345620" cy="3194772"/>
            <a:chOff x="0" y="2413337"/>
            <a:chExt cx="4345620" cy="3194772"/>
          </a:xfrm>
        </p:grpSpPr>
        <p:sp>
          <p:nvSpPr>
            <p:cNvPr id="236" name="Google Shape;236;p24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6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4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6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"/>
          <p:cNvSpPr txBox="1"/>
          <p:nvPr/>
        </p:nvSpPr>
        <p:spPr>
          <a:xfrm>
            <a:off x="2413872" y="2952021"/>
            <a:ext cx="25050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2322213" y="2952021"/>
            <a:ext cx="2398397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게임을 통한 접근으로</a:t>
            </a:r>
            <a:b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교육에 대한 </a:t>
            </a:r>
            <a:endParaRPr sz="20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거부감 감소</a:t>
            </a:r>
            <a:endParaRPr sz="9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4979163" y="2952021"/>
            <a:ext cx="2398397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‘키우기’방식을 이용한</a:t>
            </a:r>
            <a:b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자연에 대한 </a:t>
            </a:r>
            <a:endParaRPr sz="20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관심 증가</a:t>
            </a:r>
            <a:endParaRPr sz="9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7638753" y="2952021"/>
            <a:ext cx="2398397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어린이를 대상으로 함으로써</a:t>
            </a:r>
            <a:b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모든 연령에 대한 </a:t>
            </a:r>
            <a:br>
              <a:rPr lang="ko-K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진입장벽이 낮아짐</a:t>
            </a:r>
            <a:endParaRPr sz="9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3009900" y="2769790"/>
            <a:ext cx="61722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00050" y="715775"/>
            <a:ext cx="1250950" cy="87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69333" y="2560321"/>
            <a:ext cx="11853334" cy="133064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3207593" y="2721037"/>
            <a:ext cx="5407686" cy="1125158"/>
            <a:chOff x="1281524" y="3119733"/>
            <a:chExt cx="4690512" cy="659719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1281524" y="3167389"/>
              <a:ext cx="1250950" cy="338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</a:t>
              </a:r>
              <a:b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제작 동기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3001283" y="3119733"/>
              <a:ext cx="1250950" cy="659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 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프로그램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설명 및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진행 계획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4721086" y="3167388"/>
              <a:ext cx="1250950" cy="338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 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기대효과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374227" y="367947"/>
            <a:ext cx="11463866" cy="6154773"/>
          </a:xfrm>
          <a:prstGeom prst="rect">
            <a:avLst/>
          </a:prstGeom>
          <a:solidFill>
            <a:schemeClr val="accent3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677284" y="2843790"/>
            <a:ext cx="4857751" cy="57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 제작 동기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 제작 동기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왜 게임을 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6" descr="C:\Users\문다솔\Downloads\social-medi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5709" y="1955785"/>
            <a:ext cx="2946429" cy="294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 descr="C:\Users\문다솔\Downloads\addicti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3098" y="191499"/>
            <a:ext cx="2833655" cy="2833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 descr="C:\Users\문다솔\Downloads\knowled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3838" y="3670083"/>
            <a:ext cx="2833656" cy="2464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 descr="C:\Users\문다솔\Downloads\right-arrow (1)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1566556">
            <a:off x="4632218" y="1798652"/>
            <a:ext cx="2927564" cy="181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 descr="C:\Users\문다솔\Downloads\right-arrow (1)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435551">
            <a:off x="4639883" y="3652866"/>
            <a:ext cx="2927564" cy="181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 descr="C:\Users\문다솔\Downloads\forbidden-mark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967185">
            <a:off x="5589758" y="2197473"/>
            <a:ext cx="1012481" cy="101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 descr="C:\Users\문다솔\Downloads\smartphon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03738" y="3670083"/>
            <a:ext cx="2833655" cy="2833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00049" y="715775"/>
            <a:ext cx="4857751" cy="87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 제작 동기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왜 꽃 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 descr="C:\Users\문다솔\Downloads\flow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2751" y="2261600"/>
            <a:ext cx="3266497" cy="326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 descr="C:\Users\문다솔\Downloads\question-mark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310464">
            <a:off x="7045617" y="1611304"/>
            <a:ext cx="1300593" cy="130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697" y="1908925"/>
            <a:ext cx="2839725" cy="4377576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48" name="Google Shape;148;p18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00049" y="715775"/>
            <a:ext cx="48579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 제작 동기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왜 어린이?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600" y="3148200"/>
            <a:ext cx="5962776" cy="31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3640" y="1341326"/>
            <a:ext cx="5410461" cy="43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374227" y="367947"/>
            <a:ext cx="11463866" cy="6154773"/>
          </a:xfrm>
          <a:prstGeom prst="rect">
            <a:avLst/>
          </a:prstGeom>
          <a:solidFill>
            <a:schemeClr val="accent3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3677284" y="2843790"/>
            <a:ext cx="4857751" cy="155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 설명 및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계획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400049" y="715775"/>
            <a:ext cx="4857751" cy="87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 구성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2426605" y="2312380"/>
            <a:ext cx="3132033" cy="2982888"/>
          </a:xfrm>
          <a:prstGeom prst="pentagon">
            <a:avLst>
              <a:gd name="hf" fmla="val 105146"/>
              <a:gd name="vf" fmla="val 110557"/>
            </a:avLst>
          </a:prstGeom>
          <a:noFill/>
          <a:ln w="34925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964479" y="3273081"/>
            <a:ext cx="1563069" cy="69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595959"/>
                </a:solidFill>
              </a:rPr>
              <a:t>결과 A</a:t>
            </a:r>
            <a:br>
              <a:rPr lang="ko-KR" sz="2000" b="1">
                <a:solidFill>
                  <a:srgbClr val="595959"/>
                </a:solidFill>
              </a:rPr>
            </a:br>
            <a:r>
              <a:rPr lang="ko-KR" sz="2000" b="1">
                <a:solidFill>
                  <a:srgbClr val="595959"/>
                </a:solidFill>
              </a:rPr>
              <a:t>        B</a:t>
            </a:r>
            <a:endParaRPr sz="1050" b="1">
              <a:solidFill>
                <a:srgbClr val="595959"/>
              </a:solidFill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2195697" y="5318791"/>
            <a:ext cx="1796924" cy="161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595959"/>
                </a:solidFill>
              </a:rPr>
              <a:t>진화 이벤트</a:t>
            </a:r>
            <a:endParaRPr sz="2000" b="1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595959"/>
                </a:solidFill>
              </a:rPr>
              <a:t>A </a:t>
            </a:r>
            <a:endParaRPr sz="2000" b="1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595959"/>
                </a:solidFill>
              </a:rPr>
              <a:t>B</a:t>
            </a:r>
            <a:endParaRPr sz="2000" b="1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595959"/>
                </a:solidFill>
              </a:rPr>
              <a:t>C</a:t>
            </a:r>
            <a:endParaRPr sz="1050" b="1">
              <a:solidFill>
                <a:srgbClr val="595959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4480436" y="5324123"/>
            <a:ext cx="1467863" cy="69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595959"/>
                </a:solidFill>
              </a:rPr>
              <a:t>씨앗 키우기 </a:t>
            </a:r>
            <a:endParaRPr sz="1050" b="1">
              <a:solidFill>
                <a:srgbClr val="595959"/>
              </a:solidFill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5629485" y="3273081"/>
            <a:ext cx="1467863" cy="69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595959"/>
                </a:solidFill>
              </a:rPr>
              <a:t>씨앗 고르기 </a:t>
            </a:r>
            <a:endParaRPr sz="1050" b="1">
              <a:solidFill>
                <a:srgbClr val="595959"/>
              </a:solidFill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3337651" y="1895542"/>
            <a:ext cx="1467863" cy="38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595959"/>
                </a:solidFill>
              </a:rPr>
              <a:t>시작 화면</a:t>
            </a:r>
            <a:endParaRPr sz="1050" b="1">
              <a:solidFill>
                <a:srgbClr val="595959"/>
              </a:solidFill>
            </a:endParaRPr>
          </a:p>
        </p:txBody>
      </p:sp>
      <p:cxnSp>
        <p:nvCxnSpPr>
          <p:cNvPr id="175" name="Google Shape;175;p20"/>
          <p:cNvCxnSpPr/>
          <p:nvPr/>
        </p:nvCxnSpPr>
        <p:spPr>
          <a:xfrm>
            <a:off x="3992621" y="2565021"/>
            <a:ext cx="0" cy="812141"/>
          </a:xfrm>
          <a:prstGeom prst="straightConnector1">
            <a:avLst/>
          </a:prstGeom>
          <a:noFill/>
          <a:ln w="12700" cap="flat" cmpd="sng">
            <a:solidFill>
              <a:srgbClr val="595959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6" name="Google Shape;176;p20"/>
          <p:cNvCxnSpPr/>
          <p:nvPr/>
        </p:nvCxnSpPr>
        <p:spPr>
          <a:xfrm flipH="1">
            <a:off x="3219060" y="4509482"/>
            <a:ext cx="431800" cy="634341"/>
          </a:xfrm>
          <a:prstGeom prst="straightConnector1">
            <a:avLst/>
          </a:prstGeom>
          <a:noFill/>
          <a:ln w="12700" cap="flat" cmpd="sng">
            <a:solidFill>
              <a:srgbClr val="595959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7" name="Google Shape;177;p20"/>
          <p:cNvCxnSpPr/>
          <p:nvPr/>
        </p:nvCxnSpPr>
        <p:spPr>
          <a:xfrm rot="10800000">
            <a:off x="4406413" y="4507132"/>
            <a:ext cx="431800" cy="634341"/>
          </a:xfrm>
          <a:prstGeom prst="straightConnector1">
            <a:avLst/>
          </a:prstGeom>
          <a:noFill/>
          <a:ln w="12700" cap="flat" cmpd="sng">
            <a:solidFill>
              <a:srgbClr val="595959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8" name="Google Shape;178;p20"/>
          <p:cNvCxnSpPr/>
          <p:nvPr/>
        </p:nvCxnSpPr>
        <p:spPr>
          <a:xfrm rot="10800000">
            <a:off x="2687860" y="3544902"/>
            <a:ext cx="662125" cy="317170"/>
          </a:xfrm>
          <a:prstGeom prst="straightConnector1">
            <a:avLst/>
          </a:prstGeom>
          <a:noFill/>
          <a:ln w="12700" cap="flat" cmpd="sng">
            <a:solidFill>
              <a:srgbClr val="595959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9" name="Google Shape;179;p20"/>
          <p:cNvCxnSpPr/>
          <p:nvPr/>
        </p:nvCxnSpPr>
        <p:spPr>
          <a:xfrm flipH="1">
            <a:off x="4724225" y="3516047"/>
            <a:ext cx="662125" cy="317170"/>
          </a:xfrm>
          <a:prstGeom prst="straightConnector1">
            <a:avLst/>
          </a:prstGeom>
          <a:noFill/>
          <a:ln w="12700" cap="flat" cmpd="sng">
            <a:solidFill>
              <a:srgbClr val="59595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0" name="Google Shape;180;p20"/>
          <p:cNvSpPr txBox="1"/>
          <p:nvPr/>
        </p:nvSpPr>
        <p:spPr>
          <a:xfrm>
            <a:off x="8003637" y="2288811"/>
            <a:ext cx="39455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귀여운 이미지 사용</a:t>
            </a:r>
            <a:r>
              <a:rPr lang="ko-KR"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7653" y="2238011"/>
            <a:ext cx="733063" cy="49481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8016337" y="3065004"/>
            <a:ext cx="39455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어렵지 않은 진화 이벤트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7653" y="3017367"/>
            <a:ext cx="733063" cy="49481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8003637" y="3797465"/>
            <a:ext cx="39455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짧은 시간 CLEAR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7653" y="3782416"/>
            <a:ext cx="733063" cy="49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 descr="C:\Users\문다솔\Downloads\flower 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9722" y="3110284"/>
            <a:ext cx="1936541" cy="193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l="10140" t="27733" r="67952" b="34865"/>
          <a:stretch/>
        </p:blipFill>
        <p:spPr>
          <a:xfrm>
            <a:off x="2610400" y="2518100"/>
            <a:ext cx="2289450" cy="22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 rotWithShape="1">
          <a:blip r:embed="rId4">
            <a:alphaModFix/>
          </a:blip>
          <a:srcRect l="10561" t="33715" r="47310" b="26638"/>
          <a:stretch/>
        </p:blipFill>
        <p:spPr>
          <a:xfrm>
            <a:off x="4721275" y="2413510"/>
            <a:ext cx="4153513" cy="22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750" y="2328325"/>
            <a:ext cx="167640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7888" y="1702200"/>
            <a:ext cx="3239311" cy="383318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400049" y="715775"/>
            <a:ext cx="48579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중요시 여기는 것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Office PowerPoint</Application>
  <PresentationFormat>와이드스크린</PresentationFormat>
  <Paragraphs>159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문다솔</cp:lastModifiedBy>
  <cp:revision>2</cp:revision>
  <dcterms:modified xsi:type="dcterms:W3CDTF">2020-12-15T17:31:36Z</dcterms:modified>
</cp:coreProperties>
</file>